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9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73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scot_eps_cro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005" y="301752"/>
            <a:ext cx="1172308" cy="1417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81328" y="397764"/>
            <a:ext cx="4480560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Aptos"/>
              </a:rPr>
              <a:t>PosoKanei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776" y="2951946"/>
            <a:ext cx="5120640" cy="4770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500" b="1" dirty="0" err="1">
                <a:solidFill>
                  <a:srgbClr val="FFFFFF"/>
                </a:solidFill>
                <a:latin typeface="Aptos"/>
              </a:rPr>
              <a:t>Τώρ</a:t>
            </a:r>
            <a:r>
              <a:rPr sz="2500" b="1" dirty="0">
                <a:solidFill>
                  <a:srgbClr val="FFFFFF"/>
                </a:solidFill>
                <a:latin typeface="Aptos"/>
              </a:rPr>
              <a:t>α ξέρεις πριν αγοράσεις.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61888" y="2185416"/>
            <a:ext cx="5431536" cy="1863022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site_hero_cro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888" y="2442490"/>
            <a:ext cx="5431536" cy="1348873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731520" y="5641848"/>
            <a:ext cx="1572768" cy="43891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2" name="TextBox 11"/>
          <p:cNvSpPr txBox="1"/>
          <p:nvPr/>
        </p:nvSpPr>
        <p:spPr>
          <a:xfrm>
            <a:off x="731520" y="5691525"/>
            <a:ext cx="1572768" cy="28469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250" b="0" dirty="0">
                <a:solidFill>
                  <a:schemeClr val="tx2">
                    <a:lumMod val="60000"/>
                    <a:lumOff val="40000"/>
                  </a:schemeClr>
                </a:solidFill>
                <a:latin typeface="Aptos"/>
              </a:rPr>
              <a:t>posokanei.gov.gr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487168" y="5641848"/>
            <a:ext cx="1444752" cy="438912"/>
          </a:xfrm>
          <a:prstGeom prst="roundRect">
            <a:avLst/>
          </a:prstGeom>
          <a:solidFill>
            <a:schemeClr val="bg1"/>
          </a:solidFill>
          <a:ln>
            <a:solidFill>
              <a:srgbClr val="9AD1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487168" y="5691525"/>
            <a:ext cx="1444752" cy="28469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 algn="ctr">
              <a:defRPr sz="1250" b="0">
                <a:solidFill>
                  <a:schemeClr val="tx2">
                    <a:lumMod val="60000"/>
                    <a:lumOff val="40000"/>
                  </a:schemeClr>
                </a:solidFill>
                <a:latin typeface="Aptos"/>
              </a:defRPr>
            </a:lvl1pPr>
          </a:lstStyle>
          <a:p>
            <a:r>
              <a:rPr dirty="0"/>
              <a:t>PosoKanei app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7B1C4D3-E7D3-7E8D-E5BC-91CB0161B7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3907" y="-318729"/>
            <a:ext cx="2247070" cy="22470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73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ite_topbar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76072" y="57423"/>
            <a:ext cx="11859768" cy="9144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77240" y="2194559"/>
            <a:ext cx="2496312" cy="1008401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941832" y="2359151"/>
            <a:ext cx="530352" cy="16459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60120" y="2606039"/>
            <a:ext cx="2880360" cy="35394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dirty="0" err="1">
                <a:solidFill>
                  <a:srgbClr val="0070C0"/>
                </a:solidFill>
                <a:latin typeface="Aptos"/>
              </a:rPr>
              <a:t>Δι</a:t>
            </a:r>
            <a:r>
              <a:rPr sz="1700" b="1" dirty="0">
                <a:solidFill>
                  <a:srgbClr val="0070C0"/>
                </a:solidFill>
                <a:latin typeface="Aptos"/>
              </a:rPr>
              <a:t>αφάνεια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80560" y="2194559"/>
            <a:ext cx="2240280" cy="1008401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4645152" y="2359151"/>
            <a:ext cx="530352" cy="16459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663440" y="2606039"/>
            <a:ext cx="2880360" cy="35394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dirty="0" err="1">
                <a:solidFill>
                  <a:srgbClr val="0070C0"/>
                </a:solidFill>
                <a:latin typeface="Aptos"/>
              </a:rPr>
              <a:t>Σύγκριση</a:t>
            </a:r>
            <a:endParaRPr sz="1700" b="1" dirty="0">
              <a:solidFill>
                <a:srgbClr val="0070C0"/>
              </a:solidFill>
              <a:latin typeface="Apto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183879" y="2194559"/>
            <a:ext cx="2340865" cy="1008401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348471" y="2359151"/>
            <a:ext cx="530352" cy="16459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366759" y="2606039"/>
            <a:ext cx="2880360" cy="35394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dirty="0">
                <a:solidFill>
                  <a:srgbClr val="0070C0"/>
                </a:solidFill>
                <a:latin typeface="Aptos"/>
              </a:rPr>
              <a:t>Επ</a:t>
            </a:r>
            <a:r>
              <a:rPr sz="1700" b="1" dirty="0" err="1">
                <a:solidFill>
                  <a:srgbClr val="0070C0"/>
                </a:solidFill>
                <a:latin typeface="Aptos"/>
              </a:rPr>
              <a:t>ιλογή</a:t>
            </a:r>
            <a:endParaRPr sz="1700" b="1" dirty="0">
              <a:solidFill>
                <a:srgbClr val="0070C0"/>
              </a:solidFill>
              <a:latin typeface="Apto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06424" y="3965598"/>
            <a:ext cx="9418320" cy="38472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900" b="1" dirty="0" err="1">
                <a:solidFill>
                  <a:schemeClr val="bg1"/>
                </a:solidFill>
                <a:latin typeface="Aptos"/>
              </a:rPr>
              <a:t>Ότ</a:t>
            </a:r>
            <a:r>
              <a:rPr sz="1900" b="1" dirty="0">
                <a:solidFill>
                  <a:schemeClr val="bg1"/>
                </a:solidFill>
                <a:latin typeface="Aptos"/>
              </a:rPr>
              <a:t>αν κάθε ευρώ μετράει, η ενημέρωση δεν είναι πολυτέλεια. </a:t>
            </a:r>
            <a:r>
              <a:rPr sz="1900" b="1" dirty="0" err="1">
                <a:solidFill>
                  <a:schemeClr val="bg1"/>
                </a:solidFill>
                <a:latin typeface="Aptos"/>
              </a:rPr>
              <a:t>Είν</a:t>
            </a:r>
            <a:r>
              <a:rPr sz="1900" b="1" dirty="0">
                <a:solidFill>
                  <a:schemeClr val="bg1"/>
                </a:solidFill>
                <a:latin typeface="Aptos"/>
              </a:rPr>
              <a:t>αι δικαίωμα.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56885F05-E582-91DB-E732-3FEF979231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2777" y="-295489"/>
            <a:ext cx="2247070" cy="22470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73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ite_topb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655" y="92271"/>
            <a:ext cx="12191695" cy="914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51560" y="1790323"/>
            <a:ext cx="8046720" cy="5232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dirty="0" err="1">
                <a:solidFill>
                  <a:schemeClr val="bg1"/>
                </a:solidFill>
                <a:latin typeface="Aptos"/>
              </a:rPr>
              <a:t>Τι</a:t>
            </a:r>
            <a:r>
              <a:rPr sz="2800" b="1" dirty="0">
                <a:solidFill>
                  <a:schemeClr val="bg1"/>
                </a:solidFill>
                <a:latin typeface="Aptos"/>
              </a:rPr>
              <a:t> μπ</a:t>
            </a:r>
            <a:r>
              <a:rPr sz="2800" b="1" dirty="0" err="1">
                <a:solidFill>
                  <a:schemeClr val="bg1"/>
                </a:solidFill>
                <a:latin typeface="Aptos"/>
              </a:rPr>
              <a:t>ορεί</a:t>
            </a:r>
            <a:r>
              <a:rPr sz="2800" b="1" dirty="0">
                <a:solidFill>
                  <a:schemeClr val="bg1"/>
                </a:solidFill>
                <a:latin typeface="Aptos"/>
              </a:rPr>
              <a:t> να </a:t>
            </a:r>
            <a:r>
              <a:rPr sz="2800" b="1" dirty="0" err="1">
                <a:solidFill>
                  <a:schemeClr val="bg1"/>
                </a:solidFill>
                <a:latin typeface="Aptos"/>
              </a:rPr>
              <a:t>κάνει</a:t>
            </a:r>
            <a:r>
              <a:rPr sz="2800" b="1" dirty="0">
                <a:solidFill>
                  <a:schemeClr val="bg1"/>
                </a:solidFill>
                <a:latin typeface="Aptos"/>
              </a:rPr>
              <a:t> ο π</a:t>
            </a:r>
            <a:r>
              <a:rPr sz="2800" b="1" dirty="0" err="1">
                <a:solidFill>
                  <a:schemeClr val="bg1"/>
                </a:solidFill>
                <a:latin typeface="Aptos"/>
              </a:rPr>
              <a:t>ολίτης</a:t>
            </a:r>
            <a:endParaRPr sz="2800" b="1" dirty="0">
              <a:solidFill>
                <a:schemeClr val="bg1"/>
              </a:solidFill>
              <a:latin typeface="Apto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051560" y="2966446"/>
            <a:ext cx="2697480" cy="786384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1216152" y="3131038"/>
            <a:ext cx="384048" cy="384048"/>
          </a:xfrm>
          <a:prstGeom prst="ellipse">
            <a:avLst/>
          </a:prstGeom>
          <a:solidFill>
            <a:srgbClr val="1073D4"/>
          </a:solidFill>
          <a:ln>
            <a:solidFill>
              <a:srgbClr val="107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216152" y="3112750"/>
            <a:ext cx="384048" cy="38404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Aptos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68780" y="3169057"/>
            <a:ext cx="2011680" cy="30777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dirty="0" err="1">
                <a:solidFill>
                  <a:srgbClr val="0070C0"/>
                </a:solidFill>
                <a:latin typeface="Aptos"/>
              </a:rPr>
              <a:t>Αν</a:t>
            </a:r>
            <a:r>
              <a:rPr sz="1400" b="1" dirty="0">
                <a:solidFill>
                  <a:srgbClr val="0070C0"/>
                </a:solidFill>
                <a:latin typeface="Aptos"/>
              </a:rPr>
              <a:t>αζήτηση</a:t>
            </a:r>
            <a:r>
              <a:rPr lang="en-US" sz="1400" b="1" dirty="0">
                <a:solidFill>
                  <a:srgbClr val="0070C0"/>
                </a:solidFill>
                <a:latin typeface="Aptos"/>
              </a:rPr>
              <a:t> </a:t>
            </a:r>
            <a:r>
              <a:rPr sz="1400" b="1" dirty="0">
                <a:solidFill>
                  <a:srgbClr val="0070C0"/>
                </a:solidFill>
                <a:latin typeface="Aptos"/>
              </a:rPr>
              <a:t>προϊόντων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97680" y="2966447"/>
            <a:ext cx="2697480" cy="786384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4462272" y="3131038"/>
            <a:ext cx="384048" cy="384048"/>
          </a:xfrm>
          <a:prstGeom prst="ellipse">
            <a:avLst/>
          </a:prstGeom>
          <a:solidFill>
            <a:srgbClr val="1073D4"/>
          </a:solidFill>
          <a:ln>
            <a:solidFill>
              <a:srgbClr val="107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62272" y="3112750"/>
            <a:ext cx="384048" cy="38404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Aptos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3131038"/>
            <a:ext cx="1783080" cy="30777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dirty="0" err="1">
                <a:solidFill>
                  <a:srgbClr val="0070C0"/>
                </a:solidFill>
                <a:latin typeface="Aptos"/>
              </a:rPr>
              <a:t>Σύγκριση</a:t>
            </a:r>
            <a:r>
              <a:rPr sz="1400" b="1" dirty="0">
                <a:solidFill>
                  <a:srgbClr val="0070C0"/>
                </a:solidFill>
                <a:latin typeface="Aptos"/>
              </a:rPr>
              <a:t> </a:t>
            </a:r>
            <a:r>
              <a:rPr sz="1400" b="1" dirty="0" err="1">
                <a:solidFill>
                  <a:srgbClr val="0070C0"/>
                </a:solidFill>
                <a:latin typeface="Aptos"/>
              </a:rPr>
              <a:t>τιμών</a:t>
            </a:r>
            <a:endParaRPr sz="1400" b="1" dirty="0">
              <a:solidFill>
                <a:srgbClr val="0070C0"/>
              </a:solidFill>
              <a:latin typeface="Aptos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43800" y="2966446"/>
            <a:ext cx="2697480" cy="830317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7708392" y="3131038"/>
            <a:ext cx="384048" cy="384048"/>
          </a:xfrm>
          <a:prstGeom prst="ellipse">
            <a:avLst/>
          </a:prstGeom>
          <a:solidFill>
            <a:srgbClr val="1073D4"/>
          </a:solidFill>
          <a:ln>
            <a:solidFill>
              <a:srgbClr val="107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708392" y="3112750"/>
            <a:ext cx="384048" cy="38404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Aptos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3131038"/>
            <a:ext cx="1783080" cy="30777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dirty="0" err="1">
                <a:solidFill>
                  <a:srgbClr val="0070C0"/>
                </a:solidFill>
                <a:latin typeface="Aptos"/>
              </a:rPr>
              <a:t>Ιστορικό</a:t>
            </a:r>
            <a:r>
              <a:rPr sz="1400" b="1" dirty="0">
                <a:solidFill>
                  <a:srgbClr val="0070C0"/>
                </a:solidFill>
                <a:latin typeface="Aptos"/>
              </a:rPr>
              <a:t> </a:t>
            </a:r>
            <a:r>
              <a:rPr sz="1400" b="1" dirty="0" err="1">
                <a:solidFill>
                  <a:srgbClr val="0070C0"/>
                </a:solidFill>
                <a:latin typeface="Aptos"/>
              </a:rPr>
              <a:t>τιμών</a:t>
            </a:r>
            <a:endParaRPr sz="1400" b="1" dirty="0">
              <a:solidFill>
                <a:srgbClr val="0070C0"/>
              </a:solidFill>
              <a:latin typeface="Aptos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340864" y="4684586"/>
            <a:ext cx="2697480" cy="687812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2505456" y="4849178"/>
            <a:ext cx="384048" cy="384048"/>
          </a:xfrm>
          <a:prstGeom prst="ellipse">
            <a:avLst/>
          </a:prstGeom>
          <a:solidFill>
            <a:srgbClr val="1073D4"/>
          </a:solidFill>
          <a:ln>
            <a:solidFill>
              <a:srgbClr val="107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2505456" y="4830890"/>
            <a:ext cx="384048" cy="38404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Aptos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26664" y="4849178"/>
            <a:ext cx="1783080" cy="29546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20" b="1" dirty="0" err="1">
                <a:solidFill>
                  <a:srgbClr val="0070C0"/>
                </a:solidFill>
                <a:latin typeface="Aptos"/>
              </a:rPr>
              <a:t>Λίστες</a:t>
            </a:r>
            <a:r>
              <a:rPr sz="1320" b="1" dirty="0">
                <a:solidFill>
                  <a:srgbClr val="0070C0"/>
                </a:solidFill>
                <a:latin typeface="Aptos"/>
              </a:rPr>
              <a:t> α</a:t>
            </a:r>
            <a:r>
              <a:rPr sz="1320" b="1" dirty="0" err="1">
                <a:solidFill>
                  <a:srgbClr val="0070C0"/>
                </a:solidFill>
                <a:latin typeface="Aptos"/>
              </a:rPr>
              <a:t>γορών</a:t>
            </a:r>
            <a:endParaRPr sz="1320" b="1" dirty="0">
              <a:solidFill>
                <a:srgbClr val="0070C0"/>
              </a:solidFill>
              <a:latin typeface="Aptos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586984" y="4684586"/>
            <a:ext cx="2697480" cy="687812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5751576" y="4849178"/>
            <a:ext cx="384048" cy="384048"/>
          </a:xfrm>
          <a:prstGeom prst="ellipse">
            <a:avLst/>
          </a:prstGeom>
          <a:solidFill>
            <a:srgbClr val="1073D4"/>
          </a:solidFill>
          <a:ln>
            <a:solidFill>
              <a:srgbClr val="107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5751576" y="4830890"/>
            <a:ext cx="384048" cy="38404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Aptos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35624" y="4874561"/>
            <a:ext cx="2194561" cy="30777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dirty="0">
                <a:solidFill>
                  <a:srgbClr val="0070C0"/>
                </a:solidFill>
                <a:latin typeface="Aptos"/>
              </a:rPr>
              <a:t>«</a:t>
            </a:r>
            <a:r>
              <a:rPr sz="1400" b="1" dirty="0" err="1">
                <a:solidFill>
                  <a:srgbClr val="0070C0"/>
                </a:solidFill>
                <a:latin typeface="Aptos"/>
              </a:rPr>
              <a:t>Ψάξε</a:t>
            </a:r>
            <a:r>
              <a:rPr sz="1400" b="1" dirty="0">
                <a:solidFill>
                  <a:srgbClr val="0070C0"/>
                </a:solidFill>
                <a:latin typeface="Aptos"/>
              </a:rPr>
              <a:t> </a:t>
            </a:r>
            <a:r>
              <a:rPr sz="1400" b="1" dirty="0" err="1">
                <a:solidFill>
                  <a:srgbClr val="0070C0"/>
                </a:solidFill>
                <a:latin typeface="Aptos"/>
              </a:rPr>
              <a:t>μου</a:t>
            </a:r>
            <a:r>
              <a:rPr lang="en-US" sz="1400" b="1" dirty="0">
                <a:solidFill>
                  <a:srgbClr val="0070C0"/>
                </a:solidFill>
                <a:latin typeface="Aptos"/>
              </a:rPr>
              <a:t> </a:t>
            </a:r>
            <a:r>
              <a:rPr sz="1400" b="1" dirty="0" err="1">
                <a:solidFill>
                  <a:srgbClr val="0070C0"/>
                </a:solidFill>
              </a:rPr>
              <a:t>φθηνότερ</a:t>
            </a:r>
            <a:r>
              <a:rPr sz="1400" b="1" dirty="0">
                <a:solidFill>
                  <a:srgbClr val="0070C0"/>
                </a:solidFill>
              </a:rPr>
              <a:t>α»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BBA38268-88AA-18B5-F7CB-6B2EEEC49C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5288" y="-370239"/>
            <a:ext cx="2247070" cy="22470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73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ite_topb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8288"/>
            <a:ext cx="12191695" cy="914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2960" y="1261872"/>
            <a:ext cx="8046720" cy="5232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dirty="0" err="1">
                <a:solidFill>
                  <a:schemeClr val="bg1"/>
                </a:solidFill>
                <a:latin typeface="Aptos"/>
              </a:rPr>
              <a:t>Γι</a:t>
            </a:r>
            <a:r>
              <a:rPr sz="2800" b="1" dirty="0">
                <a:solidFill>
                  <a:schemeClr val="bg1"/>
                </a:solidFill>
                <a:latin typeface="Aptos"/>
              </a:rPr>
              <a:t>ατί είναι πρωτοποριακό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37360" y="2167128"/>
            <a:ext cx="3291840" cy="941832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1901952" y="2331720"/>
            <a:ext cx="530352" cy="16459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920240" y="2578608"/>
            <a:ext cx="2926080" cy="35394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dirty="0">
                <a:solidFill>
                  <a:srgbClr val="0070C0"/>
                </a:solidFill>
                <a:latin typeface="Aptos"/>
              </a:rPr>
              <a:t>Κα</a:t>
            </a:r>
            <a:r>
              <a:rPr sz="1700" b="1" dirty="0" err="1">
                <a:solidFill>
                  <a:srgbClr val="0070C0"/>
                </a:solidFill>
                <a:latin typeface="Aptos"/>
              </a:rPr>
              <a:t>θημερινή</a:t>
            </a:r>
            <a:r>
              <a:rPr sz="1700" b="1" dirty="0">
                <a:solidFill>
                  <a:srgbClr val="0070C0"/>
                </a:solidFill>
                <a:latin typeface="Aptos"/>
              </a:rPr>
              <a:t> </a:t>
            </a:r>
            <a:r>
              <a:rPr sz="1700" b="1" dirty="0" err="1">
                <a:solidFill>
                  <a:srgbClr val="0070C0"/>
                </a:solidFill>
                <a:latin typeface="Aptos"/>
              </a:rPr>
              <a:t>ενημέρωση</a:t>
            </a:r>
            <a:endParaRPr sz="1700" b="1" dirty="0">
              <a:solidFill>
                <a:srgbClr val="0070C0"/>
              </a:solidFill>
              <a:latin typeface="Aptos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93408" y="2132564"/>
            <a:ext cx="3291840" cy="941832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6858000" y="2297156"/>
            <a:ext cx="530352" cy="16459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876288" y="2544044"/>
            <a:ext cx="2926080" cy="35394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dirty="0" err="1">
                <a:solidFill>
                  <a:srgbClr val="0070C0"/>
                </a:solidFill>
                <a:latin typeface="Aptos"/>
              </a:rPr>
              <a:t>Ευρω</a:t>
            </a:r>
            <a:r>
              <a:rPr sz="1700" b="1" dirty="0">
                <a:solidFill>
                  <a:srgbClr val="0070C0"/>
                </a:solidFill>
                <a:latin typeface="Aptos"/>
              </a:rPr>
              <a:t>παϊκή διάσταση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187952" y="3821644"/>
            <a:ext cx="3291840" cy="941832"/>
          </a:xfrm>
          <a:prstGeom prst="roundRect">
            <a:avLst/>
          </a:prstGeom>
          <a:solidFill>
            <a:srgbClr val="FFFFFF"/>
          </a:solidFill>
          <a:ln>
            <a:solidFill>
              <a:srgbClr val="E8EB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4352544" y="3986236"/>
            <a:ext cx="530352" cy="16459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370832" y="4233124"/>
            <a:ext cx="2926080" cy="35394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dirty="0" err="1">
                <a:solidFill>
                  <a:srgbClr val="0070C0"/>
                </a:solidFill>
                <a:latin typeface="Aptos"/>
              </a:rPr>
              <a:t>Δι</a:t>
            </a:r>
            <a:r>
              <a:rPr sz="1700" b="1" dirty="0">
                <a:solidFill>
                  <a:srgbClr val="0070C0"/>
                </a:solidFill>
                <a:latin typeface="Aptos"/>
              </a:rPr>
              <a:t>αρκής εξέλιξη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72B8384-26C1-4A12-D594-8449A872F9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8945" y="-209135"/>
            <a:ext cx="2247070" cy="22470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73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scot_eps_cro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32" y="411480"/>
            <a:ext cx="1058859" cy="12801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0160" y="640080"/>
            <a:ext cx="4206240" cy="53035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Aptos"/>
              </a:rPr>
              <a:t>PosoKanei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2148840"/>
            <a:ext cx="5760720" cy="43891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dirty="0" err="1">
                <a:solidFill>
                  <a:srgbClr val="FFFFFF"/>
                </a:solidFill>
                <a:latin typeface="Aptos"/>
              </a:rPr>
              <a:t>Πριν</a:t>
            </a:r>
            <a:r>
              <a:rPr sz="2800" b="1" dirty="0">
                <a:solidFill>
                  <a:srgbClr val="FFFFFF"/>
                </a:solidFill>
                <a:latin typeface="Aptos"/>
              </a:rPr>
              <a:t> α</a:t>
            </a:r>
            <a:r>
              <a:rPr sz="2800" b="1" dirty="0" err="1">
                <a:solidFill>
                  <a:srgbClr val="FFFFFF"/>
                </a:solidFill>
                <a:latin typeface="Aptos"/>
              </a:rPr>
              <a:t>γοράσω</a:t>
            </a:r>
            <a:r>
              <a:rPr sz="2800" b="1" dirty="0">
                <a:solidFill>
                  <a:srgbClr val="FFFFFF"/>
                </a:solidFill>
                <a:latin typeface="Aptos"/>
              </a:rPr>
              <a:t>, </a:t>
            </a:r>
            <a:r>
              <a:rPr sz="2800" b="1" dirty="0" err="1">
                <a:solidFill>
                  <a:srgbClr val="FFFFFF"/>
                </a:solidFill>
                <a:latin typeface="Aptos"/>
              </a:rPr>
              <a:t>τσεκάρω</a:t>
            </a:r>
            <a:r>
              <a:rPr sz="2800" b="1" dirty="0">
                <a:solidFill>
                  <a:srgbClr val="FFFFFF"/>
                </a:solidFill>
                <a:latin typeface="Aptos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2788920"/>
            <a:ext cx="5989320" cy="43891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Aptos"/>
              </a:rPr>
              <a:t>Πριν αποφασίσω, συγκρίνω.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3429000"/>
            <a:ext cx="5577840" cy="43891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dirty="0" err="1">
                <a:solidFill>
                  <a:srgbClr val="FFFFFF"/>
                </a:solidFill>
                <a:latin typeface="Aptos"/>
              </a:rPr>
              <a:t>Πριν</a:t>
            </a:r>
            <a:r>
              <a:rPr sz="2800" b="1" dirty="0">
                <a:solidFill>
                  <a:srgbClr val="FFFFFF"/>
                </a:solidFill>
                <a:latin typeface="Aptos"/>
              </a:rPr>
              <a:t> π</a:t>
            </a:r>
            <a:r>
              <a:rPr sz="2800" b="1" dirty="0" err="1">
                <a:solidFill>
                  <a:srgbClr val="FFFFFF"/>
                </a:solidFill>
                <a:latin typeface="Aptos"/>
              </a:rPr>
              <a:t>ληρώσω</a:t>
            </a:r>
            <a:r>
              <a:rPr sz="2800" b="1" dirty="0">
                <a:solidFill>
                  <a:srgbClr val="FFFFFF"/>
                </a:solidFill>
                <a:latin typeface="Aptos"/>
              </a:rPr>
              <a:t>, </a:t>
            </a:r>
            <a:r>
              <a:rPr sz="2800" b="1" dirty="0" err="1">
                <a:solidFill>
                  <a:srgbClr val="FFFFFF"/>
                </a:solidFill>
                <a:latin typeface="Aptos"/>
              </a:rPr>
              <a:t>ξέρω</a:t>
            </a:r>
            <a:r>
              <a:rPr sz="2800" b="1" dirty="0">
                <a:solidFill>
                  <a:srgbClr val="FFFFFF"/>
                </a:solidFill>
                <a:latin typeface="Aptos"/>
              </a:rPr>
              <a:t>.</a:t>
            </a:r>
          </a:p>
        </p:txBody>
      </p:sp>
      <p:sp>
        <p:nvSpPr>
          <p:cNvPr id="18" name="Rounded Rectangle 7">
            <a:extLst>
              <a:ext uri="{FF2B5EF4-FFF2-40B4-BE49-F238E27FC236}">
                <a16:creationId xmlns:a16="http://schemas.microsoft.com/office/drawing/2014/main" id="{86138437-72C2-0DBE-08BB-2EC0C53B932B}"/>
              </a:ext>
            </a:extLst>
          </p:cNvPr>
          <p:cNvSpPr/>
          <p:nvPr/>
        </p:nvSpPr>
        <p:spPr>
          <a:xfrm>
            <a:off x="5961888" y="2185416"/>
            <a:ext cx="5431536" cy="1863022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site_hero_crop.png">
            <a:extLst>
              <a:ext uri="{FF2B5EF4-FFF2-40B4-BE49-F238E27FC236}">
                <a16:creationId xmlns:a16="http://schemas.microsoft.com/office/drawing/2014/main" id="{0933118D-2662-CEED-C8C2-52DB05719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888" y="2442490"/>
            <a:ext cx="5431536" cy="1348873"/>
          </a:xfrm>
          <a:prstGeom prst="rect">
            <a:avLst/>
          </a:prstGeom>
        </p:spPr>
      </p:pic>
      <p:sp>
        <p:nvSpPr>
          <p:cNvPr id="22" name="Rounded Rectangle 10">
            <a:extLst>
              <a:ext uri="{FF2B5EF4-FFF2-40B4-BE49-F238E27FC236}">
                <a16:creationId xmlns:a16="http://schemas.microsoft.com/office/drawing/2014/main" id="{B6779349-9DD8-3D17-8F17-C41D913E9A6D}"/>
              </a:ext>
            </a:extLst>
          </p:cNvPr>
          <p:cNvSpPr/>
          <p:nvPr/>
        </p:nvSpPr>
        <p:spPr>
          <a:xfrm>
            <a:off x="731520" y="6080760"/>
            <a:ext cx="1572768" cy="43891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629215-FE8F-26FF-081A-855180FB91F5}"/>
              </a:ext>
            </a:extLst>
          </p:cNvPr>
          <p:cNvSpPr txBox="1"/>
          <p:nvPr/>
        </p:nvSpPr>
        <p:spPr>
          <a:xfrm>
            <a:off x="731520" y="6130437"/>
            <a:ext cx="1572768" cy="28469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250" b="0" dirty="0">
                <a:solidFill>
                  <a:schemeClr val="tx2">
                    <a:lumMod val="60000"/>
                    <a:lumOff val="40000"/>
                  </a:schemeClr>
                </a:solidFill>
                <a:latin typeface="Aptos"/>
              </a:rPr>
              <a:t>posokanei.gov.gr</a:t>
            </a:r>
          </a:p>
        </p:txBody>
      </p:sp>
      <p:sp>
        <p:nvSpPr>
          <p:cNvPr id="26" name="Rounded Rectangle 12">
            <a:extLst>
              <a:ext uri="{FF2B5EF4-FFF2-40B4-BE49-F238E27FC236}">
                <a16:creationId xmlns:a16="http://schemas.microsoft.com/office/drawing/2014/main" id="{C2A813F6-39C4-2E09-9DE8-3CB679DBDE5E}"/>
              </a:ext>
            </a:extLst>
          </p:cNvPr>
          <p:cNvSpPr/>
          <p:nvPr/>
        </p:nvSpPr>
        <p:spPr>
          <a:xfrm>
            <a:off x="2487168" y="6080760"/>
            <a:ext cx="1444752" cy="438912"/>
          </a:xfrm>
          <a:prstGeom prst="roundRect">
            <a:avLst/>
          </a:prstGeom>
          <a:solidFill>
            <a:schemeClr val="bg1"/>
          </a:solidFill>
          <a:ln>
            <a:solidFill>
              <a:srgbClr val="9AD1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5572FD-A60F-FE5E-ED57-9AF565F47615}"/>
              </a:ext>
            </a:extLst>
          </p:cNvPr>
          <p:cNvSpPr txBox="1"/>
          <p:nvPr/>
        </p:nvSpPr>
        <p:spPr>
          <a:xfrm>
            <a:off x="2487168" y="6130437"/>
            <a:ext cx="1444752" cy="28469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 algn="ctr">
              <a:defRPr sz="1250" b="0">
                <a:solidFill>
                  <a:schemeClr val="tx2">
                    <a:lumMod val="60000"/>
                    <a:lumOff val="40000"/>
                  </a:schemeClr>
                </a:solidFill>
                <a:latin typeface="Aptos"/>
              </a:defRPr>
            </a:lvl1pPr>
          </a:lstStyle>
          <a:p>
            <a:r>
              <a:rPr dirty="0"/>
              <a:t>PosoKanei app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B2E1DCA-FAFF-43C2-5885-BA513A58A1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9898" y="-209135"/>
            <a:ext cx="2247070" cy="22470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86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Δέσποινα Τσαγγάρη</dc:creator>
  <cp:keywords/>
  <dc:description>generated using python-pptx</dc:description>
  <cp:lastModifiedBy>Δέσποινα Τσαγγάρη</cp:lastModifiedBy>
  <cp:revision>11</cp:revision>
  <cp:lastPrinted>2026-06-16T09:26:34Z</cp:lastPrinted>
  <dcterms:created xsi:type="dcterms:W3CDTF">2013-01-27T09:14:16Z</dcterms:created>
  <dcterms:modified xsi:type="dcterms:W3CDTF">2026-06-16T11:37:37Z</dcterms:modified>
  <cp:category/>
</cp:coreProperties>
</file>