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ΧΡΙΣΤΙΝΑ ΚΑΤΩΠΟΔΗ" initials="ΧΚ" lastIdx="0" clrIdx="0">
    <p:extLst>
      <p:ext uri="{19B8F6BF-5375-455C-9EA6-DF929625EA0E}">
        <p15:presenceInfo xmlns:p15="http://schemas.microsoft.com/office/powerpoint/2012/main" userId="S-1-5-21-2499576525-2853240682-2746563143-758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18" autoAdjust="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955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169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77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14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4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185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482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681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173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70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171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2824E-7490-4627-A16B-8FE99F923A30}" type="datetimeFigureOut">
              <a:rPr lang="el-GR" smtClean="0"/>
              <a:t>14/1/2026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76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577D6B2E-37A3-429E-A37C-F30ED64872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5CEAD642-85CF-4750-8432-7C80C901F0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-11722" y="0"/>
            <a:ext cx="12225952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FA33EEAE-15D5-4119-8C1E-89D943F911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441960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730D8B3B-9B80-4025-B934-26DC7D7CD2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1064D5D5-227B-4F66-9AEA-46F570E793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5874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646B67A4-D328-4747-A82B-65E84FA463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4484335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xmlns="" id="{B5A1B09C-1565-46F8-B70F-621C5EB48A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993193">
            <a:off x="1186973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2567" y="818985"/>
            <a:ext cx="6714699" cy="31786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4400" b="1" dirty="0">
                <a:solidFill>
                  <a:srgbClr val="FFFFFF"/>
                </a:solidFill>
                <a:latin typeface="+mn-lt"/>
              </a:rPr>
              <a:t>Ρυθμίσεις Δανείων Χρηματοδοτικών Φορέων</a:t>
            </a:r>
            <a:r>
              <a:rPr lang="el-G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FF0000"/>
                </a:solidFill>
                <a:latin typeface="+mn-lt"/>
              </a:rPr>
            </a:br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14</a:t>
            </a:r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.01.202</a:t>
            </a:r>
            <a:r>
              <a:rPr lang="en-US" sz="3600" b="1" dirty="0">
                <a:solidFill>
                  <a:schemeClr val="bg1"/>
                </a:solidFill>
                <a:latin typeface="+mn-lt"/>
              </a:rPr>
              <a:t>6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8C516CC8-80AC-446C-A56E-9F54B7210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398" y="4810519"/>
            <a:ext cx="7055893" cy="1228496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Γενική Γραμματεία Χρηματοπιστωτικού Τομέα και Διαχείρισης Ιδιωτικού Χρέους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Υπουργείο Εθνικής Οικονομίας και Οικονομικών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Ελληνική Δημοκρατία</a:t>
            </a:r>
            <a:r>
              <a:rPr lang="en-US" sz="1800" dirty="0">
                <a:solidFill>
                  <a:srgbClr val="FFFFFF"/>
                </a:solidFill>
                <a:latin typeface="+mn-lt"/>
              </a:rPr>
              <a:t/>
            </a:r>
            <a:br>
              <a:rPr lang="en-US" sz="1800" dirty="0">
                <a:solidFill>
                  <a:srgbClr val="FFFFFF"/>
                </a:solidFill>
                <a:latin typeface="+mn-lt"/>
              </a:rPr>
            </a:br>
            <a:endParaRPr lang="el-GR" sz="18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62E0FA27-7B81-4A55-864F-C6D09564FD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" y="0"/>
            <a:ext cx="158751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l-GR" sz="4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5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2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593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Από τα €</a:t>
            </a:r>
            <a:r>
              <a:rPr lang="en-US" dirty="0"/>
              <a:t>7</a:t>
            </a:r>
            <a:r>
              <a:rPr lang="el-GR" dirty="0"/>
              <a:t>9,</a:t>
            </a:r>
            <a:r>
              <a:rPr lang="en-US" dirty="0"/>
              <a:t>7 </a:t>
            </a:r>
            <a:r>
              <a:rPr lang="el-GR" dirty="0"/>
              <a:t>δις δάνεια που βρίσκονται στους </a:t>
            </a:r>
            <a:r>
              <a:rPr lang="en-US" dirty="0"/>
              <a:t>Servicers </a:t>
            </a:r>
            <a:r>
              <a:rPr lang="el-GR" dirty="0"/>
              <a:t>οι 4 κατέχουν σχεδόν το </a:t>
            </a:r>
            <a:r>
              <a:rPr lang="el-GR" dirty="0" smtClean="0"/>
              <a:t>93%</a:t>
            </a:r>
            <a:endParaRPr lang="el-G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…και τους αντιστοιχούν ρυθμίσεις ύψους €</a:t>
            </a:r>
            <a:r>
              <a:rPr lang="el-GR" dirty="0" smtClean="0"/>
              <a:t>356 </a:t>
            </a:r>
            <a:r>
              <a:rPr lang="el-GR" dirty="0"/>
              <a:t>εκ. με </a:t>
            </a:r>
            <a:r>
              <a:rPr lang="el-GR" dirty="0" smtClean="0"/>
              <a:t>5.700 οφειλέτες </a:t>
            </a:r>
            <a:r>
              <a:rPr lang="el-GR" dirty="0"/>
              <a:t>για τον </a:t>
            </a:r>
            <a:r>
              <a:rPr lang="en-US" dirty="0"/>
              <a:t> </a:t>
            </a:r>
            <a:r>
              <a:rPr lang="el-GR" dirty="0" smtClean="0"/>
              <a:t>Νοέμβριο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3213860" y="6569287"/>
            <a:ext cx="71928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i="1" dirty="0"/>
              <a:t>Σημείωση</a:t>
            </a:r>
            <a:r>
              <a:rPr lang="en-US" sz="900" i="1" dirty="0"/>
              <a:t>: </a:t>
            </a:r>
            <a:r>
              <a:rPr lang="el-GR" sz="900" i="1" dirty="0"/>
              <a:t>Τα γραφήματα στηλών δείχνουν την «παραγωγή» ρυθμίσεων εντός του μήνα αναφοράς σε όρους συνολικού ποσού ανάκτησης </a:t>
            </a:r>
          </a:p>
        </p:txBody>
      </p:sp>
      <p:sp>
        <p:nvSpPr>
          <p:cNvPr id="17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</a:t>
            </a:r>
            <a:r>
              <a:rPr lang="el-GR" sz="1400" b="1" dirty="0" err="1" smtClean="0">
                <a:solidFill>
                  <a:srgbClr val="FFFFFF"/>
                </a:solidFill>
                <a:latin typeface="+mn-lt"/>
              </a:rPr>
              <a:t>Νοέ</a:t>
            </a:r>
            <a:r>
              <a:rPr lang="el-GR" sz="1400" b="1" dirty="0" smtClean="0">
                <a:solidFill>
                  <a:srgbClr val="FFFFFF"/>
                </a:solidFill>
                <a:latin typeface="+mn-lt"/>
              </a:rPr>
              <a:t> </a:t>
            </a:r>
            <a:r>
              <a:rPr lang="el-GR" sz="1400" b="1" dirty="0">
                <a:solidFill>
                  <a:srgbClr val="FFFFFF"/>
                </a:solidFill>
                <a:latin typeface="+mn-lt"/>
              </a:rPr>
              <a:t>2025)</a:t>
            </a: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xmlns="" id="{924E3097-1940-4B4B-B346-672A7BB9E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055" y="893581"/>
            <a:ext cx="5015130" cy="2820179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015" y="3743184"/>
            <a:ext cx="9091650" cy="274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3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3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35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/>
              <a:t>Το </a:t>
            </a:r>
            <a:r>
              <a:rPr lang="el-GR" smtClean="0"/>
              <a:t>50,2</a:t>
            </a:r>
            <a:r>
              <a:rPr lang="el-GR" smtClean="0"/>
              <a:t>% </a:t>
            </a:r>
            <a:r>
              <a:rPr lang="el-GR" dirty="0"/>
              <a:t>των ρυθμίσεων (σε ποσά</a:t>
            </a:r>
            <a:r>
              <a:rPr lang="en-US" dirty="0"/>
              <a:t>) </a:t>
            </a:r>
            <a:r>
              <a:rPr lang="el-GR" dirty="0"/>
              <a:t>αφορά οφειλές στεγαστικών δανείων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Στεγαστικά στην πλειοψηφία για </a:t>
            </a:r>
            <a:r>
              <a:rPr lang="en-US" dirty="0" err="1"/>
              <a:t>Cepal</a:t>
            </a:r>
            <a:r>
              <a:rPr lang="el-GR" dirty="0"/>
              <a:t>, </a:t>
            </a:r>
            <a:r>
              <a:rPr lang="en-US" dirty="0" err="1"/>
              <a:t>DoValue</a:t>
            </a:r>
            <a:r>
              <a:rPr lang="el-GR" dirty="0"/>
              <a:t>, </a:t>
            </a:r>
            <a:r>
              <a:rPr lang="en-US" dirty="0"/>
              <a:t>QQuant </a:t>
            </a:r>
            <a:endParaRPr lang="el-G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Καταναλωτικά για </a:t>
            </a:r>
            <a:r>
              <a:rPr lang="en-US" dirty="0" err="1"/>
              <a:t>Intrum</a:t>
            </a:r>
            <a:endParaRPr lang="el-GR" dirty="0"/>
          </a:p>
        </p:txBody>
      </p:sp>
      <p:sp>
        <p:nvSpPr>
          <p:cNvPr id="16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</a:t>
            </a:r>
            <a:r>
              <a:rPr lang="el-GR" sz="1400" b="1" dirty="0" err="1" smtClean="0">
                <a:solidFill>
                  <a:srgbClr val="FFFFFF"/>
                </a:solidFill>
                <a:latin typeface="+mn-lt"/>
              </a:rPr>
              <a:t>Νοέ</a:t>
            </a:r>
            <a:r>
              <a:rPr lang="el-GR" sz="1400" b="1" dirty="0" smtClean="0">
                <a:solidFill>
                  <a:srgbClr val="FFFFFF"/>
                </a:solidFill>
                <a:latin typeface="+mn-lt"/>
              </a:rPr>
              <a:t> </a:t>
            </a:r>
            <a:r>
              <a:rPr lang="el-GR" sz="1400" b="1" dirty="0" smtClean="0">
                <a:solidFill>
                  <a:srgbClr val="FFFFFF"/>
                </a:solidFill>
                <a:latin typeface="+mn-lt"/>
              </a:rPr>
              <a:t>2025</a:t>
            </a:r>
            <a:r>
              <a:rPr lang="el-GR" sz="1400" b="1" dirty="0">
                <a:solidFill>
                  <a:srgbClr val="FFFFFF"/>
                </a:solidFill>
                <a:latin typeface="+mn-lt"/>
              </a:rPr>
              <a:t>)</a:t>
            </a: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0784" y="1099288"/>
            <a:ext cx="9053694" cy="517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82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R8xTmHTBOMdux6p2maSA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5709</TotalTime>
  <Words>109</Words>
  <Application>Microsoft Office PowerPoint</Application>
  <PresentationFormat>Ευρεία οθόνη</PresentationFormat>
  <Paragraphs>14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Ρυθμίσεις Δανείων Χρηματοδοτικών Φορέων  14.01.2026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ΧΡΙΣΤΙΝΑ ΚΑΤΩΠΟΔΗ</dc:creator>
  <cp:lastModifiedBy>user</cp:lastModifiedBy>
  <cp:revision>107</cp:revision>
  <dcterms:created xsi:type="dcterms:W3CDTF">2024-06-03T14:29:32Z</dcterms:created>
  <dcterms:modified xsi:type="dcterms:W3CDTF">2026-01-14T10:08:12Z</dcterms:modified>
</cp:coreProperties>
</file>