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7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drawings/drawing8.xml" ContentType="application/vnd.openxmlformats-officedocument.drawingml.chartshapes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9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drawings/drawing10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drawings/drawing1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2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3.xml" ContentType="application/vnd.openxmlformats-officedocument.drawingml.chartshapes+xml"/>
  <Override PartName="/ppt/charts/chart1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4.xml" ContentType="application/vnd.openxmlformats-officedocument.drawingml.chartshapes+xml"/>
  <Override PartName="/ppt/charts/chart2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5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21.xml" ContentType="application/vnd.openxmlformats-officedocument.drawingml.chart+xml"/>
  <Override PartName="/ppt/drawings/drawing16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2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7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23.xml" ContentType="application/vnd.openxmlformats-officedocument.drawingml.chart+xml"/>
  <Override PartName="/ppt/notesSlides/notesSlide22.xml" ContentType="application/vnd.openxmlformats-officedocument.presentationml.notesSlide+xml"/>
  <Override PartName="/ppt/charts/chart24.xml" ContentType="application/vnd.openxmlformats-officedocument.drawingml.chart+xml"/>
  <Override PartName="/ppt/drawings/drawing18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25.xml" ContentType="application/vnd.openxmlformats-officedocument.drawingml.chart+xml"/>
  <Override PartName="/ppt/drawings/drawing19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26.xml" ContentType="application/vnd.openxmlformats-officedocument.drawingml.chart+xml"/>
  <Override PartName="/ppt/drawings/drawing20.xml" ContentType="application/vnd.openxmlformats-officedocument.drawingml.chartshapes+xml"/>
  <Override PartName="/ppt/notesSlides/notesSlide25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21.xml" ContentType="application/vnd.openxmlformats-officedocument.drawingml.chartshapes+xml"/>
  <Override PartName="/ppt/charts/chart29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22.xml" ContentType="application/vnd.openxmlformats-officedocument.drawingml.chartshapes+xml"/>
  <Override PartName="/ppt/notesSlides/notesSlide26.xml" ContentType="application/vnd.openxmlformats-officedocument.presentationml.notesSl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23.xml" ContentType="application/vnd.openxmlformats-officedocument.drawingml.chartshapes+xml"/>
  <Override PartName="/ppt/charts/chart32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24.xml" ContentType="application/vnd.openxmlformats-officedocument.drawingml.chartshapes+xml"/>
  <Override PartName="/ppt/notesSlides/notesSlide27.xml" ContentType="application/vnd.openxmlformats-officedocument.presentationml.notesSlide+xml"/>
  <Override PartName="/ppt/charts/chart33.xml" ContentType="application/vnd.openxmlformats-officedocument.drawingml.chart+xml"/>
  <Override PartName="/ppt/drawings/drawing25.xml" ContentType="application/vnd.openxmlformats-officedocument.drawingml.chartshapes+xml"/>
  <Override PartName="/ppt/charts/chart34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26.xml" ContentType="application/vnd.openxmlformats-officedocument.drawingml.chartshapes+xml"/>
  <Override PartName="/ppt/notesSlides/notesSlide28.xml" ContentType="application/vnd.openxmlformats-officedocument.presentationml.notesSlide+xml"/>
  <Override PartName="/ppt/charts/chart35.xml" ContentType="application/vnd.openxmlformats-officedocument.drawingml.chart+xml"/>
  <Override PartName="/ppt/drawings/drawing27.xml" ContentType="application/vnd.openxmlformats-officedocument.drawingml.chartshapes+xml"/>
  <Override PartName="/ppt/notesSlides/notesSlide29.xml" ContentType="application/vnd.openxmlformats-officedocument.presentationml.notesSlide+xml"/>
  <Override PartName="/ppt/charts/chart36.xml" ContentType="application/vnd.openxmlformats-officedocument.drawingml.chart+xml"/>
  <Override PartName="/ppt/drawings/drawing28.xml" ContentType="application/vnd.openxmlformats-officedocument.drawingml.chartshape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468" r:id="rId3"/>
    <p:sldId id="1986359834" r:id="rId4"/>
    <p:sldId id="1986359613" r:id="rId5"/>
    <p:sldId id="553" r:id="rId6"/>
    <p:sldId id="1986359707" r:id="rId7"/>
    <p:sldId id="1986359815" r:id="rId8"/>
    <p:sldId id="1986359816" r:id="rId9"/>
    <p:sldId id="1986359771" r:id="rId10"/>
    <p:sldId id="1986359772" r:id="rId11"/>
    <p:sldId id="1986359774" r:id="rId12"/>
    <p:sldId id="1986359775" r:id="rId13"/>
    <p:sldId id="1986359580" r:id="rId14"/>
    <p:sldId id="1986359776" r:id="rId15"/>
    <p:sldId id="1986359806" r:id="rId16"/>
    <p:sldId id="1986359807" r:id="rId17"/>
    <p:sldId id="1986359808" r:id="rId18"/>
    <p:sldId id="1986359810" r:id="rId19"/>
    <p:sldId id="1986359812" r:id="rId20"/>
    <p:sldId id="1986359814" r:id="rId21"/>
    <p:sldId id="1986359817" r:id="rId22"/>
    <p:sldId id="1986359818" r:id="rId23"/>
    <p:sldId id="1986359819" r:id="rId24"/>
    <p:sldId id="1986359820" r:id="rId25"/>
    <p:sldId id="1986359822" r:id="rId26"/>
    <p:sldId id="1986359823" r:id="rId27"/>
    <p:sldId id="1986359824" r:id="rId28"/>
    <p:sldId id="1986359825" r:id="rId29"/>
    <p:sldId id="1986359826" r:id="rId30"/>
    <p:sldId id="1986359828" r:id="rId31"/>
    <p:sldId id="1986359829" r:id="rId32"/>
    <p:sldId id="1986359830" r:id="rId33"/>
    <p:sldId id="50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107"/>
    <a:srgbClr val="0073E6"/>
    <a:srgbClr val="004080"/>
    <a:srgbClr val="FF3399"/>
    <a:srgbClr val="28A745"/>
    <a:srgbClr val="6C757D"/>
    <a:srgbClr val="993300"/>
    <a:srgbClr val="CC9900"/>
    <a:srgbClr val="F1DD4D"/>
    <a:srgbClr val="68F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0" autoAdjust="0"/>
    <p:restoredTop sz="86434" autoAdjust="0"/>
  </p:normalViewPr>
  <p:slideViewPr>
    <p:cSldViewPr snapToGrid="0">
      <p:cViewPr varScale="1">
        <p:scale>
          <a:sx n="81" d="100"/>
          <a:sy n="81" d="100"/>
        </p:scale>
        <p:origin x="126" y="300"/>
      </p:cViewPr>
      <p:guideLst/>
    </p:cSldViewPr>
  </p:slideViewPr>
  <p:outlineViewPr>
    <p:cViewPr>
      <p:scale>
        <a:sx n="33" d="100"/>
        <a:sy n="33" d="100"/>
      </p:scale>
      <p:origin x="0" y="-35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2740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____Microsoft_Excel9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______________Microsoft_Excel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____Microsoft_Excel11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9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______________Microsoft_Excel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______________Microsoft_Excel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____Microsoft_Excel14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2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Excel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____Microsoft_Excel1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3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____Microsoft_Excel1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Excel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____Microsoft_Excel1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5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___________________Microsoft_Excel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____Microsoft_Excel21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7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Excel22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___________________Microsoft_Excel23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___________________Microsoft_Excel24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package" Target="../embeddings/___________________Microsoft_Excel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Excel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____Microsoft_Excel27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21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____Microsoft_Excel28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2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_____________Microsoft_Excel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Excel29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____Microsoft_Excel30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23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____Microsoft_Excel31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24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5.xml"/><Relationship Id="rId1" Type="http://schemas.openxmlformats.org/officeDocument/2006/relationships/package" Target="../embeddings/___________________Microsoft_Excel32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____Microsoft_Excel33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26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7.xml"/><Relationship Id="rId1" Type="http://schemas.openxmlformats.org/officeDocument/2006/relationships/package" Target="../embeddings/___________________Microsoft_Excel34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8.xml"/><Relationship Id="rId1" Type="http://schemas.openxmlformats.org/officeDocument/2006/relationships/package" Target="../embeddings/___________________Microsoft_Excel35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____Microsoft_Excel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____Microsoft_Excel4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_____________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____Microsoft_Excel6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_________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8028856640322257E-2"/>
          <c:w val="1"/>
          <c:h val="0.90724913448359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Σύνολο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58-4436-BC24-6341A1F04E1B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36F8-43EA-B752-D7EA7EDCC08E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23 -30</c:v>
                </c:pt>
                <c:pt idx="1">
                  <c:v>18 - 22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0.37</c:v>
                </c:pt>
                <c:pt idx="1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F8-43EA-B752-D7EA7EDCC0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26902079"/>
        <c:axId val="1726896319"/>
      </c:barChart>
      <c:valAx>
        <c:axId val="1726896319"/>
        <c:scaling>
          <c:orientation val="minMax"/>
          <c:max val="0.9"/>
        </c:scaling>
        <c:delete val="1"/>
        <c:axPos val="b"/>
        <c:numFmt formatCode="0%" sourceLinked="1"/>
        <c:majorTickMark val="out"/>
        <c:minorTickMark val="none"/>
        <c:tickLblPos val="nextTo"/>
        <c:crossAx val="1726902079"/>
        <c:crosses val="autoZero"/>
        <c:crossBetween val="between"/>
      </c:valAx>
      <c:catAx>
        <c:axId val="1726902079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68963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 b="1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546301374652295E-2"/>
          <c:y val="0"/>
          <c:w val="0.41762520130319924"/>
          <c:h val="0.6596434441382442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58-4031-A4B3-1DA94592394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58-4031-A4B3-1DA94592394D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A58-4031-A4B3-1DA94592394D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B8F-4311-AC60-09D98DC09A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 Είμαι θετικός/η για να ζήσω την εμπειρία του εξωτερικού</c:v>
                </c:pt>
                <c:pt idx="1">
                  <c:v>Είμαι θετικός/η γιατί πιστεύω ότι δεν υπάρχουν ευκαιρίες στην Ελλάδα και δεν θέλω να παραμείνω εδώ</c:v>
                </c:pt>
                <c:pt idx="2">
                  <c:v> Αν έβρισκα κάποια ευκαιρία στην Ελλάδα, θα παρέμενα</c:v>
                </c:pt>
                <c:pt idx="3">
                  <c:v> Όχι, δεν θέλω να φύγω από την Ελλάδα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48</c:v>
                </c:pt>
                <c:pt idx="1">
                  <c:v>10</c:v>
                </c:pt>
                <c:pt idx="2">
                  <c:v>28</c:v>
                </c:pt>
                <c:pt idx="3" formatCode="_(* #,##0_);_(* \(#,##0\);_(* &quot;-&quot;??_);_(@_)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58-4031-A4B3-1DA9459239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659874524668893"/>
          <c:y val="8.5689970571860341E-2"/>
          <c:w val="0.59340125475331107"/>
          <c:h val="0.8842551425398923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Συμφωνώ πολύ/αρκετά</c:v>
                </c:pt>
              </c:strCache>
            </c:strRef>
          </c:tx>
          <c:spPr>
            <a:solidFill>
              <a:srgbClr val="0070C0"/>
            </a:solidFill>
            <a:ln cap="sq" cmpd="sng">
              <a:solidFill>
                <a:schemeClr val="accent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chemeClr val="bg1"/>
                    </a:solidFill>
                    <a:latin typeface="Franklin Gothic Book" panose="020B05030201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Έχω ήδη κάνει τα πρώτα μου βήματα στην αναζήτηση εργασίας</c:v>
                </c:pt>
                <c:pt idx="1">
                  <c:v>Αισθάνομαι απόλυτα  έτοιμος/η να αντιμετωπίσω τις προκλήσεις της επαγγελματικής ζωής</c:v>
                </c:pt>
                <c:pt idx="2">
                  <c:v>Με αγχώνει ιδιαίτερα η διαδικασία εύρεσης εργασίας</c:v>
                </c:pt>
                <c:pt idx="3">
                  <c:v>Συχνά ανησυχώ ότι δεν θα είμαι κατάλληλος/η υποψήφιος/α ή καλά προετοιμασμένος/η για την αγορά εργασίας</c:v>
                </c:pt>
                <c:pt idx="4">
                  <c:v>Δεν νιώθω ότι γνωρίζω τι αναζητά πραγματικά η αγορά εργασίας</c:v>
                </c:pt>
              </c:strCache>
            </c:strRef>
          </c:cat>
          <c:val>
            <c:numRef>
              <c:f>Sheet1!$B$2:$B$6</c:f>
              <c:numCache>
                <c:formatCode>###0</c:formatCode>
                <c:ptCount val="5"/>
                <c:pt idx="0">
                  <c:v>74.82014388489209</c:v>
                </c:pt>
                <c:pt idx="1">
                  <c:v>56.834532374100718</c:v>
                </c:pt>
                <c:pt idx="2">
                  <c:v>50</c:v>
                </c:pt>
                <c:pt idx="3">
                  <c:v>32.374100719424462</c:v>
                </c:pt>
                <c:pt idx="4">
                  <c:v>28.057553956834528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C2-4377-8B5D-75892020F9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Ούτε συμφωνώ/Ούτε διαφωνώ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Έχω ήδη κάνει τα πρώτα μου βήματα στην αναζήτηση εργασίας</c:v>
                </c:pt>
                <c:pt idx="1">
                  <c:v>Αισθάνομαι απόλυτα  έτοιμος/η να αντιμετωπίσω τις προκλήσεις της επαγγελματικής ζωής</c:v>
                </c:pt>
                <c:pt idx="2">
                  <c:v>Με αγχώνει ιδιαίτερα η διαδικασία εύρεσης εργασίας</c:v>
                </c:pt>
                <c:pt idx="3">
                  <c:v>Συχνά ανησυχώ ότι δεν θα είμαι κατάλληλος/η υποψήφιος/α ή καλά προετοιμασμένος/η για την αγορά εργασίας</c:v>
                </c:pt>
                <c:pt idx="4">
                  <c:v>Δεν νιώθω ότι γνωρίζω τι αναζητά πραγματικά η αγορά εργασίας</c:v>
                </c:pt>
              </c:strCache>
            </c:strRef>
          </c:cat>
          <c:val>
            <c:numRef>
              <c:f>Sheet1!$C$2:$C$6</c:f>
              <c:numCache>
                <c:formatCode>###0</c:formatCode>
                <c:ptCount val="5"/>
                <c:pt idx="0">
                  <c:v>16</c:v>
                </c:pt>
                <c:pt idx="1">
                  <c:v>29.496402877697843</c:v>
                </c:pt>
                <c:pt idx="2">
                  <c:v>34</c:v>
                </c:pt>
                <c:pt idx="3">
                  <c:v>33.812949640287769</c:v>
                </c:pt>
                <c:pt idx="4">
                  <c:v>46.043165467625904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B6-4818-B7F3-533BF3DFB86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Διαφωνώ πολύ/αρκετά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Έχω ήδη κάνει τα πρώτα μου βήματα στην αναζήτηση εργασίας</c:v>
                </c:pt>
                <c:pt idx="1">
                  <c:v>Αισθάνομαι απόλυτα  έτοιμος/η να αντιμετωπίσω τις προκλήσεις της επαγγελματικής ζωής</c:v>
                </c:pt>
                <c:pt idx="2">
                  <c:v>Με αγχώνει ιδιαίτερα η διαδικασία εύρεσης εργασίας</c:v>
                </c:pt>
                <c:pt idx="3">
                  <c:v>Συχνά ανησυχώ ότι δεν θα είμαι κατάλληλος/η υποψήφιος/α ή καλά προετοιμασμένος/η για την αγορά εργασίας</c:v>
                </c:pt>
                <c:pt idx="4">
                  <c:v>Δεν νιώθω ότι γνωρίζω τι αναζητά πραγματικά η αγορά εργασίας</c:v>
                </c:pt>
              </c:strCache>
            </c:strRef>
          </c:cat>
          <c:val>
            <c:numRef>
              <c:f>Sheet1!$D$2:$D$6</c:f>
              <c:numCache>
                <c:formatCode>###0</c:formatCode>
                <c:ptCount val="5"/>
                <c:pt idx="0">
                  <c:v>8.6330935251798557</c:v>
                </c:pt>
                <c:pt idx="1">
                  <c:v>13.669064748201439</c:v>
                </c:pt>
                <c:pt idx="2">
                  <c:v>16</c:v>
                </c:pt>
                <c:pt idx="3">
                  <c:v>33.812949640287769</c:v>
                </c:pt>
                <c:pt idx="4">
                  <c:v>25.899280575539567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A7-448E-9ACB-96E374996E4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43503616"/>
        <c:axId val="41476096"/>
      </c:barChart>
      <c:catAx>
        <c:axId val="43503616"/>
        <c:scaling>
          <c:orientation val="maxMin"/>
        </c:scaling>
        <c:delete val="0"/>
        <c:axPos val="l"/>
        <c:numFmt formatCode="0.0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 algn="r">
              <a:defRPr sz="1800" b="1">
                <a:solidFill>
                  <a:schemeClr val="tx1"/>
                </a:solidFill>
                <a:latin typeface="Franklin Gothic Book" panose="020B0503020102020204" pitchFamily="34" charset="0"/>
              </a:defRPr>
            </a:pPr>
            <a:endParaRPr lang="en-US"/>
          </a:p>
        </c:txPr>
        <c:crossAx val="41476096"/>
        <c:crosses val="autoZero"/>
        <c:auto val="1"/>
        <c:lblAlgn val="ctr"/>
        <c:lblOffset val="100"/>
        <c:noMultiLvlLbl val="0"/>
      </c:catAx>
      <c:valAx>
        <c:axId val="41476096"/>
        <c:scaling>
          <c:orientation val="minMax"/>
          <c:max val="100"/>
        </c:scaling>
        <c:delete val="1"/>
        <c:axPos val="t"/>
        <c:numFmt formatCode="###0" sourceLinked="1"/>
        <c:majorTickMark val="out"/>
        <c:minorTickMark val="none"/>
        <c:tickLblPos val="nextTo"/>
        <c:crossAx val="43503616"/>
        <c:crosses val="autoZero"/>
        <c:crossBetween val="between"/>
        <c:majorUnit val="30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86549659233773"/>
          <c:y val="8.4016711090946897E-2"/>
          <c:w val="0.31466982068417915"/>
          <c:h val="0.7191977164029564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A6-49CB-B96C-23C0B3BA68E8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A6-49CB-B96C-23C0B3BA68E8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9A6-49CB-B96C-23C0B3BA68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Συμφωνώ πολύ/ αρκετά</c:v>
                </c:pt>
                <c:pt idx="1">
                  <c:v>Ούτε συμφωνώ/ούτε διαφωνώ</c:v>
                </c:pt>
                <c:pt idx="2">
                  <c:v>Διαφωνώ πολύ/αρκετά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6-89A6-49CB-B96C-23C0B3BA68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2.1000343372843459E-2"/>
          <c:w val="0.73626217926559789"/>
          <c:h val="0.6950362260894230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841582778524626"/>
          <c:y val="2.2926652243748544E-2"/>
          <c:w val="0.54828952878603587"/>
          <c:h val="0.805827115655674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Επίσκεψη σε ναυτιλιακή εταιρία</c:v>
                </c:pt>
                <c:pt idx="1">
                  <c:v>Posidonia Exhibition</c:v>
                </c:pt>
                <c:pt idx="2">
                  <c:v>YES Forum</c:v>
                </c:pt>
                <c:pt idx="3">
                  <c:v>Career Day σχετικό με ναυτιλία</c:v>
                </c:pt>
                <c:pt idx="4">
                  <c:v>Άλλη διοργάνωση/εκδήλωση</c:v>
                </c:pt>
              </c:strCache>
            </c:strRef>
          </c:cat>
          <c:val>
            <c:numRef>
              <c:f>Sheet1!$B$2:$B$6</c:f>
              <c:numCache>
                <c:formatCode>###0</c:formatCode>
                <c:ptCount val="5"/>
                <c:pt idx="0">
                  <c:v>58.992805755395686</c:v>
                </c:pt>
                <c:pt idx="1">
                  <c:v>58.273381294964032</c:v>
                </c:pt>
                <c:pt idx="2">
                  <c:v>56.834532374100718</c:v>
                </c:pt>
                <c:pt idx="3">
                  <c:v>47.482014388489205</c:v>
                </c:pt>
                <c:pt idx="4">
                  <c:v>7.1942446043165464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C2-4377-8B5D-75892020F98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3"/>
        <c:axId val="43503616"/>
        <c:axId val="41476096"/>
      </c:barChart>
      <c:catAx>
        <c:axId val="43503616"/>
        <c:scaling>
          <c:orientation val="maxMin"/>
        </c:scaling>
        <c:delete val="0"/>
        <c:axPos val="l"/>
        <c:numFmt formatCode="0.0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pPr>
            <a:endParaRPr lang="en-US"/>
          </a:p>
        </c:txPr>
        <c:crossAx val="41476096"/>
        <c:crosses val="autoZero"/>
        <c:auto val="1"/>
        <c:lblAlgn val="ctr"/>
        <c:lblOffset val="100"/>
        <c:noMultiLvlLbl val="0"/>
      </c:catAx>
      <c:valAx>
        <c:axId val="41476096"/>
        <c:scaling>
          <c:orientation val="minMax"/>
        </c:scaling>
        <c:delete val="1"/>
        <c:axPos val="t"/>
        <c:numFmt formatCode="###0" sourceLinked="1"/>
        <c:majorTickMark val="none"/>
        <c:minorTickMark val="none"/>
        <c:tickLblPos val="nextTo"/>
        <c:crossAx val="4350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830234540042251"/>
          <c:y val="2.2926652243748544E-2"/>
          <c:w val="0.56840301117085978"/>
          <c:h val="0.878705343401759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Δικτύωση με επαγγελματίες</c:v>
                </c:pt>
                <c:pt idx="1">
                  <c:v>Αναβάθμιση γνώσεων για ναυτιλία &amp; καριέρα</c:v>
                </c:pt>
                <c:pt idx="2">
                  <c:v>Επαγγελματικές ευκαιρίες &amp; συνεντεύξεις</c:v>
                </c:pt>
                <c:pt idx="3">
                  <c:v>Κατανόηση ναυτιλιακής αγοράς</c:v>
                </c:pt>
                <c:pt idx="4">
                  <c:v>Αύξηση της αυτοπεποίθησης μου</c:v>
                </c:pt>
              </c:strCache>
            </c:strRef>
          </c:cat>
          <c:val>
            <c:numRef>
              <c:f>Sheet1!$B$2:$B$6</c:f>
              <c:numCache>
                <c:formatCode>###0</c:formatCode>
                <c:ptCount val="5"/>
                <c:pt idx="0">
                  <c:v>74.82014388489209</c:v>
                </c:pt>
                <c:pt idx="1">
                  <c:v>69.7841726618705</c:v>
                </c:pt>
                <c:pt idx="2">
                  <c:v>69.064748201438846</c:v>
                </c:pt>
                <c:pt idx="3">
                  <c:v>61.870503597122308</c:v>
                </c:pt>
                <c:pt idx="4">
                  <c:v>38.848920863309353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C2-4377-8B5D-75892020F98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3"/>
        <c:axId val="43503616"/>
        <c:axId val="41476096"/>
      </c:barChart>
      <c:catAx>
        <c:axId val="43503616"/>
        <c:scaling>
          <c:orientation val="maxMin"/>
        </c:scaling>
        <c:delete val="0"/>
        <c:axPos val="l"/>
        <c:numFmt formatCode="0.0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pPr>
            <a:endParaRPr lang="en-US"/>
          </a:p>
        </c:txPr>
        <c:crossAx val="41476096"/>
        <c:crosses val="autoZero"/>
        <c:auto val="1"/>
        <c:lblAlgn val="ctr"/>
        <c:lblOffset val="100"/>
        <c:noMultiLvlLbl val="0"/>
      </c:catAx>
      <c:valAx>
        <c:axId val="41476096"/>
        <c:scaling>
          <c:orientation val="minMax"/>
        </c:scaling>
        <c:delete val="1"/>
        <c:axPos val="t"/>
        <c:numFmt formatCode="###0" sourceLinked="1"/>
        <c:majorTickMark val="none"/>
        <c:minorTickMark val="none"/>
        <c:tickLblPos val="nextTo"/>
        <c:crossAx val="4350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71861318203864"/>
          <c:y val="1.317923851041671E-2"/>
          <c:w val="0.39897393424897049"/>
          <c:h val="0.8767530308348536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4EB-4DD0-8CD4-E8D50906E28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4EB-4DD0-8CD4-E8D50906E286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4EB-4DD0-8CD4-E8D50906E2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Ναι</c:v>
                </c:pt>
                <c:pt idx="1">
                  <c:v>Όχι</c:v>
                </c:pt>
                <c:pt idx="2">
                  <c:v>Δ.Γ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29</c:v>
                </c:pt>
                <c:pt idx="1">
                  <c:v>55</c:v>
                </c:pt>
                <c:pt idx="2" formatCode="_(* #,##0_);_(* \(#,##0\);_(* &quot;-&quot;??_);_(@_)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EB-4DD0-8CD4-E8D50906E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897881209656399"/>
          <c:y val="0.91940425984418261"/>
          <c:w val="0.39267036313376585"/>
          <c:h val="6.44543500516757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00398621204819"/>
          <c:y val="2.0746408653424093E-3"/>
          <c:w val="0.47635557307086968"/>
          <c:h val="0.948437503171905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 Μentoring-networking </c:v>
                </c:pt>
                <c:pt idx="1">
                  <c:v>Προγράμματα καθοδήγησης σε σχολεία και πανεπιστήμια </c:v>
                </c:pt>
                <c:pt idx="2">
                  <c:v>Career Days/Open Days</c:v>
                </c:pt>
                <c:pt idx="3">
                  <c:v>Networking / ευκαιρίες δικτύωσης</c:v>
                </c:pt>
                <c:pt idx="4">
                  <c:v>Workshops για βιογραφικό, συνεντεύξεις και αναζήτηση εργα</c:v>
                </c:pt>
                <c:pt idx="5">
                  <c:v>Ενίσχυση ψηφιακών εργαλείων </c:v>
                </c:pt>
                <c:pt idx="6">
                  <c:v>Καθοδήγηση για χρήση επαγγελματικών δικτύων π.χ LinkedIn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22.302158273381295</c:v>
                </c:pt>
                <c:pt idx="1">
                  <c:v>22.302158273381295</c:v>
                </c:pt>
                <c:pt idx="2">
                  <c:v>18.705035971223023</c:v>
                </c:pt>
                <c:pt idx="3">
                  <c:v>15.107913669064748</c:v>
                </c:pt>
                <c:pt idx="4">
                  <c:v>11.510791366906476</c:v>
                </c:pt>
                <c:pt idx="5">
                  <c:v>7</c:v>
                </c:pt>
                <c:pt idx="6">
                  <c:v>2.877697841726619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F9-4027-8513-BFEC8A4290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elete val="1"/>
          </c:dLbls>
          <c:cat>
            <c:strRef>
              <c:f>Sheet1!$A$2:$A$8</c:f>
              <c:strCache>
                <c:ptCount val="7"/>
                <c:pt idx="0">
                  <c:v> Μentoring-networking </c:v>
                </c:pt>
                <c:pt idx="1">
                  <c:v>Προγράμματα καθοδήγησης σε σχολεία και πανεπιστήμια </c:v>
                </c:pt>
                <c:pt idx="2">
                  <c:v>Career Days/Open Days</c:v>
                </c:pt>
                <c:pt idx="3">
                  <c:v>Networking / ευκαιρίες δικτύωσης</c:v>
                </c:pt>
                <c:pt idx="4">
                  <c:v>Workshops για βιογραφικό, συνεντεύξεις και αναζήτηση εργα</c:v>
                </c:pt>
                <c:pt idx="5">
                  <c:v>Ενίσχυση ψηφιακών εργαλείων </c:v>
                </c:pt>
                <c:pt idx="6">
                  <c:v>Καθοδήγηση για χρήση επαγγελματικών δικτύων π.χ LinkedIn</c:v>
                </c:pt>
              </c:strCache>
            </c:strRef>
          </c:cat>
          <c:val>
            <c:numRef>
              <c:f>Sheet1!$C$2:$C$8</c:f>
              <c:numCache>
                <c:formatCode>0</c:formatCode>
                <c:ptCount val="7"/>
                <c:pt idx="0">
                  <c:v>30</c:v>
                </c:pt>
                <c:pt idx="1">
                  <c:v>20</c:v>
                </c:pt>
                <c:pt idx="2">
                  <c:v>41</c:v>
                </c:pt>
                <c:pt idx="3">
                  <c:v>35</c:v>
                </c:pt>
                <c:pt idx="4">
                  <c:v>23</c:v>
                </c:pt>
                <c:pt idx="5">
                  <c:v>28</c:v>
                </c:pt>
                <c:pt idx="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09-431E-99C6-E417D6D5833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22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Lbls>
            <c:dLbl>
              <c:idx val="0"/>
              <c:layout>
                <c:manualLayout>
                  <c:x val="-0.12410141748614632"/>
                  <c:y val="3.32093664582742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800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479513036298136E-2"/>
                      <c:h val="5.91407110940099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672-4A3F-B407-3D7F2F0D9D54}"/>
                </c:ext>
              </c:extLst>
            </c:dLbl>
            <c:dLbl>
              <c:idx val="1"/>
              <c:layout>
                <c:manualLayout>
                  <c:x val="-0.10544397194660486"/>
                  <c:y val="-7.561187697368625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800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812181793242589E-2"/>
                      <c:h val="0.113117482903551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958-4AA1-A3E3-C79C894CED88}"/>
                </c:ext>
              </c:extLst>
            </c:dLbl>
            <c:dLbl>
              <c:idx val="3"/>
              <c:layout>
                <c:manualLayout>
                  <c:x val="-0.12410141748614632"/>
                  <c:y val="4.855873563528853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958-4AA1-A3E3-C79C894CED88}"/>
                </c:ext>
              </c:extLst>
            </c:dLbl>
            <c:dLbl>
              <c:idx val="4"/>
              <c:layout>
                <c:manualLayout>
                  <c:x val="-7.368521663239942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958-4AA1-A3E3-C79C894CED88}"/>
                </c:ext>
              </c:extLst>
            </c:dLbl>
            <c:dLbl>
              <c:idx val="5"/>
              <c:layout>
                <c:manualLayout>
                  <c:x val="-8.4027001422911612E-2"/>
                  <c:y val="1.4058853196445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958-4AA1-A3E3-C79C894CED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 Μentoring-networking </c:v>
                </c:pt>
                <c:pt idx="1">
                  <c:v>Προγράμματα καθοδήγησης σε σχολεία και πανεπιστήμια </c:v>
                </c:pt>
                <c:pt idx="2">
                  <c:v>Career Days/Open Days</c:v>
                </c:pt>
                <c:pt idx="3">
                  <c:v>Networking / ευκαιρίες δικτύωσης</c:v>
                </c:pt>
                <c:pt idx="4">
                  <c:v>Workshops για βιογραφικό, συνεντεύξεις και αναζήτηση εργα</c:v>
                </c:pt>
                <c:pt idx="5">
                  <c:v>Ενίσχυση ψηφιακών εργαλείων </c:v>
                </c:pt>
                <c:pt idx="6">
                  <c:v>Καθοδήγηση για χρήση επαγγελματικών δικτύων π.χ LinkedIn</c:v>
                </c:pt>
              </c:strCache>
            </c:strRef>
          </c:cat>
          <c:val>
            <c:numRef>
              <c:f>Sheet1!$D$2:$D$8</c:f>
              <c:numCache>
                <c:formatCode>0</c:formatCode>
                <c:ptCount val="7"/>
                <c:pt idx="0">
                  <c:v>51.798561151079134</c:v>
                </c:pt>
                <c:pt idx="1">
                  <c:v>41.726618705035975</c:v>
                </c:pt>
                <c:pt idx="2">
                  <c:v>59.712230215827333</c:v>
                </c:pt>
                <c:pt idx="3">
                  <c:v>49.640287769784173</c:v>
                </c:pt>
                <c:pt idx="4">
                  <c:v>35.251798561151077</c:v>
                </c:pt>
                <c:pt idx="5">
                  <c:v>35</c:v>
                </c:pt>
                <c:pt idx="6">
                  <c:v>15.107913669064748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55-4499-84E9-EB5F660A97C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458420224"/>
        <c:axId val="152274048"/>
      </c:barChart>
      <c:catAx>
        <c:axId val="45842022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 algn="just">
              <a:defRPr sz="2000">
                <a:solidFill>
                  <a:schemeClr val="bg1"/>
                </a:solidFill>
              </a:defRPr>
            </a:pPr>
            <a:endParaRPr lang="en-US"/>
          </a:p>
        </c:txPr>
        <c:crossAx val="152274048"/>
        <c:crosses val="autoZero"/>
        <c:auto val="1"/>
        <c:lblAlgn val="ctr"/>
        <c:lblOffset val="100"/>
        <c:noMultiLvlLbl val="0"/>
      </c:catAx>
      <c:valAx>
        <c:axId val="152274048"/>
        <c:scaling>
          <c:orientation val="minMax"/>
          <c:max val="80"/>
        </c:scaling>
        <c:delete val="1"/>
        <c:axPos val="t"/>
        <c:numFmt formatCode="0" sourceLinked="1"/>
        <c:majorTickMark val="out"/>
        <c:minorTickMark val="none"/>
        <c:tickLblPos val="nextTo"/>
        <c:crossAx val="458420224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600" b="1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85210621756795"/>
          <c:y val="2.2926652243748544E-2"/>
          <c:w val="0.66685317516953191"/>
          <c:h val="0.96401367992359721"/>
        </c:manualLayout>
      </c:layout>
      <c:barChart>
        <c:barDir val="bar"/>
        <c:grouping val="clustered"/>
        <c:varyColors val="0"/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3"/>
        <c:axId val="43503616"/>
        <c:axId val="41476096"/>
      </c:barChart>
      <c:catAx>
        <c:axId val="43503616"/>
        <c:scaling>
          <c:orientation val="maxMin"/>
        </c:scaling>
        <c:delete val="0"/>
        <c:axPos val="l"/>
        <c:numFmt formatCode="0.0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pPr>
            <a:endParaRPr lang="en-US"/>
          </a:p>
        </c:txPr>
        <c:crossAx val="41476096"/>
        <c:crosses val="autoZero"/>
        <c:auto val="1"/>
        <c:lblAlgn val="ctr"/>
        <c:lblOffset val="100"/>
        <c:noMultiLvlLbl val="0"/>
      </c:catAx>
      <c:valAx>
        <c:axId val="41476096"/>
        <c:scaling>
          <c:orientation val="minMax"/>
          <c:max val="50"/>
        </c:scaling>
        <c:delete val="0"/>
        <c:axPos val="t"/>
        <c:numFmt formatCode="0" sourceLinked="1"/>
        <c:majorTickMark val="none"/>
        <c:minorTickMark val="none"/>
        <c:tickLblPos val="nextTo"/>
        <c:crossAx val="4350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70350519371413E-2"/>
          <c:y val="0.12848828967251447"/>
          <c:w val="0.73263625515643849"/>
          <c:h val="0.6509497210853990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8D-4D10-9D45-5618A1B008FA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8D-4D10-9D45-5618A1B008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Πλοιοκτήτρια διαχειρίστρια εταιρία</c:v>
                </c:pt>
                <c:pt idx="1">
                  <c:v>΄Αλλο:(Παροχή ναυτιλιακών υπηρεσιών κλπ)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67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18D-4D10-9D45-5618A1B00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6699096821428001"/>
          <c:w val="0.92868224012121459"/>
          <c:h val="0.130388371532035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70350519371413E-2"/>
          <c:y val="0.12848828967251447"/>
          <c:w val="0.73263625515643849"/>
          <c:h val="0.6509497210853990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38-438E-98CE-615CAE7BEF7B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38-438E-98CE-615CAE7BEF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1- 50 εργαζόμενους</c:v>
                </c:pt>
                <c:pt idx="1">
                  <c:v>&gt;50  εργαζόμενους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38-438E-98CE-615CAE7BE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419625053010118"/>
          <c:y val="0.86699096821428001"/>
          <c:w val="0.50395096639820591"/>
          <c:h val="0.130388371532035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85210621756795"/>
          <c:y val="2.2926652243748544E-2"/>
          <c:w val="0.66685317516953191"/>
          <c:h val="0.96401367992359721"/>
        </c:manualLayout>
      </c:layout>
      <c:barChart>
        <c:barDir val="bar"/>
        <c:grouping val="clustered"/>
        <c:varyColors val="0"/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3"/>
        <c:axId val="43503616"/>
        <c:axId val="41476096"/>
      </c:barChart>
      <c:catAx>
        <c:axId val="43503616"/>
        <c:scaling>
          <c:orientation val="maxMin"/>
        </c:scaling>
        <c:delete val="0"/>
        <c:axPos val="l"/>
        <c:numFmt formatCode="0.0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pPr>
            <a:endParaRPr lang="en-US"/>
          </a:p>
        </c:txPr>
        <c:crossAx val="41476096"/>
        <c:crosses val="autoZero"/>
        <c:auto val="1"/>
        <c:lblAlgn val="ctr"/>
        <c:lblOffset val="100"/>
        <c:noMultiLvlLbl val="0"/>
      </c:catAx>
      <c:valAx>
        <c:axId val="41476096"/>
        <c:scaling>
          <c:orientation val="minMax"/>
          <c:max val="50"/>
        </c:scaling>
        <c:delete val="0"/>
        <c:axPos val="t"/>
        <c:numFmt formatCode="0" sourceLinked="1"/>
        <c:majorTickMark val="none"/>
        <c:minorTickMark val="none"/>
        <c:tickLblPos val="nextTo"/>
        <c:crossAx val="4350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70350519371413E-2"/>
          <c:y val="0.12848828967251447"/>
          <c:w val="0.73263625515643849"/>
          <c:h val="0.6509497210853990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F3F-43E6-8F6A-BF6DDE60702D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F3F-43E6-8F6A-BF6DDE60702D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F3F-43E6-8F6A-BF6DDE60702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Entry/mid level</c:v>
                </c:pt>
                <c:pt idx="1">
                  <c:v>Senior level</c:v>
                </c:pt>
                <c:pt idx="2">
                  <c:v>Management/ C - Level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32</c:v>
                </c:pt>
                <c:pt idx="1">
                  <c:v>28</c:v>
                </c:pt>
                <c:pt idx="2" formatCode="_(* #,##0_);_(* \(#,##0\);_(* &quot;-&quot;??_);_(@_)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3F-43E6-8F6A-BF6DDE6070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391249255071436"/>
          <c:y val="0.86961162846796403"/>
          <c:w val="0.83429746327148002"/>
          <c:h val="0.130388371532035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830234540042251"/>
          <c:y val="2.2926652243748544E-2"/>
          <c:w val="0.56840301117085978"/>
          <c:h val="0.878705343401759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Column5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Έλλειψη ενημέρωσης για τον κλάδο</c:v>
                </c:pt>
                <c:pt idx="1">
                  <c:v>Περιορισμένος αριθμός θέσεων στο  entry-level</c:v>
                </c:pt>
                <c:pt idx="2">
                  <c:v>Περιορισμένη πρακτική εμπειρία</c:v>
                </c:pt>
                <c:pt idx="3">
                  <c:v>Ασάφεια για τις επαγγελματικές προοπτικές</c:v>
                </c:pt>
                <c:pt idx="4">
                  <c:v>Έλλειψη κατάλληλων δεξιοτήτων</c:v>
                </c:pt>
                <c:pt idx="5">
                  <c:v>Έλλειψη κίνητρων και υποστήριξης από τις επιχειρήσεις</c:v>
                </c:pt>
                <c:pt idx="6">
                  <c:v>Υψηλές απαιτήσεις για εκπαίδευση και πιστοποιήσεις χωρίς κατάλληλη υποστήριξη</c:v>
                </c:pt>
              </c:strCache>
            </c:strRef>
          </c:cat>
          <c:val>
            <c:numRef>
              <c:f>Sheet1!$B$2:$B$8</c:f>
              <c:numCache>
                <c:formatCode>###0</c:formatCode>
                <c:ptCount val="7"/>
                <c:pt idx="0">
                  <c:v>50</c:v>
                </c:pt>
                <c:pt idx="1">
                  <c:v>41.666666666666671</c:v>
                </c:pt>
                <c:pt idx="2">
                  <c:v>36.111111111111107</c:v>
                </c:pt>
                <c:pt idx="3">
                  <c:v>31.944444444444443</c:v>
                </c:pt>
                <c:pt idx="4">
                  <c:v>29.166666666666668</c:v>
                </c:pt>
                <c:pt idx="5">
                  <c:v>27.777777777777779</c:v>
                </c:pt>
                <c:pt idx="6">
                  <c:v>16.666666666666664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C2-4377-8B5D-75892020F98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3"/>
        <c:axId val="43503616"/>
        <c:axId val="41476096"/>
      </c:barChart>
      <c:catAx>
        <c:axId val="43503616"/>
        <c:scaling>
          <c:orientation val="maxMin"/>
        </c:scaling>
        <c:delete val="0"/>
        <c:axPos val="l"/>
        <c:numFmt formatCode="0.0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pPr>
            <a:endParaRPr lang="en-US"/>
          </a:p>
        </c:txPr>
        <c:crossAx val="41476096"/>
        <c:crosses val="autoZero"/>
        <c:auto val="1"/>
        <c:lblAlgn val="ctr"/>
        <c:lblOffset val="100"/>
        <c:noMultiLvlLbl val="0"/>
      </c:catAx>
      <c:valAx>
        <c:axId val="41476096"/>
        <c:scaling>
          <c:orientation val="minMax"/>
        </c:scaling>
        <c:delete val="1"/>
        <c:axPos val="t"/>
        <c:numFmt formatCode="###0" sourceLinked="1"/>
        <c:majorTickMark val="none"/>
        <c:minorTickMark val="none"/>
        <c:tickLblPos val="nextTo"/>
        <c:crossAx val="4350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546301374652295E-2"/>
          <c:y val="0"/>
          <c:w val="0.41762520130319924"/>
          <c:h val="0.6596434441382442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58-4031-A4B3-1DA94592394D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58-4031-A4B3-1DA94592394D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A58-4031-A4B3-1DA94592394D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B8F-4311-AC60-09D98DC09A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Πολύ υψηλό  </c:v>
                </c:pt>
                <c:pt idx="1">
                  <c:v>Αρκετά ικανοποιητικό</c:v>
                </c:pt>
                <c:pt idx="2">
                  <c:v>Μέτριο</c:v>
                </c:pt>
                <c:pt idx="3">
                  <c:v>Χαμηλό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4</c:v>
                </c:pt>
                <c:pt idx="1">
                  <c:v>47</c:v>
                </c:pt>
                <c:pt idx="2">
                  <c:v>39</c:v>
                </c:pt>
                <c:pt idx="3">
                  <c:v>9.7222222222222232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58-4031-A4B3-1DA9459239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15755409329452"/>
          <c:y val="3.2812537300277098E-2"/>
          <c:w val="0.51450966760681083"/>
          <c:h val="0.96718746269972289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Επαγγελματισμός &amp; ήθος (υπευθυνότητα, αξιοπιστία)</c:v>
                </c:pt>
                <c:pt idx="1">
                  <c:v>Επικοινωνία &amp; ομαδικότητα</c:v>
                </c:pt>
                <c:pt idx="2">
                  <c:v> Προσαρμοστικότητα σε αλλαγές</c:v>
                </c:pt>
                <c:pt idx="3">
                  <c:v>Ικανότητα εργασίας υπό πίεση</c:v>
                </c:pt>
                <c:pt idx="4">
                  <c:v> Κατανόηση ναυτιλιακού περιβάλλοντος (αγορά, κανονισμοί)</c:v>
                </c:pt>
                <c:pt idx="5">
                  <c:v> Δεξίότητες στην επίλυση προβλημάτων &amp; λήψης αποφάσεων</c:v>
                </c:pt>
                <c:pt idx="6">
                  <c:v>Διοικητικές ικανότητες (οργάνωση, διαχείριση χρόνου)</c:v>
                </c:pt>
                <c:pt idx="7">
                  <c:v>Καλή γνώση ξένων γλωσσών</c:v>
                </c:pt>
                <c:pt idx="8">
                  <c:v> Ψηφιακές δεξιότητες (λογισμικά, ανάλυση δεδομένων)</c:v>
                </c:pt>
                <c:pt idx="9">
                  <c:v> Καινοτομία &amp; δημιουργικότητα</c:v>
                </c:pt>
              </c:strCache>
            </c:strRef>
          </c:cat>
          <c:val>
            <c:numRef>
              <c:f>Sheet1!$B$2:$B$11</c:f>
              <c:numCache>
                <c:formatCode>###0</c:formatCode>
                <c:ptCount val="10"/>
                <c:pt idx="0">
                  <c:v>52.777777777777779</c:v>
                </c:pt>
                <c:pt idx="1">
                  <c:v>13.888888888888889</c:v>
                </c:pt>
                <c:pt idx="2">
                  <c:v>6.9444444444444446</c:v>
                </c:pt>
                <c:pt idx="3">
                  <c:v>6.9444444444444446</c:v>
                </c:pt>
                <c:pt idx="4">
                  <c:v>5.5555555555555554</c:v>
                </c:pt>
                <c:pt idx="5">
                  <c:v>5.5555555555555554</c:v>
                </c:pt>
                <c:pt idx="6">
                  <c:v>2.7777777777777777</c:v>
                </c:pt>
                <c:pt idx="7">
                  <c:v>2.7777777777777777</c:v>
                </c:pt>
                <c:pt idx="8">
                  <c:v>1.3888888888888888</c:v>
                </c:pt>
                <c:pt idx="9">
                  <c:v>1.3888888888888888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F9-4027-8513-BFEC8A42900D}"/>
            </c:ext>
          </c:extLst>
        </c:ser>
        <c:ser>
          <c:idx val="1"/>
          <c:order val="1"/>
          <c:spPr>
            <a:solidFill>
              <a:srgbClr val="00B0F0"/>
            </a:solidFill>
          </c:spPr>
          <c:invertIfNegative val="0"/>
          <c:dLbls>
            <c:delete val="1"/>
          </c:dLbls>
          <c:cat>
            <c:strRef>
              <c:f>Sheet1!$A$2:$A$11</c:f>
              <c:strCache>
                <c:ptCount val="10"/>
                <c:pt idx="0">
                  <c:v>Επαγγελματισμός &amp; ήθος (υπευθυνότητα, αξιοπιστία)</c:v>
                </c:pt>
                <c:pt idx="1">
                  <c:v>Επικοινωνία &amp; ομαδικότητα</c:v>
                </c:pt>
                <c:pt idx="2">
                  <c:v> Προσαρμοστικότητα σε αλλαγές</c:v>
                </c:pt>
                <c:pt idx="3">
                  <c:v>Ικανότητα εργασίας υπό πίεση</c:v>
                </c:pt>
                <c:pt idx="4">
                  <c:v> Κατανόηση ναυτιλιακού περιβάλλοντος (αγορά, κανονισμοί)</c:v>
                </c:pt>
                <c:pt idx="5">
                  <c:v> Δεξίότητες στην επίλυση προβλημάτων &amp; λήψης αποφάσεων</c:v>
                </c:pt>
                <c:pt idx="6">
                  <c:v>Διοικητικές ικανότητες (οργάνωση, διαχείριση χρόνου)</c:v>
                </c:pt>
                <c:pt idx="7">
                  <c:v>Καλή γνώση ξένων γλωσσών</c:v>
                </c:pt>
                <c:pt idx="8">
                  <c:v> Ψηφιακές δεξιότητες (λογισμικά, ανάλυση δεδομένων)</c:v>
                </c:pt>
                <c:pt idx="9">
                  <c:v> Καινοτομία &amp; δημιουργικότητα</c:v>
                </c:pt>
              </c:strCache>
            </c:strRef>
          </c:cat>
          <c:val>
            <c:numRef>
              <c:f>Sheet1!$C$2:$C$11</c:f>
              <c:numCache>
                <c:formatCode>#,##0</c:formatCode>
                <c:ptCount val="10"/>
                <c:pt idx="0">
                  <c:v>26</c:v>
                </c:pt>
                <c:pt idx="1">
                  <c:v>46</c:v>
                </c:pt>
                <c:pt idx="2">
                  <c:v>35</c:v>
                </c:pt>
                <c:pt idx="3">
                  <c:v>28</c:v>
                </c:pt>
                <c:pt idx="4">
                  <c:v>29</c:v>
                </c:pt>
                <c:pt idx="5">
                  <c:v>26</c:v>
                </c:pt>
                <c:pt idx="6">
                  <c:v>3</c:v>
                </c:pt>
                <c:pt idx="7">
                  <c:v>19</c:v>
                </c:pt>
                <c:pt idx="8">
                  <c:v>7</c:v>
                </c:pt>
                <c:pt idx="9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09-431E-99C6-E417D6D5833A}"/>
            </c:ext>
          </c:extLst>
        </c:ser>
        <c:ser>
          <c:idx val="2"/>
          <c:order val="2"/>
          <c:spPr>
            <a:solidFill>
              <a:schemeClr val="bg1"/>
            </a:solidFill>
          </c:spPr>
          <c:invertIfNegative val="0"/>
          <c:dLbls>
            <c:dLbl>
              <c:idx val="0"/>
              <c:layout>
                <c:manualLayout>
                  <c:x val="-5.8281115576586336E-2"/>
                  <c:y val="6.857631426409467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899194405046799E-2"/>
                      <c:h val="7.19316906826891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672-4A3F-B407-3D7F2F0D9D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Επαγγελματισμός &amp; ήθος (υπευθυνότητα, αξιοπιστία)</c:v>
                </c:pt>
                <c:pt idx="1">
                  <c:v>Επικοινωνία &amp; ομαδικότητα</c:v>
                </c:pt>
                <c:pt idx="2">
                  <c:v> Προσαρμοστικότητα σε αλλαγές</c:v>
                </c:pt>
                <c:pt idx="3">
                  <c:v>Ικανότητα εργασίας υπό πίεση</c:v>
                </c:pt>
                <c:pt idx="4">
                  <c:v> Κατανόηση ναυτιλιακού περιβάλλοντος (αγορά, κανονισμοί)</c:v>
                </c:pt>
                <c:pt idx="5">
                  <c:v> Δεξίότητες στην επίλυση προβλημάτων &amp; λήψης αποφάσεων</c:v>
                </c:pt>
                <c:pt idx="6">
                  <c:v>Διοικητικές ικανότητες (οργάνωση, διαχείριση χρόνου)</c:v>
                </c:pt>
                <c:pt idx="7">
                  <c:v>Καλή γνώση ξένων γλωσσών</c:v>
                </c:pt>
                <c:pt idx="8">
                  <c:v> Ψηφιακές δεξιότητες (λογισμικά, ανάλυση δεδομένων)</c:v>
                </c:pt>
                <c:pt idx="9">
                  <c:v> Καινοτομία &amp; δημιουργικότητα</c:v>
                </c:pt>
              </c:strCache>
            </c:strRef>
          </c:cat>
          <c:val>
            <c:numRef>
              <c:f>Sheet1!$D$2:$D$11</c:f>
              <c:numCache>
                <c:formatCode>###0</c:formatCode>
                <c:ptCount val="10"/>
                <c:pt idx="0">
                  <c:v>79.1666666666667</c:v>
                </c:pt>
                <c:pt idx="1">
                  <c:v>47.222222222222221</c:v>
                </c:pt>
                <c:pt idx="2">
                  <c:v>23.611111111111111</c:v>
                </c:pt>
                <c:pt idx="3">
                  <c:v>34.722222222222221</c:v>
                </c:pt>
                <c:pt idx="4">
                  <c:v>34.722222222222221</c:v>
                </c:pt>
                <c:pt idx="5">
                  <c:v>31.944444444444443</c:v>
                </c:pt>
                <c:pt idx="6">
                  <c:v>5.5555555555555554</c:v>
                </c:pt>
                <c:pt idx="7">
                  <c:v>22.222222222222221</c:v>
                </c:pt>
                <c:pt idx="8">
                  <c:v>8.3333333333333321</c:v>
                </c:pt>
                <c:pt idx="9">
                  <c:v>9.7222222222222232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55-4499-84E9-EB5F660A97C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458420224"/>
        <c:axId val="152274048"/>
      </c:barChart>
      <c:catAx>
        <c:axId val="45842022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 algn="just">
              <a:defRPr/>
            </a:pPr>
            <a:endParaRPr lang="en-US"/>
          </a:p>
        </c:txPr>
        <c:crossAx val="152274048"/>
        <c:crosses val="autoZero"/>
        <c:auto val="1"/>
        <c:lblAlgn val="ctr"/>
        <c:lblOffset val="100"/>
        <c:noMultiLvlLbl val="0"/>
      </c:catAx>
      <c:valAx>
        <c:axId val="152274048"/>
        <c:scaling>
          <c:orientation val="minMax"/>
          <c:max val="100"/>
        </c:scaling>
        <c:delete val="1"/>
        <c:axPos val="t"/>
        <c:numFmt formatCode="###0" sourceLinked="1"/>
        <c:majorTickMark val="out"/>
        <c:minorTickMark val="none"/>
        <c:tickLblPos val="nextTo"/>
        <c:crossAx val="458420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830234540042251"/>
          <c:y val="2.2926652243748544E-2"/>
          <c:w val="0.56840301117085978"/>
          <c:h val="0.878705343401759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Column5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Έλλειψη ενημέρωσης για τον κλάδο</c:v>
                </c:pt>
                <c:pt idx="1">
                  <c:v>Περιορισμένος αριθμός θέσεων στο  entry-level</c:v>
                </c:pt>
                <c:pt idx="2">
                  <c:v>Περιορισμένη πρακτική εμπειρία</c:v>
                </c:pt>
                <c:pt idx="3">
                  <c:v>Ασάφεια για τις επαγγελματικές προοπτικές</c:v>
                </c:pt>
                <c:pt idx="4">
                  <c:v>Έλλειψη κατάλληλων δεξιοτήτων</c:v>
                </c:pt>
                <c:pt idx="5">
                  <c:v>Έλλειψη κίνητρων και υποστήριξης από τις επιχειρήσεις</c:v>
                </c:pt>
                <c:pt idx="6">
                  <c:v>Υψηλές απαιτήσεις για εκπαίδευση και πιστοποιήσεις χωρίς κατάλληλη υποστήριξη</c:v>
                </c:pt>
              </c:strCache>
            </c:strRef>
          </c:cat>
          <c:val>
            <c:numRef>
              <c:f>Sheet1!$B$2:$B$8</c:f>
              <c:numCache>
                <c:formatCode>###0</c:formatCode>
                <c:ptCount val="7"/>
                <c:pt idx="0">
                  <c:v>50</c:v>
                </c:pt>
                <c:pt idx="1">
                  <c:v>41.666666666666671</c:v>
                </c:pt>
                <c:pt idx="2">
                  <c:v>36.111111111111107</c:v>
                </c:pt>
                <c:pt idx="3">
                  <c:v>31.944444444444443</c:v>
                </c:pt>
                <c:pt idx="4">
                  <c:v>29.166666666666668</c:v>
                </c:pt>
                <c:pt idx="5">
                  <c:v>27.777777777777779</c:v>
                </c:pt>
                <c:pt idx="6">
                  <c:v>16.666666666666664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C2-4377-8B5D-75892020F98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3"/>
        <c:axId val="43503616"/>
        <c:axId val="41476096"/>
      </c:barChart>
      <c:catAx>
        <c:axId val="43503616"/>
        <c:scaling>
          <c:orientation val="maxMin"/>
        </c:scaling>
        <c:delete val="0"/>
        <c:axPos val="l"/>
        <c:numFmt formatCode="0.0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pPr>
            <a:endParaRPr lang="en-US"/>
          </a:p>
        </c:txPr>
        <c:crossAx val="41476096"/>
        <c:crosses val="autoZero"/>
        <c:auto val="1"/>
        <c:lblAlgn val="ctr"/>
        <c:lblOffset val="100"/>
        <c:noMultiLvlLbl val="0"/>
      </c:catAx>
      <c:valAx>
        <c:axId val="41476096"/>
        <c:scaling>
          <c:orientation val="minMax"/>
        </c:scaling>
        <c:delete val="1"/>
        <c:axPos val="t"/>
        <c:numFmt formatCode="###0" sourceLinked="1"/>
        <c:majorTickMark val="none"/>
        <c:minorTickMark val="none"/>
        <c:tickLblPos val="nextTo"/>
        <c:crossAx val="4350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270623372889746"/>
          <c:y val="3.6330963043146938E-2"/>
          <c:w val="0.5379770327897655"/>
          <c:h val="0.878705343401759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Column6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Ψηφιακές δεξιότητες (ναυτιλιακά λογισμικά, δεδομένα)</c:v>
                </c:pt>
                <c:pt idx="1">
                  <c:v>Ξένες γλώσσες</c:v>
                </c:pt>
                <c:pt idx="2">
                  <c:v>Επικοινωνία &amp; συνεργασία</c:v>
                </c:pt>
                <c:pt idx="3">
                  <c:v>Επαγγελματισμός &amp; υπευθυνότητα</c:v>
                </c:pt>
                <c:pt idx="4">
                  <c:v>Προσαρμοστικότητα σε αλλαγές</c:v>
                </c:pt>
                <c:pt idx="5">
                  <c:v>Καινοτομία &amp; δημιουργική σκέψη</c:v>
                </c:pt>
                <c:pt idx="6">
                  <c:v>Αντοχή &amp; απόδοση υπό πίεση</c:v>
                </c:pt>
                <c:pt idx="7">
                  <c:v>Δεξιότητες στην επίλυση προβλημάτων &amp; διαχείριση καταστάσεων</c:v>
                </c:pt>
                <c:pt idx="8">
                  <c:v>Ναυτιλιακή αντίληψη (αγορά, κανονισμοί)</c:v>
                </c:pt>
                <c:pt idx="9">
                  <c:v>Διοικητικές ικανότητες (π.χ. οργάνωση, διαχείριση χρόνου)</c:v>
                </c:pt>
              </c:strCache>
            </c:strRef>
          </c:cat>
          <c:val>
            <c:numRef>
              <c:f>Sheet1!$B$2:$B$11</c:f>
              <c:numCache>
                <c:formatCode>###0</c:formatCode>
                <c:ptCount val="10"/>
                <c:pt idx="0">
                  <c:v>51.388888888888886</c:v>
                </c:pt>
                <c:pt idx="1">
                  <c:v>51.388888888888886</c:v>
                </c:pt>
                <c:pt idx="2">
                  <c:v>36.111111111111107</c:v>
                </c:pt>
                <c:pt idx="3">
                  <c:v>30.555555555555557</c:v>
                </c:pt>
                <c:pt idx="4">
                  <c:v>26.388888888888889</c:v>
                </c:pt>
                <c:pt idx="5">
                  <c:v>23.611111111111111</c:v>
                </c:pt>
                <c:pt idx="6">
                  <c:v>19.444444444444446</c:v>
                </c:pt>
                <c:pt idx="7">
                  <c:v>18.055555555555554</c:v>
                </c:pt>
                <c:pt idx="8">
                  <c:v>16.666666666666664</c:v>
                </c:pt>
                <c:pt idx="9">
                  <c:v>2.7777777777777777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C2-4377-8B5D-75892020F98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3"/>
        <c:axId val="43503616"/>
        <c:axId val="41476096"/>
      </c:barChart>
      <c:catAx>
        <c:axId val="43503616"/>
        <c:scaling>
          <c:orientation val="maxMin"/>
        </c:scaling>
        <c:delete val="0"/>
        <c:axPos val="l"/>
        <c:numFmt formatCode="0.0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pPr>
            <a:endParaRPr lang="en-US"/>
          </a:p>
        </c:txPr>
        <c:crossAx val="41476096"/>
        <c:crosses val="autoZero"/>
        <c:auto val="1"/>
        <c:lblAlgn val="ctr"/>
        <c:lblOffset val="100"/>
        <c:noMultiLvlLbl val="0"/>
      </c:catAx>
      <c:valAx>
        <c:axId val="41476096"/>
        <c:scaling>
          <c:orientation val="minMax"/>
        </c:scaling>
        <c:delete val="1"/>
        <c:axPos val="t"/>
        <c:numFmt formatCode="###0" sourceLinked="1"/>
        <c:majorTickMark val="none"/>
        <c:minorTickMark val="none"/>
        <c:tickLblPos val="nextTo"/>
        <c:crossAx val="4350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270623372889746"/>
          <c:y val="3.6330963043146938E-2"/>
          <c:w val="0.5379770327897655"/>
          <c:h val="0.878705343401759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Column6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Υπερβολικές προσδοκίες και απαιτήσεις</c:v>
                </c:pt>
                <c:pt idx="1">
                  <c:v>Ανυπομονησία/έλλειψη μακροπρόθεσμης οπτικής</c:v>
                </c:pt>
                <c:pt idx="2">
                  <c:v>Έλλειψη επαγγελματισμού &amp; υπευθυνότητας</c:v>
                </c:pt>
                <c:pt idx="3">
                  <c:v>Συχνές αλλαγές θέσεων (job hopping)</c:v>
                </c:pt>
                <c:pt idx="4">
                  <c:v>Έλλειψη γνώσης αγοράς &amp; κανονισμών</c:v>
                </c:pt>
                <c:pt idx="5">
                  <c:v>Περιορισμένη εμπειρία στον κλάδο</c:v>
                </c:pt>
                <c:pt idx="6">
                  <c:v>Μέτριο επίπεδο γλωσσών</c:v>
                </c:pt>
              </c:strCache>
            </c:strRef>
          </c:cat>
          <c:val>
            <c:numRef>
              <c:f>Sheet1!$B$2:$B$8</c:f>
              <c:numCache>
                <c:formatCode>###0</c:formatCode>
                <c:ptCount val="7"/>
                <c:pt idx="0">
                  <c:v>73.611111111111114</c:v>
                </c:pt>
                <c:pt idx="1">
                  <c:v>63.888888888888886</c:v>
                </c:pt>
                <c:pt idx="2">
                  <c:v>59.722222222222221</c:v>
                </c:pt>
                <c:pt idx="3">
                  <c:v>41.666666666666671</c:v>
                </c:pt>
                <c:pt idx="4">
                  <c:v>22.222222222222221</c:v>
                </c:pt>
                <c:pt idx="5">
                  <c:v>18.055555555555554</c:v>
                </c:pt>
                <c:pt idx="6">
                  <c:v>4.1666666666666661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C2-4377-8B5D-75892020F98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3"/>
        <c:axId val="43503616"/>
        <c:axId val="41476096"/>
      </c:barChart>
      <c:catAx>
        <c:axId val="43503616"/>
        <c:scaling>
          <c:orientation val="maxMin"/>
        </c:scaling>
        <c:delete val="0"/>
        <c:axPos val="l"/>
        <c:numFmt formatCode="0.0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pPr>
            <a:endParaRPr lang="en-US"/>
          </a:p>
        </c:txPr>
        <c:crossAx val="41476096"/>
        <c:crosses val="autoZero"/>
        <c:auto val="1"/>
        <c:lblAlgn val="ctr"/>
        <c:lblOffset val="100"/>
        <c:noMultiLvlLbl val="0"/>
      </c:catAx>
      <c:valAx>
        <c:axId val="41476096"/>
        <c:scaling>
          <c:orientation val="minMax"/>
        </c:scaling>
        <c:delete val="1"/>
        <c:axPos val="t"/>
        <c:numFmt formatCode="###0" sourceLinked="1"/>
        <c:majorTickMark val="none"/>
        <c:minorTickMark val="none"/>
        <c:tickLblPos val="nextTo"/>
        <c:crossAx val="4350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85210621756795"/>
          <c:y val="2.2926652243748544E-2"/>
          <c:w val="0.66685317516953191"/>
          <c:h val="0.96401367992359721"/>
        </c:manualLayout>
      </c:layout>
      <c:barChart>
        <c:barDir val="bar"/>
        <c:grouping val="clustered"/>
        <c:varyColors val="0"/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3"/>
        <c:axId val="43503616"/>
        <c:axId val="41476096"/>
      </c:barChart>
      <c:catAx>
        <c:axId val="43503616"/>
        <c:scaling>
          <c:orientation val="maxMin"/>
        </c:scaling>
        <c:delete val="0"/>
        <c:axPos val="l"/>
        <c:numFmt formatCode="0.0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pPr>
            <a:endParaRPr lang="en-US"/>
          </a:p>
        </c:txPr>
        <c:crossAx val="41476096"/>
        <c:crosses val="autoZero"/>
        <c:auto val="1"/>
        <c:lblAlgn val="ctr"/>
        <c:lblOffset val="100"/>
        <c:noMultiLvlLbl val="0"/>
      </c:catAx>
      <c:valAx>
        <c:axId val="41476096"/>
        <c:scaling>
          <c:orientation val="minMax"/>
          <c:max val="50"/>
        </c:scaling>
        <c:delete val="0"/>
        <c:axPos val="t"/>
        <c:numFmt formatCode="0" sourceLinked="1"/>
        <c:majorTickMark val="none"/>
        <c:minorTickMark val="none"/>
        <c:tickLblPos val="nextTo"/>
        <c:crossAx val="4350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70350519371413E-2"/>
          <c:y val="0.12848828967251447"/>
          <c:w val="0.7223069379548257"/>
          <c:h val="0.7883765686735205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8D-4D10-9D45-5618A1B008FA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8D-4D10-9D45-5618A1B008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Ναι </c:v>
                </c:pt>
                <c:pt idx="1">
                  <c:v>Δεν γνωρίζω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18D-4D10-9D45-5618A1B00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6406705900148706"/>
          <c:w val="0.92868224012121459"/>
          <c:h val="0.130388371532035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443435644805667"/>
          <c:y val="0.12848828967251447"/>
          <c:w val="0.57854115951485519"/>
          <c:h val="0.788376568673520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70C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38-438E-98CE-615CAE7BEF7B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A12-42F1-A8A6-7DCF7F4459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Άλλες δράσεις</c:v>
                </c:pt>
                <c:pt idx="1">
                  <c:v>Δράσεις σε σχολεία - παν/μια</c:v>
                </c:pt>
                <c:pt idx="2">
                  <c:v>Συνέδρια/ ημέρες καριέρας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_(* #,##0_);_(* \(#,##0\);_(* &quot;-&quot;??_);_(@_)">
                  <c:v>19</c:v>
                </c:pt>
                <c:pt idx="1">
                  <c:v>40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38-438E-98CE-615CAE7BE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axId val="2001549103"/>
        <c:axId val="2001543343"/>
      </c:barChart>
      <c:valAx>
        <c:axId val="2001543343"/>
        <c:scaling>
          <c:orientation val="minMax"/>
        </c:scaling>
        <c:delete val="1"/>
        <c:axPos val="b"/>
        <c:numFmt formatCode="_(* #,##0_);_(* \(#,##0\);_(* &quot;-&quot;??_);_(@_)" sourceLinked="1"/>
        <c:majorTickMark val="out"/>
        <c:minorTickMark val="none"/>
        <c:tickLblPos val="nextTo"/>
        <c:crossAx val="2001549103"/>
        <c:crosses val="autoZero"/>
        <c:crossBetween val="between"/>
      </c:valAx>
      <c:catAx>
        <c:axId val="200154910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154334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81135458108462"/>
          <c:y val="3.5986326719230979E-2"/>
          <c:w val="0.66685317516953191"/>
          <c:h val="0.964013679923597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Φοιτητές</c:v>
                </c:pt>
                <c:pt idx="1">
                  <c:v>Εργαζόμενοι</c:v>
                </c:pt>
                <c:pt idx="2">
                  <c:v>Απόφοιτοι ναυτιλιακών σπουδών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55</c:v>
                </c:pt>
                <c:pt idx="1">
                  <c:v>42</c:v>
                </c:pt>
                <c:pt idx="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F7-45D4-8A65-49C5182F1FB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3"/>
        <c:axId val="43503616"/>
        <c:axId val="41476096"/>
      </c:barChart>
      <c:catAx>
        <c:axId val="43503616"/>
        <c:scaling>
          <c:orientation val="maxMin"/>
        </c:scaling>
        <c:delete val="0"/>
        <c:axPos val="l"/>
        <c:numFmt formatCode="0.0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800" b="1">
                <a:solidFill>
                  <a:schemeClr val="tx1"/>
                </a:solidFill>
                <a:latin typeface="Franklin Gothic Book" panose="020B0503020102020204" pitchFamily="34" charset="0"/>
              </a:defRPr>
            </a:pPr>
            <a:endParaRPr lang="en-US"/>
          </a:p>
        </c:txPr>
        <c:crossAx val="41476096"/>
        <c:crosses val="autoZero"/>
        <c:auto val="1"/>
        <c:lblAlgn val="ctr"/>
        <c:lblOffset val="100"/>
        <c:noMultiLvlLbl val="0"/>
      </c:catAx>
      <c:valAx>
        <c:axId val="41476096"/>
        <c:scaling>
          <c:orientation val="minMax"/>
          <c:max val="80"/>
        </c:scaling>
        <c:delete val="1"/>
        <c:axPos val="t"/>
        <c:numFmt formatCode="0" sourceLinked="1"/>
        <c:majorTickMark val="none"/>
        <c:minorTickMark val="none"/>
        <c:tickLblPos val="nextTo"/>
        <c:crossAx val="4350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85210621756795"/>
          <c:y val="2.2926652243748544E-2"/>
          <c:w val="0.66685317516953191"/>
          <c:h val="0.96401367992359721"/>
        </c:manualLayout>
      </c:layout>
      <c:barChart>
        <c:barDir val="bar"/>
        <c:grouping val="clustered"/>
        <c:varyColors val="0"/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3"/>
        <c:axId val="43503616"/>
        <c:axId val="41476096"/>
      </c:barChart>
      <c:catAx>
        <c:axId val="43503616"/>
        <c:scaling>
          <c:orientation val="maxMin"/>
        </c:scaling>
        <c:delete val="0"/>
        <c:axPos val="l"/>
        <c:numFmt formatCode="0.0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pPr>
            <a:endParaRPr lang="en-US"/>
          </a:p>
        </c:txPr>
        <c:crossAx val="41476096"/>
        <c:crosses val="autoZero"/>
        <c:auto val="1"/>
        <c:lblAlgn val="ctr"/>
        <c:lblOffset val="100"/>
        <c:noMultiLvlLbl val="0"/>
      </c:catAx>
      <c:valAx>
        <c:axId val="41476096"/>
        <c:scaling>
          <c:orientation val="minMax"/>
          <c:max val="50"/>
        </c:scaling>
        <c:delete val="0"/>
        <c:axPos val="t"/>
        <c:numFmt formatCode="0" sourceLinked="1"/>
        <c:majorTickMark val="none"/>
        <c:minorTickMark val="none"/>
        <c:tickLblPos val="nextTo"/>
        <c:crossAx val="4350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47640056537334E-2"/>
          <c:y val="3.5757630183052225E-2"/>
          <c:w val="0.7223069379548257"/>
          <c:h val="0.7883765686735205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8D-4D10-9D45-5618A1B008FA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8D-4D10-9D45-5618A1B008FA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8C8-4417-9CEB-BE4FB4929D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To γνωρίζω και έχω συμμετάσχει</c:v>
                </c:pt>
                <c:pt idx="1">
                  <c:v>Το γνωρίζω και δεν έχω συμμετάσχει</c:v>
                </c:pt>
                <c:pt idx="2">
                  <c:v>Δ/Γ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60</c:v>
                </c:pt>
                <c:pt idx="1">
                  <c:v>30</c:v>
                </c:pt>
                <c:pt idx="2" formatCode="_(* #,##0_);_(* \(#,##0\);_(* &quot;-&quot;??_);_(@_)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18D-4D10-9D45-5618A1B00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5940178272343276E-3"/>
          <c:y val="0.8118448683001448"/>
          <c:w val="0.92868224012121459"/>
          <c:h val="0.126368087397044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443435644805667"/>
          <c:y val="0.12848828967251447"/>
          <c:w val="0.57854115951485519"/>
          <c:h val="0.788376568673520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70C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7F-4216-B6BE-785678936F81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38-438E-98CE-615CAE7BEF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Υποδοχή φοιτητών </c:v>
                </c:pt>
                <c:pt idx="1">
                  <c:v>Πρακτική άσκηση</c:v>
                </c:pt>
                <c:pt idx="2">
                  <c:v>Παρουσιάσεις / πάνελ</c:v>
                </c:pt>
              </c:strCache>
            </c:strRef>
          </c:cat>
          <c:val>
            <c:numRef>
              <c:f>Sheet1!$B$2:$B$4</c:f>
              <c:numCache>
                <c:formatCode>###0</c:formatCode>
                <c:ptCount val="3"/>
                <c:pt idx="0">
                  <c:v>46.511627906976742</c:v>
                </c:pt>
                <c:pt idx="1">
                  <c:v>30.232558139534881</c:v>
                </c:pt>
                <c:pt idx="2">
                  <c:v>74.418604651162795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38-438E-98CE-615CAE7BE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axId val="2001549103"/>
        <c:axId val="2001543343"/>
      </c:barChart>
      <c:valAx>
        <c:axId val="2001543343"/>
        <c:scaling>
          <c:orientation val="minMax"/>
        </c:scaling>
        <c:delete val="1"/>
        <c:axPos val="b"/>
        <c:numFmt formatCode="###0" sourceLinked="1"/>
        <c:majorTickMark val="out"/>
        <c:minorTickMark val="none"/>
        <c:tickLblPos val="nextTo"/>
        <c:crossAx val="2001549103"/>
        <c:crosses val="autoZero"/>
        <c:crossBetween val="between"/>
      </c:valAx>
      <c:catAx>
        <c:axId val="200154910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154334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659874524668893"/>
          <c:y val="8.5689970571860341E-2"/>
          <c:w val="0.59340125475331107"/>
          <c:h val="0.8842551425398923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5-Apr</c:v>
                </c:pt>
              </c:strCache>
            </c:strRef>
          </c:tx>
          <c:spPr>
            <a:solidFill>
              <a:srgbClr val="0070C0"/>
            </a:solidFill>
            <a:ln cap="sq" cmpd="sng">
              <a:solidFill>
                <a:schemeClr val="accent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chemeClr val="bg1"/>
                    </a:solidFill>
                    <a:latin typeface="Franklin Gothic Book" panose="020B05030201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Προβολή της ναυτιλίας στη νεολαία</c:v>
                </c:pt>
                <c:pt idx="1">
                  <c:v>Πρόσβαση σε ευκαιρίες στη ναυτιλία</c:v>
                </c:pt>
                <c:pt idx="2">
                  <c:v>Καθοδήγηση / Mentorship</c:v>
                </c:pt>
                <c:pt idx="3">
                  <c:v>Γέφυρα υποψηφίων &amp; εργοδοτών</c:v>
                </c:pt>
                <c:pt idx="4">
                  <c:v>Επαγγελματική ανάπτυξη</c:v>
                </c:pt>
                <c:pt idx="5">
                  <c:v>Kατάρτιση και ετοιμότητα των νέων</c:v>
                </c:pt>
              </c:strCache>
            </c:strRef>
          </c:cat>
          <c:val>
            <c:numRef>
              <c:f>Sheet1!$B$2:$B$7</c:f>
              <c:numCache>
                <c:formatCode>###0</c:formatCode>
                <c:ptCount val="6"/>
                <c:pt idx="0">
                  <c:v>86</c:v>
                </c:pt>
                <c:pt idx="1">
                  <c:v>80</c:v>
                </c:pt>
                <c:pt idx="2">
                  <c:v>75</c:v>
                </c:pt>
                <c:pt idx="3">
                  <c:v>74</c:v>
                </c:pt>
                <c:pt idx="4">
                  <c:v>71</c:v>
                </c:pt>
                <c:pt idx="5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C2-4377-8B5D-75892020F9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Προβολή της ναυτιλίας στη νεολαία</c:v>
                </c:pt>
                <c:pt idx="1">
                  <c:v>Πρόσβαση σε ευκαιρίες στη ναυτιλία</c:v>
                </c:pt>
                <c:pt idx="2">
                  <c:v>Καθοδήγηση / Mentorship</c:v>
                </c:pt>
                <c:pt idx="3">
                  <c:v>Γέφυρα υποψηφίων &amp; εργοδοτών</c:v>
                </c:pt>
                <c:pt idx="4">
                  <c:v>Επαγγελματική ανάπτυξη</c:v>
                </c:pt>
                <c:pt idx="5">
                  <c:v>Kατάρτιση και ετοιμότητα των νέων</c:v>
                </c:pt>
              </c:strCache>
            </c:strRef>
          </c:cat>
          <c:val>
            <c:numRef>
              <c:f>Sheet1!$C$2:$C$7</c:f>
              <c:numCache>
                <c:formatCode>###0</c:formatCode>
                <c:ptCount val="6"/>
                <c:pt idx="0">
                  <c:v>11</c:v>
                </c:pt>
                <c:pt idx="1">
                  <c:v>18</c:v>
                </c:pt>
                <c:pt idx="2">
                  <c:v>19</c:v>
                </c:pt>
                <c:pt idx="3">
                  <c:v>21</c:v>
                </c:pt>
                <c:pt idx="4">
                  <c:v>24</c:v>
                </c:pt>
                <c:pt idx="5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B6-4818-B7F3-533BF3DFB86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45689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Προβολή της ναυτιλίας στη νεολαία</c:v>
                </c:pt>
                <c:pt idx="1">
                  <c:v>Πρόσβαση σε ευκαιρίες στη ναυτιλία</c:v>
                </c:pt>
                <c:pt idx="2">
                  <c:v>Καθοδήγηση / Mentorship</c:v>
                </c:pt>
                <c:pt idx="3">
                  <c:v>Γέφυρα υποψηφίων &amp; εργοδοτών</c:v>
                </c:pt>
                <c:pt idx="4">
                  <c:v>Επαγγελματική ανάπτυξη</c:v>
                </c:pt>
                <c:pt idx="5">
                  <c:v>Kατάρτιση και ετοιμότητα των νέων</c:v>
                </c:pt>
              </c:strCache>
            </c:strRef>
          </c:cat>
          <c:val>
            <c:numRef>
              <c:f>Sheet1!$D$2:$D$7</c:f>
              <c:numCache>
                <c:formatCode>###0</c:formatCode>
                <c:ptCount val="6"/>
                <c:pt idx="0">
                  <c:v>3</c:v>
                </c:pt>
                <c:pt idx="1">
                  <c:v>2</c:v>
                </c:pt>
                <c:pt idx="2">
                  <c:v>6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A7-448E-9ACB-96E374996E4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45690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Προβολή της ναυτιλίας στη νεολαία</c:v>
                </c:pt>
                <c:pt idx="1">
                  <c:v>Πρόσβαση σε ευκαιρίες στη ναυτιλία</c:v>
                </c:pt>
                <c:pt idx="2">
                  <c:v>Καθοδήγηση / Mentorship</c:v>
                </c:pt>
                <c:pt idx="3">
                  <c:v>Γέφυρα υποψηφίων &amp; εργοδοτών</c:v>
                </c:pt>
                <c:pt idx="4">
                  <c:v>Επαγγελματική ανάπτυξη</c:v>
                </c:pt>
                <c:pt idx="5">
                  <c:v>Kατάρτιση και ετοιμότητα των νέων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32</c:v>
                </c:pt>
                <c:pt idx="1">
                  <c:v>32</c:v>
                </c:pt>
                <c:pt idx="2">
                  <c:v>32</c:v>
                </c:pt>
                <c:pt idx="3">
                  <c:v>32</c:v>
                </c:pt>
                <c:pt idx="4">
                  <c:v>32</c:v>
                </c:pt>
                <c:pt idx="5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18C-4EA8-9D9B-E989BB89684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43503616"/>
        <c:axId val="41476096"/>
      </c:barChart>
      <c:catAx>
        <c:axId val="43503616"/>
        <c:scaling>
          <c:orientation val="maxMin"/>
        </c:scaling>
        <c:delete val="0"/>
        <c:axPos val="l"/>
        <c:numFmt formatCode="0.0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 algn="r">
              <a:defRPr sz="1800" b="1">
                <a:solidFill>
                  <a:schemeClr val="tx1"/>
                </a:solidFill>
                <a:latin typeface="Franklin Gothic Book" panose="020B0503020102020204" pitchFamily="34" charset="0"/>
              </a:defRPr>
            </a:pPr>
            <a:endParaRPr lang="en-US"/>
          </a:p>
        </c:txPr>
        <c:crossAx val="41476096"/>
        <c:crosses val="autoZero"/>
        <c:auto val="1"/>
        <c:lblAlgn val="ctr"/>
        <c:lblOffset val="100"/>
        <c:noMultiLvlLbl val="0"/>
      </c:catAx>
      <c:valAx>
        <c:axId val="41476096"/>
        <c:scaling>
          <c:orientation val="minMax"/>
          <c:max val="100"/>
        </c:scaling>
        <c:delete val="1"/>
        <c:axPos val="t"/>
        <c:numFmt formatCode="###0" sourceLinked="1"/>
        <c:majorTickMark val="out"/>
        <c:minorTickMark val="none"/>
        <c:tickLblPos val="nextTo"/>
        <c:crossAx val="43503616"/>
        <c:crosses val="autoZero"/>
        <c:crossBetween val="between"/>
        <c:majorUnit val="30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86549659233773"/>
          <c:y val="8.4016711090946897E-2"/>
          <c:w val="0.31466982068417915"/>
          <c:h val="0.7191977164029564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A6-49CB-B96C-23C0B3BA68E8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A6-49CB-B96C-23C0B3BA68E8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9A6-49CB-B96C-23C0B3BA68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5-4</c:v>
                </c:pt>
                <c:pt idx="1">
                  <c:v>3</c:v>
                </c:pt>
                <c:pt idx="2">
                  <c:v>2-1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6-89A6-49CB-B96C-23C0B3BA68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1634198803723432"/>
          <c:y val="2.1000343372843455E-2"/>
          <c:w val="0.73626217926559789"/>
          <c:h val="0.6950362260894230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270623372889746"/>
          <c:y val="3.6330963043146938E-2"/>
          <c:w val="0.5379770327897655"/>
          <c:h val="0.878705343401759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Column6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6"/>
                <c:pt idx="0">
                  <c:v>Σεμινάρια από επαγγελματίες με έμφαση στην πράξη</c:v>
                </c:pt>
                <c:pt idx="1">
                  <c:v>Εκπαιδευτικά προγράμματα με συμμετοχή εταιρειών</c:v>
                </c:pt>
                <c:pt idx="2">
                  <c:v>Περισσότερες θέσεις πρακτικής για νέους</c:v>
                </c:pt>
                <c:pt idx="3">
                  <c:v>Mentoring &amp; καθοδήγηση νέων επαγγελματιών</c:v>
                </c:pt>
                <c:pt idx="4">
                  <c:v>Ενημέρωση &amp; προσανατολισμός μαθητών για ναυτιλιακά επαγγέλματα</c:v>
                </c:pt>
                <c:pt idx="5">
                  <c:v>Πληροφόρηση μέσω ημερίδων και συνεδρίων</c:v>
                </c:pt>
              </c:strCache>
            </c:strRef>
          </c:cat>
          <c:val>
            <c:numRef>
              <c:f>Sheet1!$B$2:$B$7</c:f>
              <c:numCache>
                <c:formatCode>###0</c:formatCode>
                <c:ptCount val="6"/>
                <c:pt idx="0">
                  <c:v>68.055555555555557</c:v>
                </c:pt>
                <c:pt idx="1">
                  <c:v>55.555555555555557</c:v>
                </c:pt>
                <c:pt idx="2">
                  <c:v>54.166666666666664</c:v>
                </c:pt>
                <c:pt idx="3">
                  <c:v>45.833333333333329</c:v>
                </c:pt>
                <c:pt idx="4">
                  <c:v>44.444444444444443</c:v>
                </c:pt>
                <c:pt idx="5">
                  <c:v>16.666666666666664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C2-4377-8B5D-75892020F98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3"/>
        <c:axId val="43503616"/>
        <c:axId val="41476096"/>
      </c:barChart>
      <c:catAx>
        <c:axId val="43503616"/>
        <c:scaling>
          <c:orientation val="maxMin"/>
        </c:scaling>
        <c:delete val="0"/>
        <c:axPos val="l"/>
        <c:numFmt formatCode="0.0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pPr>
            <a:endParaRPr lang="en-US"/>
          </a:p>
        </c:txPr>
        <c:crossAx val="41476096"/>
        <c:crosses val="autoZero"/>
        <c:auto val="1"/>
        <c:lblAlgn val="ctr"/>
        <c:lblOffset val="100"/>
        <c:noMultiLvlLbl val="0"/>
      </c:catAx>
      <c:valAx>
        <c:axId val="41476096"/>
        <c:scaling>
          <c:orientation val="minMax"/>
        </c:scaling>
        <c:delete val="1"/>
        <c:axPos val="t"/>
        <c:numFmt formatCode="###0" sourceLinked="1"/>
        <c:majorTickMark val="none"/>
        <c:minorTickMark val="none"/>
        <c:tickLblPos val="nextTo"/>
        <c:crossAx val="4350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270623372889746"/>
          <c:y val="3.6330963043146938E-2"/>
          <c:w val="0.5379770327897655"/>
          <c:h val="0.878705343401759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Column6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6"/>
                <c:pt idx="0">
                  <c:v>Σύνδεση εκπαιδευτικών ιδρυμάτων με αγορά εργασίας</c:v>
                </c:pt>
                <c:pt idx="1">
                  <c:v>Εκπαιδευτικά προγράμματα με συμμετοχή εταιρειών</c:v>
                </c:pt>
                <c:pt idx="2">
                  <c:v>Περισσότερες θέσεις πρακτικής για νέους</c:v>
                </c:pt>
                <c:pt idx="3">
                  <c:v>Mentoring &amp; καθοδήγηση νέων επαγγελματιών</c:v>
                </c:pt>
                <c:pt idx="4">
                  <c:v>Ενημέρωση &amp; προσανατολισμός μαθητών για ναυτιλιακά επαγγέλματα</c:v>
                </c:pt>
                <c:pt idx="5">
                  <c:v>Πληροφόρηση μέσω ημερίδων και συνεδρίων</c:v>
                </c:pt>
              </c:strCache>
            </c:strRef>
          </c:cat>
          <c:val>
            <c:numRef>
              <c:f>Sheet1!$B$2:$B$7</c:f>
              <c:numCache>
                <c:formatCode>###0</c:formatCode>
                <c:ptCount val="6"/>
                <c:pt idx="0">
                  <c:v>68.055555555555557</c:v>
                </c:pt>
                <c:pt idx="1">
                  <c:v>55.555555555555557</c:v>
                </c:pt>
                <c:pt idx="2">
                  <c:v>54.166666666666664</c:v>
                </c:pt>
                <c:pt idx="3">
                  <c:v>45.833333333333329</c:v>
                </c:pt>
                <c:pt idx="4">
                  <c:v>44.444444444444443</c:v>
                </c:pt>
                <c:pt idx="5">
                  <c:v>16.666666666666664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C2-4377-8B5D-75892020F98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3"/>
        <c:axId val="43503616"/>
        <c:axId val="41476096"/>
      </c:barChart>
      <c:catAx>
        <c:axId val="43503616"/>
        <c:scaling>
          <c:orientation val="maxMin"/>
        </c:scaling>
        <c:delete val="0"/>
        <c:axPos val="l"/>
        <c:numFmt formatCode="0.0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pPr>
            <a:endParaRPr lang="en-US"/>
          </a:p>
        </c:txPr>
        <c:crossAx val="41476096"/>
        <c:crosses val="autoZero"/>
        <c:auto val="1"/>
        <c:lblAlgn val="ctr"/>
        <c:lblOffset val="100"/>
        <c:noMultiLvlLbl val="0"/>
      </c:catAx>
      <c:valAx>
        <c:axId val="41476096"/>
        <c:scaling>
          <c:orientation val="minMax"/>
        </c:scaling>
        <c:delete val="1"/>
        <c:axPos val="t"/>
        <c:numFmt formatCode="###0" sourceLinked="1"/>
        <c:majorTickMark val="none"/>
        <c:minorTickMark val="none"/>
        <c:tickLblPos val="nextTo"/>
        <c:crossAx val="4350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742767105946478"/>
          <c:y val="4.2006456137767371E-2"/>
          <c:w val="0.41762520130319924"/>
          <c:h val="0.6596434441382442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58-4031-A4B3-1DA94592394D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58-4031-A4B3-1DA94592394D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A58-4031-A4B3-1DA9459239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Πολύ καλή/ αρκετά καλή ενημέρωση</c:v>
                </c:pt>
                <c:pt idx="1">
                  <c:v>Όχι τόσο καλή</c:v>
                </c:pt>
                <c:pt idx="2">
                  <c:v>Καθόλου ενημέρωση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67</c:v>
                </c:pt>
                <c:pt idx="1">
                  <c:v>28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58-4031-A4B3-1DA9459239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742767105946478"/>
          <c:y val="4.2006456137767371E-2"/>
          <c:w val="0.41762520130319924"/>
          <c:h val="0.6596434441382442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58-4031-A4B3-1DA94592394D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58-4031-A4B3-1DA94592394D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A58-4031-A4B3-1DA94592394D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B8F-4311-AC60-09D98DC09A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Ναι, υπάρχουν πολλές ευκαιρίες καριέρας στην ναυτιλία για όλους</c:v>
                </c:pt>
                <c:pt idx="1">
                  <c:v>Υπάρχουν, αλλά ανοίγονται μόνο αν έχεις γνωστό/οικογένεια στη ναυτιλία</c:v>
                </c:pt>
                <c:pt idx="2">
                  <c:v>Όχι, δεν πιστεύω ότι υπάρχουν αρκετές ευκαιρίες καριέρας στη ναυτιλία</c:v>
                </c:pt>
                <c:pt idx="3">
                  <c:v>Δ.Γ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48</c:v>
                </c:pt>
                <c:pt idx="1">
                  <c:v>40</c:v>
                </c:pt>
                <c:pt idx="2">
                  <c:v>3</c:v>
                </c:pt>
                <c:pt idx="3" formatCode="_(* #,##0_);_(* \(#,##0\);_(* &quot;-&quot;??_);_(@_)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58-4031-A4B3-1DA9459239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85210621756795"/>
          <c:y val="2.2926652243748544E-2"/>
          <c:w val="0.66685317516953191"/>
          <c:h val="0.803530897861068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Μέσω διαδικτυακών πηγών (ιστοσελίδες, social media)</c:v>
                </c:pt>
                <c:pt idx="1">
                  <c:v>Ενημερωτικές εκδηλώσεις σε πανεπιστήμια</c:v>
                </c:pt>
                <c:pt idx="2">
                  <c:v>Έντυπο ή newsletter ενός σχετικού φορέα</c:v>
                </c:pt>
                <c:pt idx="3">
                  <c:v>Δική μου προσωπική αναζήτηση μετά το σχολείο</c:v>
                </c:pt>
              </c:strCache>
            </c:strRef>
          </c:cat>
          <c:val>
            <c:numRef>
              <c:f>Sheet1!$B$2:$B$5</c:f>
              <c:numCache>
                <c:formatCode>###0</c:formatCode>
                <c:ptCount val="4"/>
                <c:pt idx="0">
                  <c:v>78</c:v>
                </c:pt>
                <c:pt idx="1">
                  <c:v>71</c:v>
                </c:pt>
                <c:pt idx="2">
                  <c:v>38</c:v>
                </c:pt>
                <c:pt idx="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C2-4377-8B5D-75892020F98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3"/>
        <c:axId val="43503616"/>
        <c:axId val="41476096"/>
      </c:barChart>
      <c:catAx>
        <c:axId val="43503616"/>
        <c:scaling>
          <c:orientation val="maxMin"/>
        </c:scaling>
        <c:delete val="0"/>
        <c:axPos val="l"/>
        <c:numFmt formatCode="0.0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800" b="1">
                <a:solidFill>
                  <a:schemeClr val="tx1"/>
                </a:solidFill>
                <a:latin typeface="Franklin Gothic Book" panose="020B0503020102020204" pitchFamily="34" charset="0"/>
              </a:defRPr>
            </a:pPr>
            <a:endParaRPr lang="en-US"/>
          </a:p>
        </c:txPr>
        <c:crossAx val="41476096"/>
        <c:crosses val="autoZero"/>
        <c:auto val="1"/>
        <c:lblAlgn val="ctr"/>
        <c:lblOffset val="100"/>
        <c:noMultiLvlLbl val="0"/>
      </c:catAx>
      <c:valAx>
        <c:axId val="41476096"/>
        <c:scaling>
          <c:orientation val="minMax"/>
        </c:scaling>
        <c:delete val="1"/>
        <c:axPos val="t"/>
        <c:numFmt formatCode="###0" sourceLinked="1"/>
        <c:majorTickMark val="none"/>
        <c:minorTickMark val="none"/>
        <c:tickLblPos val="nextTo"/>
        <c:crossAx val="4350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307677743295231E-2"/>
          <c:y val="4.2006456137767371E-2"/>
          <c:w val="0.68058439296546569"/>
          <c:h val="0.8314855819468932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rgbClr val="0073E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1B-48D0-842D-31B1B400FED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1B-48D0-842D-31B1B400FE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23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A1B-48D0-842D-31B1B400FE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897881209656399"/>
          <c:y val="0.91940425984418261"/>
          <c:w val="0.39267036313376585"/>
          <c:h val="6.44543500516757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85210621756795"/>
          <c:y val="2.2926652243748544E-2"/>
          <c:w val="0.66685317516953191"/>
          <c:h val="0.964013679923597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3-8AA4-41A5-891A-4D16E4494BCA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>
                      <a:solidFill>
                        <a:srgbClr val="0070C0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AA4-41A5-891A-4D16E4494B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Online αναζήτηση</c:v>
                </c:pt>
                <c:pt idx="1">
                  <c:v>Φίλοι/ γνωστοί</c:v>
                </c:pt>
                <c:pt idx="2">
                  <c:v>Σπουδές</c:v>
                </c:pt>
                <c:pt idx="3">
                  <c:v>Οικογένεια</c:v>
                </c:pt>
                <c:pt idx="4">
                  <c:v>YES Forum</c:v>
                </c:pt>
                <c:pt idx="5">
                  <c:v>Άλλες εκδηλώσεις ή προγράμματα</c:v>
                </c:pt>
              </c:strCache>
            </c:strRef>
          </c:cat>
          <c:val>
            <c:numRef>
              <c:f>Sheet1!$B$2:$B$7</c:f>
              <c:numCache>
                <c:formatCode>###0</c:formatCode>
                <c:ptCount val="6"/>
                <c:pt idx="0">
                  <c:v>41.726618705035975</c:v>
                </c:pt>
                <c:pt idx="1">
                  <c:v>37.410071942446045</c:v>
                </c:pt>
                <c:pt idx="2">
                  <c:v>36.690647482014391</c:v>
                </c:pt>
                <c:pt idx="3">
                  <c:v>27.338129496402878</c:v>
                </c:pt>
                <c:pt idx="4">
                  <c:v>23.021582733812952</c:v>
                </c:pt>
                <c:pt idx="5">
                  <c:v>19.424460431654676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A4-41A5-891A-4D16E4494BC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3"/>
        <c:axId val="43503616"/>
        <c:axId val="41476096"/>
      </c:barChart>
      <c:catAx>
        <c:axId val="43503616"/>
        <c:scaling>
          <c:orientation val="maxMin"/>
        </c:scaling>
        <c:delete val="0"/>
        <c:axPos val="l"/>
        <c:numFmt formatCode="0.0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pPr>
            <a:endParaRPr lang="en-US"/>
          </a:p>
        </c:txPr>
        <c:crossAx val="41476096"/>
        <c:crosses val="autoZero"/>
        <c:auto val="1"/>
        <c:lblAlgn val="ctr"/>
        <c:lblOffset val="100"/>
        <c:noMultiLvlLbl val="0"/>
      </c:catAx>
      <c:valAx>
        <c:axId val="41476096"/>
        <c:scaling>
          <c:orientation val="minMax"/>
        </c:scaling>
        <c:delete val="1"/>
        <c:axPos val="t"/>
        <c:numFmt formatCode="###0" sourceLinked="1"/>
        <c:majorTickMark val="none"/>
        <c:minorTickMark val="none"/>
        <c:tickLblPos val="nextTo"/>
        <c:crossAx val="4350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339944039876308"/>
          <c:y val="3.2812497981514643E-2"/>
          <c:w val="0.51450966760681083"/>
          <c:h val="0.948437503171905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 Career Days / Open Days</c:v>
                </c:pt>
                <c:pt idx="1">
                  <c:v>Αποστολή βιογραφικών σε υποψήφιες εργοδότριες εταιρείες</c:v>
                </c:pt>
                <c:pt idx="2">
                  <c:v>Πλατφόρμες εύρεσης εργασίας</c:v>
                </c:pt>
                <c:pt idx="3">
                  <c:v>Γνωριμίες/ συστάσεις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46</c:v>
                </c:pt>
                <c:pt idx="1">
                  <c:v>17</c:v>
                </c:pt>
                <c:pt idx="2">
                  <c:v>14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F9-4027-8513-BFEC8A4290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 Career Days / Open Days</c:v>
                </c:pt>
                <c:pt idx="1">
                  <c:v>Αποστολή βιογραφικών σε υποψήφιες εργοδότριες εταιρείες</c:v>
                </c:pt>
                <c:pt idx="2">
                  <c:v>Πλατφόρμες εύρεσης εργασίας</c:v>
                </c:pt>
                <c:pt idx="3">
                  <c:v>Γνωριμίες/ συστάσεις</c:v>
                </c:pt>
              </c:strCache>
            </c:strRef>
          </c:cat>
          <c:val>
            <c:numRef>
              <c:f>Sheet1!$C$2:$C$5</c:f>
              <c:numCache>
                <c:formatCode>#,##0</c:formatCode>
                <c:ptCount val="4"/>
                <c:pt idx="0">
                  <c:v>41</c:v>
                </c:pt>
                <c:pt idx="1">
                  <c:v>46</c:v>
                </c:pt>
                <c:pt idx="2">
                  <c:v>35</c:v>
                </c:pt>
                <c:pt idx="3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09-431E-99C6-E417D6D5833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22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Lbls>
            <c:dLbl>
              <c:idx val="0"/>
              <c:layout>
                <c:manualLayout>
                  <c:x val="-3.5853481298036227E-2"/>
                  <c:y val="-2.1892824407872076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672-4A3F-B407-3D7F2F0D9D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 Career Days / Open Days</c:v>
                </c:pt>
                <c:pt idx="1">
                  <c:v>Αποστολή βιογραφικών σε υποψήφιες εργοδότριες εταιρείες</c:v>
                </c:pt>
                <c:pt idx="2">
                  <c:v>Πλατφόρμες εύρεσης εργασίας</c:v>
                </c:pt>
                <c:pt idx="3">
                  <c:v>Γνωριμίες/ συστάσεις</c:v>
                </c:pt>
              </c:strCache>
            </c:strRef>
          </c:cat>
          <c:val>
            <c:numRef>
              <c:f>Sheet1!$D$2:$D$5</c:f>
              <c:numCache>
                <c:formatCode>#,##0</c:formatCode>
                <c:ptCount val="4"/>
                <c:pt idx="0">
                  <c:v>87</c:v>
                </c:pt>
                <c:pt idx="1">
                  <c:v>63</c:v>
                </c:pt>
                <c:pt idx="2">
                  <c:v>49</c:v>
                </c:pt>
                <c:pt idx="3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55-4499-84E9-EB5F660A97C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458420224"/>
        <c:axId val="152274048"/>
      </c:barChart>
      <c:catAx>
        <c:axId val="45842022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 algn="just">
              <a:defRPr/>
            </a:pPr>
            <a:endParaRPr lang="en-US"/>
          </a:p>
        </c:txPr>
        <c:crossAx val="152274048"/>
        <c:crosses val="autoZero"/>
        <c:auto val="1"/>
        <c:lblAlgn val="ctr"/>
        <c:lblOffset val="100"/>
        <c:noMultiLvlLbl val="0"/>
      </c:catAx>
      <c:valAx>
        <c:axId val="152274048"/>
        <c:scaling>
          <c:orientation val="minMax"/>
          <c:max val="100"/>
        </c:scaling>
        <c:delete val="1"/>
        <c:axPos val="t"/>
        <c:numFmt formatCode="#,##0" sourceLinked="1"/>
        <c:majorTickMark val="out"/>
        <c:minorTickMark val="none"/>
        <c:tickLblPos val="nextTo"/>
        <c:crossAx val="458420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6DFA19-4321-445D-BCF4-2D9AB1489FDC}" type="doc">
      <dgm:prSet loTypeId="urn:microsoft.com/office/officeart/2005/8/layout/vList2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23A8588-9984-4F70-83F6-C32C3EE05CF0}">
      <dgm:prSet custT="1"/>
      <dgm:spPr>
        <a:solidFill>
          <a:srgbClr val="0070C0"/>
        </a:solidFill>
      </dgm:spPr>
      <dgm:t>
        <a:bodyPr/>
        <a:lstStyle/>
        <a:p>
          <a:r>
            <a:rPr lang="en-US" sz="1900" b="1" dirty="0"/>
            <a:t>Online </a:t>
          </a:r>
          <a:r>
            <a:rPr lang="el-GR" sz="1900" b="1" dirty="0"/>
            <a:t>συνεντεύξεις </a:t>
          </a:r>
          <a:r>
            <a:rPr lang="en-US" sz="1900" b="1" dirty="0"/>
            <a:t> </a:t>
          </a:r>
        </a:p>
      </dgm:t>
    </dgm:pt>
    <dgm:pt modelId="{CB08969D-5B18-487D-B21B-420AFD17D1BD}" type="parTrans" cxnId="{7CF82954-1A49-4202-A793-56607D73A632}">
      <dgm:prSet/>
      <dgm:spPr/>
      <dgm:t>
        <a:bodyPr/>
        <a:lstStyle/>
        <a:p>
          <a:endParaRPr lang="en-US"/>
        </a:p>
      </dgm:t>
    </dgm:pt>
    <dgm:pt modelId="{6A3D249F-3218-4861-98FC-EEF110FE038E}" type="sibTrans" cxnId="{7CF82954-1A49-4202-A793-56607D73A632}">
      <dgm:prSet/>
      <dgm:spPr/>
      <dgm:t>
        <a:bodyPr/>
        <a:lstStyle/>
        <a:p>
          <a:endParaRPr lang="en-US"/>
        </a:p>
      </dgm:t>
    </dgm:pt>
    <dgm:pt modelId="{7E3640F6-5304-4F30-A1FB-42E1D216ED1A}">
      <dgm:prSet custT="1"/>
      <dgm:spPr>
        <a:solidFill>
          <a:srgbClr val="0070C0"/>
        </a:solidFill>
      </dgm:spPr>
      <dgm:t>
        <a:bodyPr/>
        <a:lstStyle/>
        <a:p>
          <a:r>
            <a:rPr lang="el-GR" sz="1900" b="1" dirty="0"/>
            <a:t>Δομημένο ερωτηματολόγιο</a:t>
          </a:r>
          <a:endParaRPr lang="en-US" sz="1900" b="1" dirty="0"/>
        </a:p>
      </dgm:t>
    </dgm:pt>
    <dgm:pt modelId="{F4CCFBBF-DABD-4662-B567-053640DDAEDC}" type="parTrans" cxnId="{7D343FBC-7502-40EA-BA9C-E67A83ADEE1C}">
      <dgm:prSet/>
      <dgm:spPr/>
      <dgm:t>
        <a:bodyPr/>
        <a:lstStyle/>
        <a:p>
          <a:endParaRPr lang="en-US"/>
        </a:p>
      </dgm:t>
    </dgm:pt>
    <dgm:pt modelId="{DF58F0EC-9BCA-44E6-BEB8-AE99AD433A2B}" type="sibTrans" cxnId="{7D343FBC-7502-40EA-BA9C-E67A83ADEE1C}">
      <dgm:prSet/>
      <dgm:spPr/>
      <dgm:t>
        <a:bodyPr/>
        <a:lstStyle/>
        <a:p>
          <a:endParaRPr lang="en-US"/>
        </a:p>
      </dgm:t>
    </dgm:pt>
    <dgm:pt modelId="{AF124378-868D-4003-AFEF-F6E6E5ADE86C}">
      <dgm:prSet custT="1"/>
      <dgm:spPr>
        <a:solidFill>
          <a:srgbClr val="0070C0"/>
        </a:solidFill>
      </dgm:spPr>
      <dgm:t>
        <a:bodyPr/>
        <a:lstStyle/>
        <a:p>
          <a:r>
            <a:rPr lang="el-GR" sz="1900" b="1" dirty="0"/>
            <a:t>Πληθυσμός : Μέλη του </a:t>
          </a:r>
          <a:r>
            <a:rPr lang="en-US" sz="1900" b="1" dirty="0"/>
            <a:t>Yes Forum: </a:t>
          </a:r>
          <a:r>
            <a:rPr lang="el-GR" sz="1900" b="1" dirty="0"/>
            <a:t>20 -33 ετών</a:t>
          </a:r>
          <a:endParaRPr lang="en-US" sz="1900" b="1" dirty="0"/>
        </a:p>
      </dgm:t>
    </dgm:pt>
    <dgm:pt modelId="{F14086A3-956E-4B22-9FE9-F327BF2238C8}" type="parTrans" cxnId="{BB814B6E-3401-4060-9353-C8E3A98E1156}">
      <dgm:prSet/>
      <dgm:spPr/>
      <dgm:t>
        <a:bodyPr/>
        <a:lstStyle/>
        <a:p>
          <a:endParaRPr lang="en-US"/>
        </a:p>
      </dgm:t>
    </dgm:pt>
    <dgm:pt modelId="{8EDD7105-B1AE-42AA-BC05-E952D1E584AE}" type="sibTrans" cxnId="{BB814B6E-3401-4060-9353-C8E3A98E1156}">
      <dgm:prSet/>
      <dgm:spPr/>
      <dgm:t>
        <a:bodyPr/>
        <a:lstStyle/>
        <a:p>
          <a:endParaRPr lang="en-US"/>
        </a:p>
      </dgm:t>
    </dgm:pt>
    <dgm:pt modelId="{47BAF624-A6E9-4F8E-84F9-3B3C4450DC90}">
      <dgm:prSet custT="1"/>
      <dgm:spPr>
        <a:solidFill>
          <a:srgbClr val="0070C0"/>
        </a:solidFill>
      </dgm:spPr>
      <dgm:t>
        <a:bodyPr/>
        <a:lstStyle/>
        <a:p>
          <a:r>
            <a:rPr lang="el-GR" sz="1900" b="1" dirty="0"/>
            <a:t>Αντιπροσωπευτικό δείγμα :</a:t>
          </a:r>
          <a:r>
            <a:rPr lang="en-US" sz="1900" b="1" dirty="0"/>
            <a:t> 139</a:t>
          </a:r>
          <a:r>
            <a:rPr lang="el-GR" sz="1900" b="1" dirty="0"/>
            <a:t> άτομα</a:t>
          </a:r>
          <a:r>
            <a:rPr lang="en-US" sz="1900" b="1" dirty="0"/>
            <a:t> </a:t>
          </a:r>
        </a:p>
      </dgm:t>
    </dgm:pt>
    <dgm:pt modelId="{6BAAC04D-90B7-4D0C-8E1B-666B1A74CB0F}" type="parTrans" cxnId="{7475B7CF-66D7-4C56-96CE-833CF50ADDD4}">
      <dgm:prSet/>
      <dgm:spPr/>
      <dgm:t>
        <a:bodyPr/>
        <a:lstStyle/>
        <a:p>
          <a:endParaRPr lang="en-US"/>
        </a:p>
      </dgm:t>
    </dgm:pt>
    <dgm:pt modelId="{05C42FB1-3B16-4EE1-9909-581037D18B2B}" type="sibTrans" cxnId="{7475B7CF-66D7-4C56-96CE-833CF50ADDD4}">
      <dgm:prSet/>
      <dgm:spPr/>
      <dgm:t>
        <a:bodyPr/>
        <a:lstStyle/>
        <a:p>
          <a:endParaRPr lang="en-US"/>
        </a:p>
      </dgm:t>
    </dgm:pt>
    <dgm:pt modelId="{9F11582C-99A2-4552-9E0F-9BAE7BBD854D}">
      <dgm:prSet custT="1"/>
      <dgm:spPr>
        <a:solidFill>
          <a:srgbClr val="0070C0"/>
        </a:solidFill>
      </dgm:spPr>
      <dgm:t>
        <a:bodyPr/>
        <a:lstStyle/>
        <a:p>
          <a:r>
            <a:rPr lang="el-GR" sz="1900" b="1" dirty="0"/>
            <a:t>Διεξαγωγή : 14/4 - 28/4</a:t>
          </a:r>
          <a:endParaRPr lang="en-US" sz="1900" b="1" dirty="0"/>
        </a:p>
      </dgm:t>
    </dgm:pt>
    <dgm:pt modelId="{65B3BA20-54A6-4CB6-93BE-C63C0EC4D9DC}" type="parTrans" cxnId="{D8E2E86B-DDE8-4CF1-84F3-ADC2D7638B89}">
      <dgm:prSet/>
      <dgm:spPr/>
      <dgm:t>
        <a:bodyPr/>
        <a:lstStyle/>
        <a:p>
          <a:endParaRPr lang="en-US"/>
        </a:p>
      </dgm:t>
    </dgm:pt>
    <dgm:pt modelId="{15D9EA0A-8851-4FAB-BF1D-5C1DB189C245}" type="sibTrans" cxnId="{D8E2E86B-DDE8-4CF1-84F3-ADC2D7638B89}">
      <dgm:prSet/>
      <dgm:spPr/>
      <dgm:t>
        <a:bodyPr/>
        <a:lstStyle/>
        <a:p>
          <a:endParaRPr lang="en-US"/>
        </a:p>
      </dgm:t>
    </dgm:pt>
    <dgm:pt modelId="{9A9C7C97-0DC2-494E-8425-D709650C0107}" type="pres">
      <dgm:prSet presAssocID="{9A6DFA19-4321-445D-BCF4-2D9AB1489F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FBC79EF-5B14-4428-93CF-864D6AA873E4}" type="pres">
      <dgm:prSet presAssocID="{723A8588-9984-4F70-83F6-C32C3EE05CF0}" presName="parentText" presStyleLbl="node1" presStyleIdx="0" presStyleCnt="5" custLinFactNeighborY="-70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B81AC3A-1E69-4E07-B1A0-4038675ED94C}" type="pres">
      <dgm:prSet presAssocID="{6A3D249F-3218-4861-98FC-EEF110FE038E}" presName="spacer" presStyleCnt="0"/>
      <dgm:spPr/>
    </dgm:pt>
    <dgm:pt modelId="{652CEF37-91DA-47F1-A07B-B9658093832E}" type="pres">
      <dgm:prSet presAssocID="{7E3640F6-5304-4F30-A1FB-42E1D216ED1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1B3DA36-89A7-451A-9A30-5BE9FFE9AD5F}" type="pres">
      <dgm:prSet presAssocID="{DF58F0EC-9BCA-44E6-BEB8-AE99AD433A2B}" presName="spacer" presStyleCnt="0"/>
      <dgm:spPr/>
    </dgm:pt>
    <dgm:pt modelId="{E5F1BA59-5624-4844-BAB0-563257081638}" type="pres">
      <dgm:prSet presAssocID="{AF124378-868D-4003-AFEF-F6E6E5ADE86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3A9E02D-012E-45AF-AE71-839C079E5084}" type="pres">
      <dgm:prSet presAssocID="{8EDD7105-B1AE-42AA-BC05-E952D1E584AE}" presName="spacer" presStyleCnt="0"/>
      <dgm:spPr/>
    </dgm:pt>
    <dgm:pt modelId="{D6329B3B-FFB3-4B9F-BF8E-03294BFA9B4F}" type="pres">
      <dgm:prSet presAssocID="{47BAF624-A6E9-4F8E-84F9-3B3C4450DC9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A9E9CD1-106D-477C-AC08-98885C0C1C8D}" type="pres">
      <dgm:prSet presAssocID="{05C42FB1-3B16-4EE1-9909-581037D18B2B}" presName="spacer" presStyleCnt="0"/>
      <dgm:spPr/>
    </dgm:pt>
    <dgm:pt modelId="{4ECE6744-89F8-432B-B82F-F966175D99A0}" type="pres">
      <dgm:prSet presAssocID="{9F11582C-99A2-4552-9E0F-9BAE7BBD854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D343FBC-7502-40EA-BA9C-E67A83ADEE1C}" srcId="{9A6DFA19-4321-445D-BCF4-2D9AB1489FDC}" destId="{7E3640F6-5304-4F30-A1FB-42E1D216ED1A}" srcOrd="1" destOrd="0" parTransId="{F4CCFBBF-DABD-4662-B567-053640DDAEDC}" sibTransId="{DF58F0EC-9BCA-44E6-BEB8-AE99AD433A2B}"/>
    <dgm:cxn modelId="{7CF82954-1A49-4202-A793-56607D73A632}" srcId="{9A6DFA19-4321-445D-BCF4-2D9AB1489FDC}" destId="{723A8588-9984-4F70-83F6-C32C3EE05CF0}" srcOrd="0" destOrd="0" parTransId="{CB08969D-5B18-487D-B21B-420AFD17D1BD}" sibTransId="{6A3D249F-3218-4861-98FC-EEF110FE038E}"/>
    <dgm:cxn modelId="{1F7A24B7-F6C7-4CF9-B62F-66905DF4A0A5}" type="presOf" srcId="{AF124378-868D-4003-AFEF-F6E6E5ADE86C}" destId="{E5F1BA59-5624-4844-BAB0-563257081638}" srcOrd="0" destOrd="0" presId="urn:microsoft.com/office/officeart/2005/8/layout/vList2"/>
    <dgm:cxn modelId="{BB814B6E-3401-4060-9353-C8E3A98E1156}" srcId="{9A6DFA19-4321-445D-BCF4-2D9AB1489FDC}" destId="{AF124378-868D-4003-AFEF-F6E6E5ADE86C}" srcOrd="2" destOrd="0" parTransId="{F14086A3-956E-4B22-9FE9-F327BF2238C8}" sibTransId="{8EDD7105-B1AE-42AA-BC05-E952D1E584AE}"/>
    <dgm:cxn modelId="{4434FED9-8780-4618-A92E-E1FD21404E9B}" type="presOf" srcId="{723A8588-9984-4F70-83F6-C32C3EE05CF0}" destId="{BFBC79EF-5B14-4428-93CF-864D6AA873E4}" srcOrd="0" destOrd="0" presId="urn:microsoft.com/office/officeart/2005/8/layout/vList2"/>
    <dgm:cxn modelId="{104E97DE-CE56-417B-BE79-9AF050BB0809}" type="presOf" srcId="{9F11582C-99A2-4552-9E0F-9BAE7BBD854D}" destId="{4ECE6744-89F8-432B-B82F-F966175D99A0}" srcOrd="0" destOrd="0" presId="urn:microsoft.com/office/officeart/2005/8/layout/vList2"/>
    <dgm:cxn modelId="{DAEDE9CD-720B-468D-8D27-D672FA405B27}" type="presOf" srcId="{9A6DFA19-4321-445D-BCF4-2D9AB1489FDC}" destId="{9A9C7C97-0DC2-494E-8425-D709650C0107}" srcOrd="0" destOrd="0" presId="urn:microsoft.com/office/officeart/2005/8/layout/vList2"/>
    <dgm:cxn modelId="{D8E2E86B-DDE8-4CF1-84F3-ADC2D7638B89}" srcId="{9A6DFA19-4321-445D-BCF4-2D9AB1489FDC}" destId="{9F11582C-99A2-4552-9E0F-9BAE7BBD854D}" srcOrd="4" destOrd="0" parTransId="{65B3BA20-54A6-4CB6-93BE-C63C0EC4D9DC}" sibTransId="{15D9EA0A-8851-4FAB-BF1D-5C1DB189C245}"/>
    <dgm:cxn modelId="{7475B7CF-66D7-4C56-96CE-833CF50ADDD4}" srcId="{9A6DFA19-4321-445D-BCF4-2D9AB1489FDC}" destId="{47BAF624-A6E9-4F8E-84F9-3B3C4450DC90}" srcOrd="3" destOrd="0" parTransId="{6BAAC04D-90B7-4D0C-8E1B-666B1A74CB0F}" sibTransId="{05C42FB1-3B16-4EE1-9909-581037D18B2B}"/>
    <dgm:cxn modelId="{F8EEC6A6-EC1E-4899-BB2E-536108A268A8}" type="presOf" srcId="{7E3640F6-5304-4F30-A1FB-42E1D216ED1A}" destId="{652CEF37-91DA-47F1-A07B-B9658093832E}" srcOrd="0" destOrd="0" presId="urn:microsoft.com/office/officeart/2005/8/layout/vList2"/>
    <dgm:cxn modelId="{117507ED-8FAF-4273-8084-EE4037DA9BCE}" type="presOf" srcId="{47BAF624-A6E9-4F8E-84F9-3B3C4450DC90}" destId="{D6329B3B-FFB3-4B9F-BF8E-03294BFA9B4F}" srcOrd="0" destOrd="0" presId="urn:microsoft.com/office/officeart/2005/8/layout/vList2"/>
    <dgm:cxn modelId="{91FBCCAD-294C-41E9-9A67-2F531572E0B5}" type="presParOf" srcId="{9A9C7C97-0DC2-494E-8425-D709650C0107}" destId="{BFBC79EF-5B14-4428-93CF-864D6AA873E4}" srcOrd="0" destOrd="0" presId="urn:microsoft.com/office/officeart/2005/8/layout/vList2"/>
    <dgm:cxn modelId="{0AAA1381-BD36-4AC3-9A45-6B83C70EF8C4}" type="presParOf" srcId="{9A9C7C97-0DC2-494E-8425-D709650C0107}" destId="{EB81AC3A-1E69-4E07-B1A0-4038675ED94C}" srcOrd="1" destOrd="0" presId="urn:microsoft.com/office/officeart/2005/8/layout/vList2"/>
    <dgm:cxn modelId="{1DA088A5-251C-4493-A98C-4D15CA67309C}" type="presParOf" srcId="{9A9C7C97-0DC2-494E-8425-D709650C0107}" destId="{652CEF37-91DA-47F1-A07B-B9658093832E}" srcOrd="2" destOrd="0" presId="urn:microsoft.com/office/officeart/2005/8/layout/vList2"/>
    <dgm:cxn modelId="{316E0558-9B2F-4D17-AA74-72DE2FDB2F7D}" type="presParOf" srcId="{9A9C7C97-0DC2-494E-8425-D709650C0107}" destId="{51B3DA36-89A7-451A-9A30-5BE9FFE9AD5F}" srcOrd="3" destOrd="0" presId="urn:microsoft.com/office/officeart/2005/8/layout/vList2"/>
    <dgm:cxn modelId="{26F29CA1-B95F-4DFC-88A8-A2BF14C8C0E8}" type="presParOf" srcId="{9A9C7C97-0DC2-494E-8425-D709650C0107}" destId="{E5F1BA59-5624-4844-BAB0-563257081638}" srcOrd="4" destOrd="0" presId="urn:microsoft.com/office/officeart/2005/8/layout/vList2"/>
    <dgm:cxn modelId="{B0CB9B46-19F5-4477-8024-7E38212A0B7A}" type="presParOf" srcId="{9A9C7C97-0DC2-494E-8425-D709650C0107}" destId="{B3A9E02D-012E-45AF-AE71-839C079E5084}" srcOrd="5" destOrd="0" presId="urn:microsoft.com/office/officeart/2005/8/layout/vList2"/>
    <dgm:cxn modelId="{564D55E3-5A27-4A3D-B3B1-0156360AD7FB}" type="presParOf" srcId="{9A9C7C97-0DC2-494E-8425-D709650C0107}" destId="{D6329B3B-FFB3-4B9F-BF8E-03294BFA9B4F}" srcOrd="6" destOrd="0" presId="urn:microsoft.com/office/officeart/2005/8/layout/vList2"/>
    <dgm:cxn modelId="{7D3088EB-2F99-43F8-A012-96C768C74EE3}" type="presParOf" srcId="{9A9C7C97-0DC2-494E-8425-D709650C0107}" destId="{2A9E9CD1-106D-477C-AC08-98885C0C1C8D}" srcOrd="7" destOrd="0" presId="urn:microsoft.com/office/officeart/2005/8/layout/vList2"/>
    <dgm:cxn modelId="{A48A6A36-B601-45A7-BC76-AF22C8599590}" type="presParOf" srcId="{9A9C7C97-0DC2-494E-8425-D709650C0107}" destId="{4ECE6744-89F8-432B-B82F-F966175D99A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BC79EF-5B14-4428-93CF-864D6AA873E4}">
      <dsp:nvSpPr>
        <dsp:cNvPr id="0" name=""/>
        <dsp:cNvSpPr/>
      </dsp:nvSpPr>
      <dsp:spPr>
        <a:xfrm>
          <a:off x="0" y="19877"/>
          <a:ext cx="5257800" cy="767520"/>
        </a:xfrm>
        <a:prstGeom prst="round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/>
            <a:t>Online </a:t>
          </a:r>
          <a:r>
            <a:rPr lang="el-GR" sz="1900" b="1" kern="1200" dirty="0"/>
            <a:t>συνεντεύξεις </a:t>
          </a:r>
          <a:r>
            <a:rPr lang="en-US" sz="1900" b="1" kern="1200" dirty="0"/>
            <a:t> </a:t>
          </a:r>
        </a:p>
      </dsp:txBody>
      <dsp:txXfrm>
        <a:off x="37467" y="57344"/>
        <a:ext cx="5182866" cy="692586"/>
      </dsp:txXfrm>
    </dsp:sp>
    <dsp:sp modelId="{652CEF37-91DA-47F1-A07B-B9658093832E}">
      <dsp:nvSpPr>
        <dsp:cNvPr id="0" name=""/>
        <dsp:cNvSpPr/>
      </dsp:nvSpPr>
      <dsp:spPr>
        <a:xfrm>
          <a:off x="0" y="906309"/>
          <a:ext cx="5257800" cy="767520"/>
        </a:xfrm>
        <a:prstGeom prst="round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b="1" kern="1200" dirty="0"/>
            <a:t>Δομημένο ερωτηματολόγιο</a:t>
          </a:r>
          <a:endParaRPr lang="en-US" sz="1900" b="1" kern="1200" dirty="0"/>
        </a:p>
      </dsp:txBody>
      <dsp:txXfrm>
        <a:off x="37467" y="943776"/>
        <a:ext cx="5182866" cy="692586"/>
      </dsp:txXfrm>
    </dsp:sp>
    <dsp:sp modelId="{E5F1BA59-5624-4844-BAB0-563257081638}">
      <dsp:nvSpPr>
        <dsp:cNvPr id="0" name=""/>
        <dsp:cNvSpPr/>
      </dsp:nvSpPr>
      <dsp:spPr>
        <a:xfrm>
          <a:off x="0" y="1791909"/>
          <a:ext cx="5257800" cy="767520"/>
        </a:xfrm>
        <a:prstGeom prst="round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b="1" kern="1200" dirty="0"/>
            <a:t>Πληθυσμός : Μέλη του </a:t>
          </a:r>
          <a:r>
            <a:rPr lang="en-US" sz="1900" b="1" kern="1200" dirty="0"/>
            <a:t>Yes Forum: </a:t>
          </a:r>
          <a:r>
            <a:rPr lang="el-GR" sz="1900" b="1" kern="1200" dirty="0"/>
            <a:t>20 -33 ετών</a:t>
          </a:r>
          <a:endParaRPr lang="en-US" sz="1900" b="1" kern="1200" dirty="0"/>
        </a:p>
      </dsp:txBody>
      <dsp:txXfrm>
        <a:off x="37467" y="1829376"/>
        <a:ext cx="5182866" cy="692586"/>
      </dsp:txXfrm>
    </dsp:sp>
    <dsp:sp modelId="{D6329B3B-FFB3-4B9F-BF8E-03294BFA9B4F}">
      <dsp:nvSpPr>
        <dsp:cNvPr id="0" name=""/>
        <dsp:cNvSpPr/>
      </dsp:nvSpPr>
      <dsp:spPr>
        <a:xfrm>
          <a:off x="0" y="2677509"/>
          <a:ext cx="5257800" cy="767520"/>
        </a:xfrm>
        <a:prstGeom prst="round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b="1" kern="1200" dirty="0"/>
            <a:t>Αντιπροσωπευτικό δείγμα :</a:t>
          </a:r>
          <a:r>
            <a:rPr lang="en-US" sz="1900" b="1" kern="1200" dirty="0"/>
            <a:t> 139</a:t>
          </a:r>
          <a:r>
            <a:rPr lang="el-GR" sz="1900" b="1" kern="1200" dirty="0"/>
            <a:t> άτομα</a:t>
          </a:r>
          <a:r>
            <a:rPr lang="en-US" sz="1900" b="1" kern="1200" dirty="0"/>
            <a:t> </a:t>
          </a:r>
        </a:p>
      </dsp:txBody>
      <dsp:txXfrm>
        <a:off x="37467" y="2714976"/>
        <a:ext cx="5182866" cy="692586"/>
      </dsp:txXfrm>
    </dsp:sp>
    <dsp:sp modelId="{4ECE6744-89F8-432B-B82F-F966175D99A0}">
      <dsp:nvSpPr>
        <dsp:cNvPr id="0" name=""/>
        <dsp:cNvSpPr/>
      </dsp:nvSpPr>
      <dsp:spPr>
        <a:xfrm>
          <a:off x="0" y="3563109"/>
          <a:ext cx="5257800" cy="767520"/>
        </a:xfrm>
        <a:prstGeom prst="round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b="1" kern="1200" dirty="0"/>
            <a:t>Διεξαγωγή : 14/4 - 28/4</a:t>
          </a:r>
          <a:endParaRPr lang="en-US" sz="1900" b="1" kern="1200" dirty="0"/>
        </a:p>
      </dsp:txBody>
      <dsp:txXfrm>
        <a:off x="37467" y="3600576"/>
        <a:ext cx="5182866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0.65817</cdr:x>
      <cdr:y>0.42399</cdr:y>
    </cdr:from>
    <cdr:to>
      <cdr:x>0.83784</cdr:x>
      <cdr:y>0.57601</cdr:y>
    </cdr:to>
    <cdr:sp macro="" textlink="">
      <cdr:nvSpPr>
        <cdr:cNvPr id="2" name="Speech Bubble: Rectangle 1">
          <a:extLst xmlns:a="http://schemas.openxmlformats.org/drawingml/2006/main">
            <a:ext uri="{FF2B5EF4-FFF2-40B4-BE49-F238E27FC236}">
              <a16:creationId xmlns:a16="http://schemas.microsoft.com/office/drawing/2014/main" id="{5998371E-EA73-54B9-F4D6-FFDBCCB0A109}"/>
            </a:ext>
          </a:extLst>
        </cdr:cNvPr>
        <cdr:cNvSpPr/>
      </cdr:nvSpPr>
      <cdr:spPr>
        <a:xfrm xmlns:a="http://schemas.openxmlformats.org/drawingml/2006/main">
          <a:off x="7965681" y="1663850"/>
          <a:ext cx="2174489" cy="596593"/>
        </a:xfrm>
        <a:prstGeom xmlns:a="http://schemas.openxmlformats.org/drawingml/2006/main" prst="wedgeRectCallout">
          <a:avLst>
            <a:gd name="adj1" fmla="val -64679"/>
            <a:gd name="adj2" fmla="val 4341"/>
          </a:avLst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l-GR" sz="1600" b="1" dirty="0"/>
            <a:t>Στη Ναυτιλία </a:t>
          </a:r>
          <a:r>
            <a:rPr lang="en-US" sz="1600" b="1" dirty="0"/>
            <a:t>:2</a:t>
          </a:r>
          <a:r>
            <a:rPr lang="el-GR" sz="1600" b="1" dirty="0"/>
            <a:t>3</a:t>
          </a:r>
          <a:r>
            <a:rPr lang="en-US" sz="1600" b="1" dirty="0"/>
            <a:t>%</a:t>
          </a:r>
        </a:p>
        <a:p xmlns:a="http://schemas.openxmlformats.org/drawingml/2006/main">
          <a:pPr algn="ctr"/>
          <a:r>
            <a:rPr lang="el-GR" sz="1600" b="1" dirty="0"/>
            <a:t>Σε άλλο κλάδο</a:t>
          </a:r>
          <a:r>
            <a:rPr lang="en-US" sz="1600" b="1" dirty="0"/>
            <a:t>: </a:t>
          </a:r>
          <a:r>
            <a:rPr lang="el-GR" sz="1600" b="1" dirty="0"/>
            <a:t>19</a:t>
          </a:r>
          <a:r>
            <a:rPr lang="en-US" sz="1600" b="1" dirty="0"/>
            <a:t>%</a:t>
          </a:r>
        </a:p>
      </cdr:txBody>
    </cdr:sp>
  </cdr:relSizeAnchor>
  <cdr:relSizeAnchor xmlns:cdr="http://schemas.openxmlformats.org/drawingml/2006/chartDrawing">
    <cdr:from>
      <cdr:x>0.5299</cdr:x>
      <cdr:y>0.77575</cdr:y>
    </cdr:from>
    <cdr:to>
      <cdr:x>0.76831</cdr:x>
      <cdr:y>0.92778</cdr:y>
    </cdr:to>
    <cdr:sp macro="" textlink="">
      <cdr:nvSpPr>
        <cdr:cNvPr id="3" name="Speech Bubble: Rectangle 2">
          <a:extLst xmlns:a="http://schemas.openxmlformats.org/drawingml/2006/main">
            <a:ext uri="{FF2B5EF4-FFF2-40B4-BE49-F238E27FC236}">
              <a16:creationId xmlns:a16="http://schemas.microsoft.com/office/drawing/2014/main" id="{13A6754E-0FC6-F04E-13F5-36E9AC72FF16}"/>
            </a:ext>
          </a:extLst>
        </cdr:cNvPr>
        <cdr:cNvSpPr/>
      </cdr:nvSpPr>
      <cdr:spPr>
        <a:xfrm xmlns:a="http://schemas.openxmlformats.org/drawingml/2006/main">
          <a:off x="6101502" y="3044271"/>
          <a:ext cx="2745127" cy="596593"/>
        </a:xfrm>
        <a:prstGeom xmlns:a="http://schemas.openxmlformats.org/drawingml/2006/main" prst="wedgeRectCallout">
          <a:avLst>
            <a:gd name="adj1" fmla="val -64679"/>
            <a:gd name="adj2" fmla="val 4341"/>
          </a:avLst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indent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l-GR" sz="1600" b="1" dirty="0"/>
            <a:t>Εργάζονται Ναυτιλία </a:t>
          </a:r>
          <a:r>
            <a:rPr lang="en-US" sz="1600" b="1" dirty="0"/>
            <a:t>:</a:t>
          </a:r>
          <a:r>
            <a:rPr lang="el-GR" sz="1600" b="1" dirty="0"/>
            <a:t>17</a:t>
          </a:r>
          <a:r>
            <a:rPr lang="en-US" sz="1600" b="1" dirty="0"/>
            <a:t>%</a:t>
          </a:r>
        </a:p>
        <a:p xmlns:a="http://schemas.openxmlformats.org/drawingml/2006/main">
          <a:pPr algn="ctr"/>
          <a:r>
            <a:rPr lang="el-GR" sz="1600" b="1" dirty="0"/>
            <a:t>Σε άλλο κλάδο</a:t>
          </a:r>
          <a:r>
            <a:rPr lang="en-US" sz="1600" b="1" dirty="0"/>
            <a:t>: </a:t>
          </a:r>
          <a:r>
            <a:rPr lang="el-GR" sz="1600" b="1" dirty="0"/>
            <a:t>9</a:t>
          </a:r>
          <a:r>
            <a:rPr lang="en-US" sz="1600" b="1" dirty="0"/>
            <a:t>%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0.88046</cdr:x>
      <cdr:y>0</cdr:y>
    </cdr:from>
    <cdr:to>
      <cdr:x>0.91507</cdr:x>
      <cdr:y>0.08896</cdr:y>
    </cdr:to>
    <cdr:sp macro="" textlink="">
      <cdr:nvSpPr>
        <cdr:cNvPr id="4" name="TextBox 2">
          <a:extLst xmlns:a="http://schemas.openxmlformats.org/drawingml/2006/main">
            <a:ext uri="{FF2B5EF4-FFF2-40B4-BE49-F238E27FC236}">
              <a16:creationId xmlns:a16="http://schemas.microsoft.com/office/drawing/2014/main" id="{F95D8575-9C89-A6FC-3E19-491FECAC3785}"/>
            </a:ext>
          </a:extLst>
        </cdr:cNvPr>
        <cdr:cNvSpPr txBox="1"/>
      </cdr:nvSpPr>
      <cdr:spPr>
        <a:xfrm xmlns:a="http://schemas.openxmlformats.org/drawingml/2006/main" flipH="1">
          <a:off x="9733133" y="-95693"/>
          <a:ext cx="382600" cy="4681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rPr>
            <a:t>%</a:t>
          </a:r>
          <a:endParaRPr kumimoji="0" lang="en-US" sz="2400" b="1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Franklin Gothic Book"/>
            <a:ea typeface="+mn-ea"/>
            <a:cs typeface="+mn-cs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0.96539</cdr:x>
      <cdr:y>0</cdr:y>
    </cdr:from>
    <cdr:to>
      <cdr:x>1</cdr:x>
      <cdr:y>0.08896</cdr:y>
    </cdr:to>
    <cdr:sp macro="" textlink="">
      <cdr:nvSpPr>
        <cdr:cNvPr id="4" name="TextBox 2">
          <a:extLst xmlns:a="http://schemas.openxmlformats.org/drawingml/2006/main">
            <a:ext uri="{FF2B5EF4-FFF2-40B4-BE49-F238E27FC236}">
              <a16:creationId xmlns:a16="http://schemas.microsoft.com/office/drawing/2014/main" id="{F95D8575-9C89-A6FC-3E19-491FECAC3785}"/>
            </a:ext>
          </a:extLst>
        </cdr:cNvPr>
        <cdr:cNvSpPr txBox="1"/>
      </cdr:nvSpPr>
      <cdr:spPr>
        <a:xfrm xmlns:a="http://schemas.openxmlformats.org/drawingml/2006/main" flipH="1">
          <a:off x="11581714" y="-2117269"/>
          <a:ext cx="415214" cy="43584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rPr>
            <a:t>%</a:t>
          </a:r>
          <a:endParaRPr kumimoji="0" lang="en-US" sz="2400" b="1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Franklin Gothic Book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0.46189</cdr:x>
      <cdr:y>0.40668</cdr:y>
    </cdr:from>
    <cdr:to>
      <cdr:x>0.53811</cdr:x>
      <cdr:y>0.59332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B26EB88-D378-81CF-5BD8-5E7CC6DAD176}"/>
            </a:ext>
          </a:extLst>
        </cdr:cNvPr>
        <cdr:cNvSpPr txBox="1"/>
      </cdr:nvSpPr>
      <cdr:spPr>
        <a:xfrm xmlns:a="http://schemas.openxmlformats.org/drawingml/2006/main">
          <a:off x="5541264" y="199243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kern="1200" dirty="0"/>
        </a:p>
      </cdr:txBody>
    </cdr:sp>
  </cdr:relSizeAnchor>
  <cdr:relSizeAnchor xmlns:cdr="http://schemas.openxmlformats.org/drawingml/2006/chartDrawing">
    <cdr:from>
      <cdr:x>0.45174</cdr:x>
      <cdr:y>0.04582</cdr:y>
    </cdr:from>
    <cdr:to>
      <cdr:x>0.85236</cdr:x>
      <cdr:y>0.12093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B21BE65C-08D8-7279-8DDA-7AFE1A32B402}"/>
            </a:ext>
          </a:extLst>
        </cdr:cNvPr>
        <cdr:cNvSpPr txBox="1"/>
      </cdr:nvSpPr>
      <cdr:spPr>
        <a:xfrm xmlns:a="http://schemas.openxmlformats.org/drawingml/2006/main">
          <a:off x="5419492" y="224487"/>
          <a:ext cx="4806176" cy="3679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kern="12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0.73007</cdr:x>
      <cdr:y>0.00209</cdr:y>
    </cdr:from>
    <cdr:to>
      <cdr:x>0.787</cdr:x>
      <cdr:y>0.09306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F3DFC417-6A94-9DC0-0985-56D384158BA4}"/>
            </a:ext>
          </a:extLst>
        </cdr:cNvPr>
        <cdr:cNvSpPr txBox="1"/>
      </cdr:nvSpPr>
      <cdr:spPr>
        <a:xfrm xmlns:a="http://schemas.openxmlformats.org/drawingml/2006/main">
          <a:off x="8826801" y="10084"/>
          <a:ext cx="688307" cy="4386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rPr>
            <a:t>%</a:t>
          </a:r>
          <a:endParaRPr kumimoji="0" lang="en-US" sz="2400" b="1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Franklin Gothic Book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0.87884</cdr:x>
      <cdr:y>0.26787</cdr:y>
    </cdr:from>
    <cdr:to>
      <cdr:x>0.97347</cdr:x>
      <cdr:y>0.4407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44F40CD-0080-ED84-2909-83AC3937B96F}"/>
            </a:ext>
          </a:extLst>
        </cdr:cNvPr>
        <cdr:cNvSpPr txBox="1"/>
      </cdr:nvSpPr>
      <cdr:spPr>
        <a:xfrm xmlns:a="http://schemas.openxmlformats.org/drawingml/2006/main">
          <a:off x="8492346" y="14172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0.67974</cdr:x>
      <cdr:y>0</cdr:y>
    </cdr:from>
    <cdr:to>
      <cdr:x>0.73667</cdr:x>
      <cdr:y>0.09527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F3DFC417-6A94-9DC0-0985-56D384158BA4}"/>
            </a:ext>
          </a:extLst>
        </cdr:cNvPr>
        <cdr:cNvSpPr txBox="1"/>
      </cdr:nvSpPr>
      <cdr:spPr>
        <a:xfrm xmlns:a="http://schemas.openxmlformats.org/drawingml/2006/main">
          <a:off x="2926791" y="0"/>
          <a:ext cx="245129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2400" b="1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Franklin Gothic Book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0.87884</cdr:x>
      <cdr:y>0.26787</cdr:y>
    </cdr:from>
    <cdr:to>
      <cdr:x>0.97347</cdr:x>
      <cdr:y>0.4407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44F40CD-0080-ED84-2909-83AC3937B96F}"/>
            </a:ext>
          </a:extLst>
        </cdr:cNvPr>
        <cdr:cNvSpPr txBox="1"/>
      </cdr:nvSpPr>
      <cdr:spPr>
        <a:xfrm xmlns:a="http://schemas.openxmlformats.org/drawingml/2006/main">
          <a:off x="8492346" y="14172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0.67974</cdr:x>
      <cdr:y>0</cdr:y>
    </cdr:from>
    <cdr:to>
      <cdr:x>0.73667</cdr:x>
      <cdr:y>0.09097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F3DFC417-6A94-9DC0-0985-56D384158BA4}"/>
            </a:ext>
          </a:extLst>
        </cdr:cNvPr>
        <cdr:cNvSpPr txBox="1"/>
      </cdr:nvSpPr>
      <cdr:spPr>
        <a:xfrm xmlns:a="http://schemas.openxmlformats.org/drawingml/2006/main">
          <a:off x="6877538" y="-1097492"/>
          <a:ext cx="576016" cy="44085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rPr>
            <a:t>%</a:t>
          </a:r>
          <a:endParaRPr kumimoji="0" lang="en-US" sz="2400" b="1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Franklin Gothic Book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0.87884</cdr:x>
      <cdr:y>0.26787</cdr:y>
    </cdr:from>
    <cdr:to>
      <cdr:x>0.97347</cdr:x>
      <cdr:y>0.4407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44F40CD-0080-ED84-2909-83AC3937B96F}"/>
            </a:ext>
          </a:extLst>
        </cdr:cNvPr>
        <cdr:cNvSpPr txBox="1"/>
      </cdr:nvSpPr>
      <cdr:spPr>
        <a:xfrm xmlns:a="http://schemas.openxmlformats.org/drawingml/2006/main">
          <a:off x="8492346" y="14172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0.87884</cdr:x>
      <cdr:y>0.26787</cdr:y>
    </cdr:from>
    <cdr:to>
      <cdr:x>0.97347</cdr:x>
      <cdr:y>0.4407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44F40CD-0080-ED84-2909-83AC3937B96F}"/>
            </a:ext>
          </a:extLst>
        </cdr:cNvPr>
        <cdr:cNvSpPr txBox="1"/>
      </cdr:nvSpPr>
      <cdr:spPr>
        <a:xfrm xmlns:a="http://schemas.openxmlformats.org/drawingml/2006/main">
          <a:off x="8492346" y="14172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0.96539</cdr:x>
      <cdr:y>0</cdr:y>
    </cdr:from>
    <cdr:to>
      <cdr:x>1</cdr:x>
      <cdr:y>0.08896</cdr:y>
    </cdr:to>
    <cdr:sp macro="" textlink="">
      <cdr:nvSpPr>
        <cdr:cNvPr id="4" name="TextBox 2">
          <a:extLst xmlns:a="http://schemas.openxmlformats.org/drawingml/2006/main">
            <a:ext uri="{FF2B5EF4-FFF2-40B4-BE49-F238E27FC236}">
              <a16:creationId xmlns:a16="http://schemas.microsoft.com/office/drawing/2014/main" id="{F95D8575-9C89-A6FC-3E19-491FECAC3785}"/>
            </a:ext>
          </a:extLst>
        </cdr:cNvPr>
        <cdr:cNvSpPr txBox="1"/>
      </cdr:nvSpPr>
      <cdr:spPr>
        <a:xfrm xmlns:a="http://schemas.openxmlformats.org/drawingml/2006/main" flipH="1">
          <a:off x="11581714" y="-2117269"/>
          <a:ext cx="415214" cy="43584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rPr>
            <a:t>%</a:t>
          </a:r>
          <a:endParaRPr kumimoji="0" lang="en-US" sz="2400" b="1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Franklin Gothic Book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0.46189</cdr:x>
      <cdr:y>0.40668</cdr:y>
    </cdr:from>
    <cdr:to>
      <cdr:x>0.53811</cdr:x>
      <cdr:y>0.59332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B26EB88-D378-81CF-5BD8-5E7CC6DAD176}"/>
            </a:ext>
          </a:extLst>
        </cdr:cNvPr>
        <cdr:cNvSpPr txBox="1"/>
      </cdr:nvSpPr>
      <cdr:spPr>
        <a:xfrm xmlns:a="http://schemas.openxmlformats.org/drawingml/2006/main">
          <a:off x="5541264" y="199243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kern="1200" dirty="0"/>
        </a:p>
      </cdr:txBody>
    </cdr:sp>
  </cdr:relSizeAnchor>
  <cdr:relSizeAnchor xmlns:cdr="http://schemas.openxmlformats.org/drawingml/2006/chartDrawing">
    <cdr:from>
      <cdr:x>0.45174</cdr:x>
      <cdr:y>0.04582</cdr:y>
    </cdr:from>
    <cdr:to>
      <cdr:x>0.85236</cdr:x>
      <cdr:y>0.12093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B21BE65C-08D8-7279-8DDA-7AFE1A32B402}"/>
            </a:ext>
          </a:extLst>
        </cdr:cNvPr>
        <cdr:cNvSpPr txBox="1"/>
      </cdr:nvSpPr>
      <cdr:spPr>
        <a:xfrm xmlns:a="http://schemas.openxmlformats.org/drawingml/2006/main">
          <a:off x="5419492" y="224487"/>
          <a:ext cx="4806176" cy="3679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kern="1200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0.62156</cdr:x>
      <cdr:y>0.03001</cdr:y>
    </cdr:from>
    <cdr:to>
      <cdr:x>0.67849</cdr:x>
      <cdr:y>0.12098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F3DFC417-6A94-9DC0-0985-56D384158BA4}"/>
            </a:ext>
          </a:extLst>
        </cdr:cNvPr>
        <cdr:cNvSpPr txBox="1"/>
      </cdr:nvSpPr>
      <cdr:spPr>
        <a:xfrm xmlns:a="http://schemas.openxmlformats.org/drawingml/2006/main">
          <a:off x="6826872" y="208660"/>
          <a:ext cx="625287" cy="63257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rPr>
            <a:t>%</a:t>
          </a:r>
          <a:endParaRPr kumimoji="0" lang="en-US" sz="2400" b="1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Franklin Gothic Book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0.87884</cdr:x>
      <cdr:y>0.26787</cdr:y>
    </cdr:from>
    <cdr:to>
      <cdr:x>0.97347</cdr:x>
      <cdr:y>0.4407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44F40CD-0080-ED84-2909-83AC3937B96F}"/>
            </a:ext>
          </a:extLst>
        </cdr:cNvPr>
        <cdr:cNvSpPr txBox="1"/>
      </cdr:nvSpPr>
      <cdr:spPr>
        <a:xfrm xmlns:a="http://schemas.openxmlformats.org/drawingml/2006/main">
          <a:off x="8492346" y="14172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0.96539</cdr:x>
      <cdr:y>0</cdr:y>
    </cdr:from>
    <cdr:to>
      <cdr:x>1</cdr:x>
      <cdr:y>0.08896</cdr:y>
    </cdr:to>
    <cdr:sp macro="" textlink="">
      <cdr:nvSpPr>
        <cdr:cNvPr id="4" name="TextBox 2">
          <a:extLst xmlns:a="http://schemas.openxmlformats.org/drawingml/2006/main">
            <a:ext uri="{FF2B5EF4-FFF2-40B4-BE49-F238E27FC236}">
              <a16:creationId xmlns:a16="http://schemas.microsoft.com/office/drawing/2014/main" id="{F95D8575-9C89-A6FC-3E19-491FECAC3785}"/>
            </a:ext>
          </a:extLst>
        </cdr:cNvPr>
        <cdr:cNvSpPr txBox="1"/>
      </cdr:nvSpPr>
      <cdr:spPr>
        <a:xfrm xmlns:a="http://schemas.openxmlformats.org/drawingml/2006/main" flipH="1">
          <a:off x="11581714" y="-2117269"/>
          <a:ext cx="415214" cy="43584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rPr>
            <a:t>%</a:t>
          </a:r>
          <a:endParaRPr kumimoji="0" lang="en-US" sz="2400" b="1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Franklin Gothic Book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0.46189</cdr:x>
      <cdr:y>0.40668</cdr:y>
    </cdr:from>
    <cdr:to>
      <cdr:x>0.53811</cdr:x>
      <cdr:y>0.59332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B26EB88-D378-81CF-5BD8-5E7CC6DAD176}"/>
            </a:ext>
          </a:extLst>
        </cdr:cNvPr>
        <cdr:cNvSpPr txBox="1"/>
      </cdr:nvSpPr>
      <cdr:spPr>
        <a:xfrm xmlns:a="http://schemas.openxmlformats.org/drawingml/2006/main">
          <a:off x="5541264" y="199243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kern="1200" dirty="0"/>
        </a:p>
      </cdr:txBody>
    </cdr:sp>
  </cdr:relSizeAnchor>
  <cdr:relSizeAnchor xmlns:cdr="http://schemas.openxmlformats.org/drawingml/2006/chartDrawing">
    <cdr:from>
      <cdr:x>0.45174</cdr:x>
      <cdr:y>0.04582</cdr:y>
    </cdr:from>
    <cdr:to>
      <cdr:x>0.85236</cdr:x>
      <cdr:y>0.12093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B21BE65C-08D8-7279-8DDA-7AFE1A32B402}"/>
            </a:ext>
          </a:extLst>
        </cdr:cNvPr>
        <cdr:cNvSpPr txBox="1"/>
      </cdr:nvSpPr>
      <cdr:spPr>
        <a:xfrm xmlns:a="http://schemas.openxmlformats.org/drawingml/2006/main">
          <a:off x="5419492" y="224487"/>
          <a:ext cx="4806176" cy="3679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kern="1200" dirty="0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0.89034</cdr:x>
      <cdr:y>0</cdr:y>
    </cdr:from>
    <cdr:to>
      <cdr:x>0.92495</cdr:x>
      <cdr:y>0.08896</cdr:y>
    </cdr:to>
    <cdr:sp macro="" textlink="">
      <cdr:nvSpPr>
        <cdr:cNvPr id="4" name="TextBox 2">
          <a:extLst xmlns:a="http://schemas.openxmlformats.org/drawingml/2006/main">
            <a:ext uri="{FF2B5EF4-FFF2-40B4-BE49-F238E27FC236}">
              <a16:creationId xmlns:a16="http://schemas.microsoft.com/office/drawing/2014/main" id="{F95D8575-9C89-A6FC-3E19-491FECAC3785}"/>
            </a:ext>
          </a:extLst>
        </cdr:cNvPr>
        <cdr:cNvSpPr txBox="1"/>
      </cdr:nvSpPr>
      <cdr:spPr>
        <a:xfrm xmlns:a="http://schemas.openxmlformats.org/drawingml/2006/main" flipH="1">
          <a:off x="11149007" y="-2120747"/>
          <a:ext cx="433393" cy="42142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rPr>
            <a:t>%</a:t>
          </a:r>
          <a:endParaRPr kumimoji="0" lang="en-US" sz="2400" b="1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Franklin Gothic Book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0.46189</cdr:x>
      <cdr:y>0.40668</cdr:y>
    </cdr:from>
    <cdr:to>
      <cdr:x>0.53811</cdr:x>
      <cdr:y>0.59332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B26EB88-D378-81CF-5BD8-5E7CC6DAD176}"/>
            </a:ext>
          </a:extLst>
        </cdr:cNvPr>
        <cdr:cNvSpPr txBox="1"/>
      </cdr:nvSpPr>
      <cdr:spPr>
        <a:xfrm xmlns:a="http://schemas.openxmlformats.org/drawingml/2006/main">
          <a:off x="5541264" y="199243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kern="1200" dirty="0"/>
        </a:p>
      </cdr:txBody>
    </cdr:sp>
  </cdr:relSizeAnchor>
  <cdr:relSizeAnchor xmlns:cdr="http://schemas.openxmlformats.org/drawingml/2006/chartDrawing">
    <cdr:from>
      <cdr:x>0.45174</cdr:x>
      <cdr:y>0.04582</cdr:y>
    </cdr:from>
    <cdr:to>
      <cdr:x>0.85236</cdr:x>
      <cdr:y>0.12093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B21BE65C-08D8-7279-8DDA-7AFE1A32B402}"/>
            </a:ext>
          </a:extLst>
        </cdr:cNvPr>
        <cdr:cNvSpPr txBox="1"/>
      </cdr:nvSpPr>
      <cdr:spPr>
        <a:xfrm xmlns:a="http://schemas.openxmlformats.org/drawingml/2006/main">
          <a:off x="5419492" y="224487"/>
          <a:ext cx="4806176" cy="3679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kern="1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0.73007</cdr:x>
      <cdr:y>0.00209</cdr:y>
    </cdr:from>
    <cdr:to>
      <cdr:x>0.787</cdr:x>
      <cdr:y>0.09306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F3DFC417-6A94-9DC0-0985-56D384158BA4}"/>
            </a:ext>
          </a:extLst>
        </cdr:cNvPr>
        <cdr:cNvSpPr txBox="1"/>
      </cdr:nvSpPr>
      <cdr:spPr>
        <a:xfrm xmlns:a="http://schemas.openxmlformats.org/drawingml/2006/main">
          <a:off x="8826801" y="10084"/>
          <a:ext cx="688307" cy="4386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rPr>
            <a:t>%</a:t>
          </a:r>
          <a:endParaRPr kumimoji="0" lang="en-US" sz="2400" b="1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Franklin Gothic Book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0.87884</cdr:x>
      <cdr:y>0.26787</cdr:y>
    </cdr:from>
    <cdr:to>
      <cdr:x>0.97347</cdr:x>
      <cdr:y>0.4407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44F40CD-0080-ED84-2909-83AC3937B96F}"/>
            </a:ext>
          </a:extLst>
        </cdr:cNvPr>
        <cdr:cNvSpPr txBox="1"/>
      </cdr:nvSpPr>
      <cdr:spPr>
        <a:xfrm xmlns:a="http://schemas.openxmlformats.org/drawingml/2006/main">
          <a:off x="8492346" y="14172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0.92786</cdr:x>
      <cdr:y>0.00183</cdr:y>
    </cdr:from>
    <cdr:to>
      <cdr:x>0.96247</cdr:x>
      <cdr:y>0.09079</cdr:y>
    </cdr:to>
    <cdr:sp macro="" textlink="">
      <cdr:nvSpPr>
        <cdr:cNvPr id="4" name="TextBox 2">
          <a:extLst xmlns:a="http://schemas.openxmlformats.org/drawingml/2006/main">
            <a:ext uri="{FF2B5EF4-FFF2-40B4-BE49-F238E27FC236}">
              <a16:creationId xmlns:a16="http://schemas.microsoft.com/office/drawing/2014/main" id="{F95D8575-9C89-A6FC-3E19-491FECAC3785}"/>
            </a:ext>
          </a:extLst>
        </cdr:cNvPr>
        <cdr:cNvSpPr txBox="1"/>
      </cdr:nvSpPr>
      <cdr:spPr>
        <a:xfrm xmlns:a="http://schemas.openxmlformats.org/drawingml/2006/main" flipH="1">
          <a:off x="11618907" y="8650"/>
          <a:ext cx="433393" cy="42142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rPr>
            <a:t>%</a:t>
          </a:r>
          <a:endParaRPr kumimoji="0" lang="en-US" sz="2400" b="1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Franklin Gothic Book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0.46189</cdr:x>
      <cdr:y>0.40668</cdr:y>
    </cdr:from>
    <cdr:to>
      <cdr:x>0.53811</cdr:x>
      <cdr:y>0.59332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B26EB88-D378-81CF-5BD8-5E7CC6DAD176}"/>
            </a:ext>
          </a:extLst>
        </cdr:cNvPr>
        <cdr:cNvSpPr txBox="1"/>
      </cdr:nvSpPr>
      <cdr:spPr>
        <a:xfrm xmlns:a="http://schemas.openxmlformats.org/drawingml/2006/main">
          <a:off x="5541264" y="199243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kern="1200" dirty="0"/>
        </a:p>
      </cdr:txBody>
    </cdr:sp>
  </cdr:relSizeAnchor>
  <cdr:relSizeAnchor xmlns:cdr="http://schemas.openxmlformats.org/drawingml/2006/chartDrawing">
    <cdr:from>
      <cdr:x>0.45174</cdr:x>
      <cdr:y>0.04582</cdr:y>
    </cdr:from>
    <cdr:to>
      <cdr:x>0.85236</cdr:x>
      <cdr:y>0.12093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B21BE65C-08D8-7279-8DDA-7AFE1A32B402}"/>
            </a:ext>
          </a:extLst>
        </cdr:cNvPr>
        <cdr:cNvSpPr txBox="1"/>
      </cdr:nvSpPr>
      <cdr:spPr>
        <a:xfrm xmlns:a="http://schemas.openxmlformats.org/drawingml/2006/main">
          <a:off x="5419492" y="224487"/>
          <a:ext cx="4806176" cy="3679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kern="1200" dirty="0"/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0.67974</cdr:x>
      <cdr:y>0</cdr:y>
    </cdr:from>
    <cdr:to>
      <cdr:x>0.73667</cdr:x>
      <cdr:y>0.09527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F3DFC417-6A94-9DC0-0985-56D384158BA4}"/>
            </a:ext>
          </a:extLst>
        </cdr:cNvPr>
        <cdr:cNvSpPr txBox="1"/>
      </cdr:nvSpPr>
      <cdr:spPr>
        <a:xfrm xmlns:a="http://schemas.openxmlformats.org/drawingml/2006/main">
          <a:off x="2926791" y="0"/>
          <a:ext cx="245129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2400" b="1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Franklin Gothic Book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0.87884</cdr:x>
      <cdr:y>0.26787</cdr:y>
    </cdr:from>
    <cdr:to>
      <cdr:x>0.97347</cdr:x>
      <cdr:y>0.4407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44F40CD-0080-ED84-2909-83AC3937B96F}"/>
            </a:ext>
          </a:extLst>
        </cdr:cNvPr>
        <cdr:cNvSpPr txBox="1"/>
      </cdr:nvSpPr>
      <cdr:spPr>
        <a:xfrm xmlns:a="http://schemas.openxmlformats.org/drawingml/2006/main">
          <a:off x="8492346" y="14172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0.05693</cdr:x>
      <cdr:y>0.09097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F3DFC417-6A94-9DC0-0985-56D384158BA4}"/>
            </a:ext>
          </a:extLst>
        </cdr:cNvPr>
        <cdr:cNvSpPr txBox="1"/>
      </cdr:nvSpPr>
      <cdr:spPr>
        <a:xfrm xmlns:a="http://schemas.openxmlformats.org/drawingml/2006/main">
          <a:off x="-5827952" y="-1701277"/>
          <a:ext cx="381104" cy="39511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rPr>
            <a:t>%</a:t>
          </a:r>
          <a:endParaRPr kumimoji="0" lang="en-US" sz="2400" b="1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Franklin Gothic Book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0.87884</cdr:x>
      <cdr:y>0.26787</cdr:y>
    </cdr:from>
    <cdr:to>
      <cdr:x>0.97347</cdr:x>
      <cdr:y>0.4407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44F40CD-0080-ED84-2909-83AC3937B96F}"/>
            </a:ext>
          </a:extLst>
        </cdr:cNvPr>
        <cdr:cNvSpPr txBox="1"/>
      </cdr:nvSpPr>
      <cdr:spPr>
        <a:xfrm xmlns:a="http://schemas.openxmlformats.org/drawingml/2006/main">
          <a:off x="8492346" y="14172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0.67974</cdr:x>
      <cdr:y>0</cdr:y>
    </cdr:from>
    <cdr:to>
      <cdr:x>0.73667</cdr:x>
      <cdr:y>0.09527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F3DFC417-6A94-9DC0-0985-56D384158BA4}"/>
            </a:ext>
          </a:extLst>
        </cdr:cNvPr>
        <cdr:cNvSpPr txBox="1"/>
      </cdr:nvSpPr>
      <cdr:spPr>
        <a:xfrm xmlns:a="http://schemas.openxmlformats.org/drawingml/2006/main">
          <a:off x="2926791" y="0"/>
          <a:ext cx="245129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2400" b="1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Franklin Gothic Book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0.87884</cdr:x>
      <cdr:y>0.26787</cdr:y>
    </cdr:from>
    <cdr:to>
      <cdr:x>0.97347</cdr:x>
      <cdr:y>0.4407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44F40CD-0080-ED84-2909-83AC3937B96F}"/>
            </a:ext>
          </a:extLst>
        </cdr:cNvPr>
        <cdr:cNvSpPr txBox="1"/>
      </cdr:nvSpPr>
      <cdr:spPr>
        <a:xfrm xmlns:a="http://schemas.openxmlformats.org/drawingml/2006/main">
          <a:off x="8492346" y="14172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0.05693</cdr:x>
      <cdr:y>0.09097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F3DFC417-6A94-9DC0-0985-56D384158BA4}"/>
            </a:ext>
          </a:extLst>
        </cdr:cNvPr>
        <cdr:cNvSpPr txBox="1"/>
      </cdr:nvSpPr>
      <cdr:spPr>
        <a:xfrm xmlns:a="http://schemas.openxmlformats.org/drawingml/2006/main">
          <a:off x="-5827952" y="-1701277"/>
          <a:ext cx="381104" cy="39511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rPr>
            <a:t>%</a:t>
          </a:r>
          <a:endParaRPr kumimoji="0" lang="en-US" sz="2400" b="1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Franklin Gothic Book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0.87884</cdr:x>
      <cdr:y>0.26787</cdr:y>
    </cdr:from>
    <cdr:to>
      <cdr:x>0.97347</cdr:x>
      <cdr:y>0.4407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44F40CD-0080-ED84-2909-83AC3937B96F}"/>
            </a:ext>
          </a:extLst>
        </cdr:cNvPr>
        <cdr:cNvSpPr txBox="1"/>
      </cdr:nvSpPr>
      <cdr:spPr>
        <a:xfrm xmlns:a="http://schemas.openxmlformats.org/drawingml/2006/main">
          <a:off x="8492346" y="14172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0.95534</cdr:x>
      <cdr:y>0.00367</cdr:y>
    </cdr:from>
    <cdr:to>
      <cdr:x>1</cdr:x>
      <cdr:y>0.10358</cdr:y>
    </cdr:to>
    <cdr:sp macro="" textlink="">
      <cdr:nvSpPr>
        <cdr:cNvPr id="4" name="TextBox 2">
          <a:extLst xmlns:a="http://schemas.openxmlformats.org/drawingml/2006/main">
            <a:ext uri="{FF2B5EF4-FFF2-40B4-BE49-F238E27FC236}">
              <a16:creationId xmlns:a16="http://schemas.microsoft.com/office/drawing/2014/main" id="{F95D8575-9C89-A6FC-3E19-491FECAC3785}"/>
            </a:ext>
          </a:extLst>
        </cdr:cNvPr>
        <cdr:cNvSpPr txBox="1"/>
      </cdr:nvSpPr>
      <cdr:spPr>
        <a:xfrm xmlns:a="http://schemas.openxmlformats.org/drawingml/2006/main">
          <a:off x="11228453" y="16934"/>
          <a:ext cx="524933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rPr>
            <a:t>%</a:t>
          </a:r>
          <a:endParaRPr kumimoji="0" lang="en-US" sz="2400" b="1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Franklin Gothic Book"/>
            <a:ea typeface="+mn-ea"/>
            <a:cs typeface="+mn-cs"/>
          </a:endParaRPr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0.87884</cdr:x>
      <cdr:y>0.26787</cdr:y>
    </cdr:from>
    <cdr:to>
      <cdr:x>0.97347</cdr:x>
      <cdr:y>0.4407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44F40CD-0080-ED84-2909-83AC3937B96F}"/>
            </a:ext>
          </a:extLst>
        </cdr:cNvPr>
        <cdr:cNvSpPr txBox="1"/>
      </cdr:nvSpPr>
      <cdr:spPr>
        <a:xfrm xmlns:a="http://schemas.openxmlformats.org/drawingml/2006/main">
          <a:off x="8492346" y="14172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0.29269</cdr:x>
      <cdr:y>0</cdr:y>
    </cdr:from>
    <cdr:to>
      <cdr:x>0.44697</cdr:x>
      <cdr:y>0.09633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C303F413-1395-58D0-68C1-F7011305F365}"/>
            </a:ext>
          </a:extLst>
        </cdr:cNvPr>
        <cdr:cNvSpPr txBox="1"/>
      </cdr:nvSpPr>
      <cdr:spPr>
        <a:xfrm xmlns:a="http://schemas.openxmlformats.org/drawingml/2006/main">
          <a:off x="3538728" y="0"/>
          <a:ext cx="1865376" cy="5095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0.8685</cdr:x>
      <cdr:y>0</cdr:y>
    </cdr:from>
    <cdr:to>
      <cdr:x>0.90311</cdr:x>
      <cdr:y>0.08896</cdr:y>
    </cdr:to>
    <cdr:sp macro="" textlink="">
      <cdr:nvSpPr>
        <cdr:cNvPr id="4" name="TextBox 2">
          <a:extLst xmlns:a="http://schemas.openxmlformats.org/drawingml/2006/main">
            <a:ext uri="{FF2B5EF4-FFF2-40B4-BE49-F238E27FC236}">
              <a16:creationId xmlns:a16="http://schemas.microsoft.com/office/drawing/2014/main" id="{F95D8575-9C89-A6FC-3E19-491FECAC3785}"/>
            </a:ext>
          </a:extLst>
        </cdr:cNvPr>
        <cdr:cNvSpPr txBox="1"/>
      </cdr:nvSpPr>
      <cdr:spPr>
        <a:xfrm xmlns:a="http://schemas.openxmlformats.org/drawingml/2006/main" flipH="1">
          <a:off x="11654972" y="0"/>
          <a:ext cx="464455" cy="42142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rPr>
            <a:t>%</a:t>
          </a:r>
          <a:endParaRPr kumimoji="0" lang="en-US" sz="2400" b="1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Franklin Gothic Book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0.46189</cdr:x>
      <cdr:y>0.40668</cdr:y>
    </cdr:from>
    <cdr:to>
      <cdr:x>0.53811</cdr:x>
      <cdr:y>0.59332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B26EB88-D378-81CF-5BD8-5E7CC6DAD176}"/>
            </a:ext>
          </a:extLst>
        </cdr:cNvPr>
        <cdr:cNvSpPr txBox="1"/>
      </cdr:nvSpPr>
      <cdr:spPr>
        <a:xfrm xmlns:a="http://schemas.openxmlformats.org/drawingml/2006/main">
          <a:off x="5541264" y="199243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kern="1200" dirty="0"/>
        </a:p>
      </cdr:txBody>
    </cdr:sp>
  </cdr:relSizeAnchor>
  <cdr:relSizeAnchor xmlns:cdr="http://schemas.openxmlformats.org/drawingml/2006/chartDrawing">
    <cdr:from>
      <cdr:x>0.45174</cdr:x>
      <cdr:y>0.04582</cdr:y>
    </cdr:from>
    <cdr:to>
      <cdr:x>0.85236</cdr:x>
      <cdr:y>0.12093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B21BE65C-08D8-7279-8DDA-7AFE1A32B402}"/>
            </a:ext>
          </a:extLst>
        </cdr:cNvPr>
        <cdr:cNvSpPr txBox="1"/>
      </cdr:nvSpPr>
      <cdr:spPr>
        <a:xfrm xmlns:a="http://schemas.openxmlformats.org/drawingml/2006/main">
          <a:off x="5419492" y="224487"/>
          <a:ext cx="4806176" cy="3679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kern="1200" dirty="0"/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0.8685</cdr:x>
      <cdr:y>0</cdr:y>
    </cdr:from>
    <cdr:to>
      <cdr:x>0.90311</cdr:x>
      <cdr:y>0.08896</cdr:y>
    </cdr:to>
    <cdr:sp macro="" textlink="">
      <cdr:nvSpPr>
        <cdr:cNvPr id="4" name="TextBox 2">
          <a:extLst xmlns:a="http://schemas.openxmlformats.org/drawingml/2006/main">
            <a:ext uri="{FF2B5EF4-FFF2-40B4-BE49-F238E27FC236}">
              <a16:creationId xmlns:a16="http://schemas.microsoft.com/office/drawing/2014/main" id="{F95D8575-9C89-A6FC-3E19-491FECAC3785}"/>
            </a:ext>
          </a:extLst>
        </cdr:cNvPr>
        <cdr:cNvSpPr txBox="1"/>
      </cdr:nvSpPr>
      <cdr:spPr>
        <a:xfrm xmlns:a="http://schemas.openxmlformats.org/drawingml/2006/main" flipH="1">
          <a:off x="11654972" y="0"/>
          <a:ext cx="464455" cy="42142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rPr>
            <a:t>%</a:t>
          </a:r>
          <a:endParaRPr kumimoji="0" lang="en-US" sz="2400" b="1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Franklin Gothic Book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0.46189</cdr:x>
      <cdr:y>0.40668</cdr:y>
    </cdr:from>
    <cdr:to>
      <cdr:x>0.53811</cdr:x>
      <cdr:y>0.59332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B26EB88-D378-81CF-5BD8-5E7CC6DAD176}"/>
            </a:ext>
          </a:extLst>
        </cdr:cNvPr>
        <cdr:cNvSpPr txBox="1"/>
      </cdr:nvSpPr>
      <cdr:spPr>
        <a:xfrm xmlns:a="http://schemas.openxmlformats.org/drawingml/2006/main">
          <a:off x="5541264" y="199243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kern="1200" dirty="0"/>
        </a:p>
      </cdr:txBody>
    </cdr:sp>
  </cdr:relSizeAnchor>
  <cdr:relSizeAnchor xmlns:cdr="http://schemas.openxmlformats.org/drawingml/2006/chartDrawing">
    <cdr:from>
      <cdr:x>0.45174</cdr:x>
      <cdr:y>0.04582</cdr:y>
    </cdr:from>
    <cdr:to>
      <cdr:x>0.85236</cdr:x>
      <cdr:y>0.12093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B21BE65C-08D8-7279-8DDA-7AFE1A32B402}"/>
            </a:ext>
          </a:extLst>
        </cdr:cNvPr>
        <cdr:cNvSpPr txBox="1"/>
      </cdr:nvSpPr>
      <cdr:spPr>
        <a:xfrm xmlns:a="http://schemas.openxmlformats.org/drawingml/2006/main">
          <a:off x="5419492" y="224487"/>
          <a:ext cx="4806176" cy="3679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kern="12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0.62156</cdr:x>
      <cdr:y>0.03001</cdr:y>
    </cdr:from>
    <cdr:to>
      <cdr:x>0.67849</cdr:x>
      <cdr:y>0.12098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F3DFC417-6A94-9DC0-0985-56D384158BA4}"/>
            </a:ext>
          </a:extLst>
        </cdr:cNvPr>
        <cdr:cNvSpPr txBox="1"/>
      </cdr:nvSpPr>
      <cdr:spPr>
        <a:xfrm xmlns:a="http://schemas.openxmlformats.org/drawingml/2006/main">
          <a:off x="6826872" y="208660"/>
          <a:ext cx="625287" cy="63257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rPr>
            <a:t>%</a:t>
          </a:r>
          <a:endParaRPr kumimoji="0" lang="en-US" sz="2400" b="1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Franklin Gothic Book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0.87884</cdr:x>
      <cdr:y>0.26787</cdr:y>
    </cdr:from>
    <cdr:to>
      <cdr:x>0.97347</cdr:x>
      <cdr:y>0.4407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44F40CD-0080-ED84-2909-83AC3937B96F}"/>
            </a:ext>
          </a:extLst>
        </cdr:cNvPr>
        <cdr:cNvSpPr txBox="1"/>
      </cdr:nvSpPr>
      <cdr:spPr>
        <a:xfrm xmlns:a="http://schemas.openxmlformats.org/drawingml/2006/main">
          <a:off x="8492346" y="14172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0.42332</cdr:x>
      <cdr:y>0.42925</cdr:y>
    </cdr:from>
    <cdr:to>
      <cdr:x>0.5199</cdr:x>
      <cdr:y>0.48334</cdr:y>
    </cdr:to>
    <cdr:sp macro="" textlink="">
      <cdr:nvSpPr>
        <cdr:cNvPr id="5" name="Rectangle 4">
          <a:extLst xmlns:a="http://schemas.openxmlformats.org/drawingml/2006/main">
            <a:ext uri="{FF2B5EF4-FFF2-40B4-BE49-F238E27FC236}">
              <a16:creationId xmlns:a16="http://schemas.microsoft.com/office/drawing/2014/main" id="{3080759D-547B-E3C9-A762-3D105BE6FEC7}"/>
            </a:ext>
          </a:extLst>
        </cdr:cNvPr>
        <cdr:cNvSpPr/>
      </cdr:nvSpPr>
      <cdr:spPr>
        <a:xfrm xmlns:a="http://schemas.openxmlformats.org/drawingml/2006/main">
          <a:off x="4649500" y="2984843"/>
          <a:ext cx="1060808" cy="37612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l-GR" sz="1800" b="1" kern="1200" dirty="0">
              <a:solidFill>
                <a:schemeClr val="tx1"/>
              </a:solidFill>
            </a:rPr>
            <a:t>88%</a:t>
          </a:r>
          <a:endParaRPr lang="en-US" sz="1800" b="1" kern="1200" dirty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0.88046</cdr:x>
      <cdr:y>0</cdr:y>
    </cdr:from>
    <cdr:to>
      <cdr:x>0.91507</cdr:x>
      <cdr:y>0.08896</cdr:y>
    </cdr:to>
    <cdr:sp macro="" textlink="">
      <cdr:nvSpPr>
        <cdr:cNvPr id="4" name="TextBox 2">
          <a:extLst xmlns:a="http://schemas.openxmlformats.org/drawingml/2006/main">
            <a:ext uri="{FF2B5EF4-FFF2-40B4-BE49-F238E27FC236}">
              <a16:creationId xmlns:a16="http://schemas.microsoft.com/office/drawing/2014/main" id="{F95D8575-9C89-A6FC-3E19-491FECAC3785}"/>
            </a:ext>
          </a:extLst>
        </cdr:cNvPr>
        <cdr:cNvSpPr txBox="1"/>
      </cdr:nvSpPr>
      <cdr:spPr>
        <a:xfrm xmlns:a="http://schemas.openxmlformats.org/drawingml/2006/main" flipH="1">
          <a:off x="9733133" y="-95693"/>
          <a:ext cx="382600" cy="4681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rPr>
            <a:t>%</a:t>
          </a:r>
          <a:endParaRPr kumimoji="0" lang="en-US" sz="2400" b="1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Franklin Gothic Book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0.52645</cdr:x>
      <cdr:y>0.69664</cdr:y>
    </cdr:from>
    <cdr:to>
      <cdr:x>0.64698</cdr:x>
      <cdr:y>0.78562</cdr:y>
    </cdr:to>
    <cdr:sp macro="" textlink="">
      <cdr:nvSpPr>
        <cdr:cNvPr id="2" name="Speech Bubble: Rectangle 1">
          <a:extLst xmlns:a="http://schemas.openxmlformats.org/drawingml/2006/main">
            <a:ext uri="{FF2B5EF4-FFF2-40B4-BE49-F238E27FC236}">
              <a16:creationId xmlns:a16="http://schemas.microsoft.com/office/drawing/2014/main" id="{B7FD59D0-6C03-59FD-FA0E-19D920CED5B8}"/>
            </a:ext>
          </a:extLst>
        </cdr:cNvPr>
        <cdr:cNvSpPr/>
      </cdr:nvSpPr>
      <cdr:spPr>
        <a:xfrm xmlns:a="http://schemas.openxmlformats.org/drawingml/2006/main">
          <a:off x="6315739" y="3413051"/>
          <a:ext cx="1446028" cy="435935"/>
        </a:xfrm>
        <a:prstGeom xmlns:a="http://schemas.openxmlformats.org/drawingml/2006/main" prst="wedgeRectCallout">
          <a:avLst>
            <a:gd name="adj1" fmla="val -70833"/>
            <a:gd name="adj2" fmla="val -37500"/>
          </a:avLst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l-GR" sz="1600" b="1" kern="1200" dirty="0">
              <a:solidFill>
                <a:schemeClr val="bg1"/>
              </a:solidFill>
            </a:rPr>
            <a:t>18 – 22</a:t>
          </a:r>
          <a:r>
            <a:rPr lang="en-US" sz="1600" b="1" kern="1200" dirty="0">
              <a:solidFill>
                <a:schemeClr val="bg1"/>
              </a:solidFill>
            </a:rPr>
            <a:t>: </a:t>
          </a:r>
          <a:r>
            <a:rPr lang="el-GR" sz="1600" b="1" kern="1200" dirty="0">
              <a:solidFill>
                <a:schemeClr val="bg1"/>
              </a:solidFill>
            </a:rPr>
            <a:t>36%</a:t>
          </a:r>
          <a:endParaRPr lang="en-US" sz="1600" b="1" kern="12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0.82758</cdr:x>
      <cdr:y>0.28949</cdr:y>
    </cdr:from>
    <cdr:to>
      <cdr:x>0.94812</cdr:x>
      <cdr:y>0.37847</cdr:y>
    </cdr:to>
    <cdr:sp macro="" textlink="">
      <cdr:nvSpPr>
        <cdr:cNvPr id="3" name="Speech Bubble: Rectangle 2">
          <a:extLst xmlns:a="http://schemas.openxmlformats.org/drawingml/2006/main">
            <a:ext uri="{FF2B5EF4-FFF2-40B4-BE49-F238E27FC236}">
              <a16:creationId xmlns:a16="http://schemas.microsoft.com/office/drawing/2014/main" id="{F23333A3-3637-E32A-362F-3CF0B511DACD}"/>
            </a:ext>
          </a:extLst>
        </cdr:cNvPr>
        <cdr:cNvSpPr/>
      </cdr:nvSpPr>
      <cdr:spPr>
        <a:xfrm xmlns:a="http://schemas.openxmlformats.org/drawingml/2006/main">
          <a:off x="9928447" y="1418279"/>
          <a:ext cx="1446028" cy="435935"/>
        </a:xfrm>
        <a:prstGeom xmlns:a="http://schemas.openxmlformats.org/drawingml/2006/main" prst="wedgeRectCallout">
          <a:avLst>
            <a:gd name="adj1" fmla="val -70833"/>
            <a:gd name="adj2" fmla="val -37500"/>
          </a:avLst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kern="1200" dirty="0">
              <a:solidFill>
                <a:schemeClr val="bg1"/>
              </a:solidFill>
            </a:rPr>
            <a:t>23 -30 : 90</a:t>
          </a:r>
          <a:r>
            <a:rPr lang="el-GR" sz="1600" b="1" kern="1200" dirty="0">
              <a:solidFill>
                <a:schemeClr val="bg1"/>
              </a:solidFill>
            </a:rPr>
            <a:t>%</a:t>
          </a:r>
          <a:endParaRPr lang="en-US" sz="1600" b="1" kern="1200" dirty="0">
            <a:solidFill>
              <a:schemeClr val="bg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0.73007</cdr:x>
      <cdr:y>0.00209</cdr:y>
    </cdr:from>
    <cdr:to>
      <cdr:x>0.787</cdr:x>
      <cdr:y>0.09306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F3DFC417-6A94-9DC0-0985-56D384158BA4}"/>
            </a:ext>
          </a:extLst>
        </cdr:cNvPr>
        <cdr:cNvSpPr txBox="1"/>
      </cdr:nvSpPr>
      <cdr:spPr>
        <a:xfrm xmlns:a="http://schemas.openxmlformats.org/drawingml/2006/main">
          <a:off x="8826801" y="10084"/>
          <a:ext cx="688307" cy="4386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rPr>
            <a:t>%</a:t>
          </a:r>
          <a:endParaRPr kumimoji="0" lang="en-US" sz="2400" b="1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Franklin Gothic Book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0.87884</cdr:x>
      <cdr:y>0.26787</cdr:y>
    </cdr:from>
    <cdr:to>
      <cdr:x>0.97347</cdr:x>
      <cdr:y>0.4407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44F40CD-0080-ED84-2909-83AC3937B96F}"/>
            </a:ext>
          </a:extLst>
        </cdr:cNvPr>
        <cdr:cNvSpPr txBox="1"/>
      </cdr:nvSpPr>
      <cdr:spPr>
        <a:xfrm xmlns:a="http://schemas.openxmlformats.org/drawingml/2006/main">
          <a:off x="8492346" y="14172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0.83111</cdr:x>
      <cdr:y>0.16272</cdr:y>
    </cdr:from>
    <cdr:to>
      <cdr:x>0.98223</cdr:x>
      <cdr:y>0.26875</cdr:y>
    </cdr:to>
    <cdr:sp macro="" textlink="">
      <cdr:nvSpPr>
        <cdr:cNvPr id="2" name="Speech Bubble: Rectangle 1">
          <a:extLst xmlns:a="http://schemas.openxmlformats.org/drawingml/2006/main">
            <a:ext uri="{FF2B5EF4-FFF2-40B4-BE49-F238E27FC236}">
              <a16:creationId xmlns:a16="http://schemas.microsoft.com/office/drawing/2014/main" id="{7A9FC149-8C60-6DDA-655A-4CCBEDC6BB24}"/>
            </a:ext>
          </a:extLst>
        </cdr:cNvPr>
        <cdr:cNvSpPr/>
      </cdr:nvSpPr>
      <cdr:spPr>
        <a:xfrm xmlns:a="http://schemas.openxmlformats.org/drawingml/2006/main">
          <a:off x="6464597" y="725065"/>
          <a:ext cx="1175432" cy="472442"/>
        </a:xfrm>
        <a:prstGeom xmlns:a="http://schemas.openxmlformats.org/drawingml/2006/main" prst="wedgeRectCallout">
          <a:avLst>
            <a:gd name="adj1" fmla="val -39350"/>
            <a:gd name="adj2" fmla="val -76608"/>
          </a:avLst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l-GR" sz="1300" b="1" kern="1200" dirty="0">
              <a:solidFill>
                <a:schemeClr val="bg1"/>
              </a:solidFill>
            </a:rPr>
            <a:t>Εργαζόμενοι </a:t>
          </a:r>
          <a:r>
            <a:rPr lang="en-US" sz="1300" b="1" kern="1200" dirty="0">
              <a:solidFill>
                <a:schemeClr val="bg1"/>
              </a:solidFill>
            </a:rPr>
            <a:t>: </a:t>
          </a:r>
          <a:r>
            <a:rPr lang="el-GR" sz="1300" b="1" kern="1200" dirty="0">
              <a:solidFill>
                <a:schemeClr val="bg1"/>
              </a:solidFill>
            </a:rPr>
            <a:t>54%</a:t>
          </a:r>
          <a:endParaRPr lang="en-US" sz="1300" b="1" kern="1200" dirty="0">
            <a:solidFill>
              <a:schemeClr val="bg1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0.62156</cdr:x>
      <cdr:y>0.03001</cdr:y>
    </cdr:from>
    <cdr:to>
      <cdr:x>0.67849</cdr:x>
      <cdr:y>0.12098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F3DFC417-6A94-9DC0-0985-56D384158BA4}"/>
            </a:ext>
          </a:extLst>
        </cdr:cNvPr>
        <cdr:cNvSpPr txBox="1"/>
      </cdr:nvSpPr>
      <cdr:spPr>
        <a:xfrm xmlns:a="http://schemas.openxmlformats.org/drawingml/2006/main">
          <a:off x="6826872" y="208660"/>
          <a:ext cx="625287" cy="63257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rPr>
            <a:t>%</a:t>
          </a:r>
          <a:endParaRPr kumimoji="0" lang="en-US" sz="2400" b="1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Franklin Gothic Book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0.87884</cdr:x>
      <cdr:y>0.26787</cdr:y>
    </cdr:from>
    <cdr:to>
      <cdr:x>0.97347</cdr:x>
      <cdr:y>0.4407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44F40CD-0080-ED84-2909-83AC3937B96F}"/>
            </a:ext>
          </a:extLst>
        </cdr:cNvPr>
        <cdr:cNvSpPr txBox="1"/>
      </cdr:nvSpPr>
      <cdr:spPr>
        <a:xfrm xmlns:a="http://schemas.openxmlformats.org/drawingml/2006/main">
          <a:off x="8492346" y="14172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0.04052</cdr:x>
      <cdr:y>0.62387</cdr:y>
    </cdr:from>
    <cdr:to>
      <cdr:x>0.14754</cdr:x>
      <cdr:y>0.69182</cdr:y>
    </cdr:to>
    <cdr:sp macro="" textlink="">
      <cdr:nvSpPr>
        <cdr:cNvPr id="4" name="Speech Bubble: Rectangle 3">
          <a:extLst xmlns:a="http://schemas.openxmlformats.org/drawingml/2006/main">
            <a:ext uri="{FF2B5EF4-FFF2-40B4-BE49-F238E27FC236}">
              <a16:creationId xmlns:a16="http://schemas.microsoft.com/office/drawing/2014/main" id="{EEB27C9A-FFF5-DAF4-D890-7DFCC891EBA5}"/>
            </a:ext>
          </a:extLst>
        </cdr:cNvPr>
        <cdr:cNvSpPr/>
      </cdr:nvSpPr>
      <cdr:spPr>
        <a:xfrm xmlns:a="http://schemas.openxmlformats.org/drawingml/2006/main">
          <a:off x="445103" y="4338230"/>
          <a:ext cx="1175432" cy="472442"/>
        </a:xfrm>
        <a:prstGeom xmlns:a="http://schemas.openxmlformats.org/drawingml/2006/main" prst="wedgeRectCallout">
          <a:avLst>
            <a:gd name="adj1" fmla="val 64686"/>
            <a:gd name="adj2" fmla="val -46293"/>
          </a:avLst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l-GR" sz="1300" b="1" kern="1200" dirty="0">
              <a:solidFill>
                <a:schemeClr val="bg1"/>
              </a:solidFill>
            </a:rPr>
            <a:t>Εργαζόμενοι </a:t>
          </a:r>
          <a:r>
            <a:rPr lang="en-US" sz="1300" b="1" kern="1200" dirty="0">
              <a:solidFill>
                <a:schemeClr val="bg1"/>
              </a:solidFill>
            </a:rPr>
            <a:t>: </a:t>
          </a:r>
          <a:r>
            <a:rPr lang="el-GR" sz="1300" b="1" kern="1200" dirty="0">
              <a:solidFill>
                <a:schemeClr val="bg1"/>
              </a:solidFill>
            </a:rPr>
            <a:t>20%</a:t>
          </a:r>
          <a:endParaRPr lang="en-US" sz="1300" b="1" kern="1200" dirty="0">
            <a:solidFill>
              <a:schemeClr val="bg1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0.43785</cdr:x>
      <cdr:y>0.00762</cdr:y>
    </cdr:from>
    <cdr:to>
      <cdr:x>0.53912</cdr:x>
      <cdr:y>0.10182</cdr:y>
    </cdr:to>
    <cdr:sp macro="" textlink="">
      <cdr:nvSpPr>
        <cdr:cNvPr id="4" name="TextBox 2">
          <a:extLst xmlns:a="http://schemas.openxmlformats.org/drawingml/2006/main">
            <a:ext uri="{FF2B5EF4-FFF2-40B4-BE49-F238E27FC236}">
              <a16:creationId xmlns:a16="http://schemas.microsoft.com/office/drawing/2014/main" id="{F95D8575-9C89-A6FC-3E19-491FECAC3785}"/>
            </a:ext>
          </a:extLst>
        </cdr:cNvPr>
        <cdr:cNvSpPr txBox="1"/>
      </cdr:nvSpPr>
      <cdr:spPr>
        <a:xfrm xmlns:a="http://schemas.openxmlformats.org/drawingml/2006/main">
          <a:off x="5146170" y="35214"/>
          <a:ext cx="1190265" cy="4352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rPr>
            <a:t>%</a:t>
          </a:r>
          <a:endParaRPr kumimoji="0" lang="en-US" sz="2400" b="1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Franklin Gothic Book"/>
            <a:ea typeface="+mn-ea"/>
            <a:cs typeface="+mn-cs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0.87884</cdr:x>
      <cdr:y>0.26787</cdr:y>
    </cdr:from>
    <cdr:to>
      <cdr:x>0.97347</cdr:x>
      <cdr:y>0.4407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44F40CD-0080-ED84-2909-83AC3937B96F}"/>
            </a:ext>
          </a:extLst>
        </cdr:cNvPr>
        <cdr:cNvSpPr txBox="1"/>
      </cdr:nvSpPr>
      <cdr:spPr>
        <a:xfrm xmlns:a="http://schemas.openxmlformats.org/drawingml/2006/main">
          <a:off x="8492346" y="14172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0.29269</cdr:x>
      <cdr:y>0</cdr:y>
    </cdr:from>
    <cdr:to>
      <cdr:x>0.44697</cdr:x>
      <cdr:y>0.09633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C303F413-1395-58D0-68C1-F7011305F365}"/>
            </a:ext>
          </a:extLst>
        </cdr:cNvPr>
        <cdr:cNvSpPr txBox="1"/>
      </cdr:nvSpPr>
      <cdr:spPr>
        <a:xfrm xmlns:a="http://schemas.openxmlformats.org/drawingml/2006/main">
          <a:off x="3538728" y="0"/>
          <a:ext cx="1865376" cy="5095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92CCE63-DC9A-3F24-2907-6A68CBF498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2711C-891F-689A-4EE0-2769D66BE5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285F9-CAF0-4B37-8B01-A170A0674D44}" type="datetimeFigureOut">
              <a:rPr lang="en-US" smtClean="0">
                <a:latin typeface="Franklin Gothic Book" panose="020B0503020102020204" pitchFamily="34" charset="0"/>
              </a:rPr>
              <a:t>5/7/2025</a:t>
            </a:fld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6AF1E0-B00C-75A9-C44A-CCA0C0E514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F9FF2B-ED69-2EC6-3A3F-A3101FD016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0E4A4-C33B-4EC8-91B3-F2EB4FB8FFB9}" type="slidenum">
              <a:rPr lang="en-US" smtClean="0">
                <a:latin typeface="Franklin Gothic Book" panose="020B0503020102020204" pitchFamily="34" charset="0"/>
              </a:rPr>
              <a:t>‹#›</a:t>
            </a:fld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499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526EE-46B3-471E-AAF5-5E3717B02F04}" type="datetimeFigureOut">
              <a:rPr lang="el-GR" smtClean="0"/>
              <a:t>7/5/2025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D14EE-A7B4-4D09-84FF-8B4EBBC6CD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8041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14EE-A7B4-4D09-84FF-8B4EBBC6CDE6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1769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14EE-A7B4-4D09-84FF-8B4EBBC6CDE6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297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3738B-08A5-5158-05A1-47C13425C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92DF7-4654-C863-6F30-C6A197F8C0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32E263-30D1-C698-FCFA-A41BDAE92C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6126D-FC49-668E-C587-22C0CE311E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14EE-A7B4-4D09-84FF-8B4EBBC6CDE6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3244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70835-6B22-10AB-7FFE-DF70F181E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0A4007-C098-0E8E-66C3-3C0AFC2983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CC9027-904F-0D1D-145F-83B9D0E81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122DB-62B1-F8F2-0100-C752801622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14EE-A7B4-4D09-84FF-8B4EBBC6CDE6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1330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565FF-3954-3A7D-00CF-C1287833A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FC8FA0-CB96-9D87-CDD8-A0001437BF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237047-D2BA-90B0-9832-E0616846D2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4673E-70D0-C90A-B12E-6B4C07FBFB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14EE-A7B4-4D09-84FF-8B4EBBC6CDE6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8420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E7798-DDD1-5DDF-72E5-70A6B42B5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9ABC38-DEE1-5EB6-8CD0-D538B9BA77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DDD35C-41F0-51B7-7D58-E03DDB630D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B47E3-402B-24E8-DAC1-984266EDE2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14EE-A7B4-4D09-84FF-8B4EBBC6CDE6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1808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14EE-A7B4-4D09-84FF-8B4EBBC6CDE6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3359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395E5-A57B-C3B3-7471-721B04C31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E2AD76-4001-75FD-4398-293119035B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2B99E4-E0E3-DC14-98B1-4C62136880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E6BC3-56F1-460F-66B6-890E0FDB92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14EE-A7B4-4D09-84FF-8B4EBBC6CDE6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7951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46C79-FE40-19BF-7A07-D6924B59D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3DC4E6-AD90-03B6-EC90-3A1E2F2E44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B6DEBB-9779-7CFE-1B3C-116C59D83E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42947-DFD0-4EA3-A70D-89C606CEE2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14EE-A7B4-4D09-84FF-8B4EBBC6CDE6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7280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F21E3-5112-9844-D24E-9404D5C86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B374AF-E8CF-5D5C-8237-A7EAE880D2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C79C71-91F9-841A-992C-216B01FF4E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DA1E1-821D-698C-D9D5-EA3DCB22FD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14EE-A7B4-4D09-84FF-8B4EBBC6CDE6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1729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10BDB-2121-E7C7-51E7-55A5623D3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DB3AD9-A222-D3D3-3B73-D024200E8E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DF90B6-E2E0-9616-51B6-E9437AB651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5130B-9DE4-5B2F-60D1-84D9DE4B34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14EE-A7B4-4D09-84FF-8B4EBBC6CDE6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7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14EE-A7B4-4D09-84FF-8B4EBBC6CDE6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82122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8A99E-61B4-0B79-709E-A7E395C3D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F94FD1-32F4-B4DB-D12A-A33D572FE7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232DD1-85C7-F018-6FF0-4A760E4516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DAD09-3D3E-329B-125A-32F4900DC5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14EE-A7B4-4D09-84FF-8B4EBBC6CDE6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97088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9FA60-D0CC-2799-D06E-EF8925D94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C1F1ED-AC7A-7A1D-C82D-6ED5C2017E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350CDD-DDA3-982B-63A7-3DDF851E2F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7DF7C-85BC-9CB5-7411-7A34B52930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14EE-A7B4-4D09-84FF-8B4EBBC6CDE6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7362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5346F-612A-5FF0-3826-C121A6243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8B0EEC-E5AD-8A0E-EB03-09F5A40809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936836-F7C3-4DBF-A046-B596CFA597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85B172-12DE-4395-9CFC-B3AEE75A78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14EE-A7B4-4D09-84FF-8B4EBBC6CDE6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41535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C7140-4540-27DC-71C4-0B4D19EDD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E9B213-8A75-53AF-6196-A3A4BDC270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939709-20D0-561C-EAC1-6C90002108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2CE29B-C82B-ACAC-3A4A-8299D82DA2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14EE-A7B4-4D09-84FF-8B4EBBC6CDE6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96553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E9956-95AB-958D-1AD1-5791BF98A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8EF0DE-7574-F230-3679-0A7B231637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0D8E19-CEA2-292D-41EB-781EA71B92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67B57C-5A8C-6090-6330-B025209DCB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14EE-A7B4-4D09-84FF-8B4EBBC6CDE6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45141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CBF3A-B0E5-1F49-6A62-479D5CA42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A1ECCD-AD8D-267C-9B4D-39825A368F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867E08-A822-3D7D-BF53-D79CE0487C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26C4DC-F0E9-6C5C-AD86-C6B340D2D6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14EE-A7B4-4D09-84FF-8B4EBBC6CDE6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2424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A1587-C5AD-E099-704B-049F2EDD2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771BBE-1A2A-7105-CEFA-59A3FC616F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287978-D60F-6E36-9803-BF27FDC078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2C5F8-F48C-A826-A02E-230BDF9A86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14EE-A7B4-4D09-84FF-8B4EBBC6CDE6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56601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E3182-2041-FD39-D1E3-DB32B4EFB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E4B96F-C6A1-BFA0-CE69-3772F45B79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EF9B52-64F7-7F04-D651-52DEFA0EE3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0CD0C-67C5-9068-9A03-A201C14573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14EE-A7B4-4D09-84FF-8B4EBBC6CDE6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3030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71EA2-0EF1-8272-E306-DD9FD1BBC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575CC0-C85C-6124-3732-74EC37870D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2D4016-555E-A5E9-186C-37E9FFB6C9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8DE63-50A1-4C2E-FB97-D140BA63C7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14EE-A7B4-4D09-84FF-8B4EBBC6CDE6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8541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AAB473-1E8A-7ED1-4F0C-E109F43A3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31086F-B068-0F92-257F-E2BBEC70DA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5FD2E2-8779-E3AA-1DAD-7DAAF254C0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F96A6-5944-E382-1536-A75E273F85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14EE-A7B4-4D09-84FF-8B4EBBC6CDE6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428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14EE-A7B4-4D09-84FF-8B4EBBC6CDE6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4619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14EE-A7B4-4D09-84FF-8B4EBBC6CDE6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3183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372FD-AA8A-1D12-F812-79CBF1941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8C6DD1-27F0-DCB3-726E-CECCF73EC0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EDE635-0039-212A-09BF-9332D46B1D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L1, L4 </a:t>
            </a: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0C9BC-7D3F-7821-F027-0A95AAD591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14EE-A7B4-4D09-84FF-8B4EBBC6CDE6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172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33A1D-2599-A069-6A0D-5D08F01E6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EB5EBE-2392-13FC-00CA-C7F03F233D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2ACA6C-DF2E-93F1-9E14-E5037CB0A3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A39DE-4FBA-EA3C-BEFF-0764C12855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14EE-A7B4-4D09-84FF-8B4EBBC6CDE6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3746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84958-A24D-8A0C-88DA-2F12C70DE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43C632-6EBD-5103-D4E0-5A257F4DE7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FD30B9-9CC5-EF4F-294E-69D24589FF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5612D-5EC0-0B90-3AA7-3EEDC81E2E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14EE-A7B4-4D09-84FF-8B4EBBC6CDE6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0886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78DEB-A7B9-CFCC-B9F7-09F726964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81390A-C03E-9A6B-D216-7AF681934F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0AD5DD-393F-B3A2-9302-D594180BA3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B7FEA-A646-CBBA-485C-AE8B2E920A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14EE-A7B4-4D09-84FF-8B4EBBC6CDE6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4941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A37B3-A4E0-560C-B4B4-C8072D9E1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84B8FC-FBE0-6549-E1ED-FC2FFFAF2E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259056-6BBA-66C5-46A5-366BF9494F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5DCEB-1A57-7E7A-B0E4-3FFEBF26B5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14EE-A7B4-4D09-84FF-8B4EBBC6CDE6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557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14EE-A7B4-4D09-84FF-8B4EBBC6CDE6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276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2BA0ABF7-C322-5472-2C4A-700509A6DA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" y="229619"/>
            <a:ext cx="3389075" cy="88116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8BE94B8-2148-325D-887F-CCF464031E71}"/>
              </a:ext>
            </a:extLst>
          </p:cNvPr>
          <p:cNvSpPr txBox="1">
            <a:spLocks/>
          </p:cNvSpPr>
          <p:nvPr userDrawn="1"/>
        </p:nvSpPr>
        <p:spPr>
          <a:xfrm>
            <a:off x="6209740" y="4669410"/>
            <a:ext cx="4458260" cy="953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914446">
              <a:buNone/>
            </a:pPr>
            <a:endParaRPr lang="en-US" dirty="0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" name="AutoShape 2">
            <a:extLst>
              <a:ext uri="{FF2B5EF4-FFF2-40B4-BE49-F238E27FC236}">
                <a16:creationId xmlns:a16="http://schemas.microsoft.com/office/drawing/2014/main" id="{DBD39CB4-D3B7-A60B-CBDB-B74F8F1D3E6D}"/>
              </a:ext>
            </a:extLst>
          </p:cNvPr>
          <p:cNvSpPr/>
          <p:nvPr userDrawn="1"/>
        </p:nvSpPr>
        <p:spPr>
          <a:xfrm flipV="1">
            <a:off x="0" y="4754880"/>
            <a:ext cx="10626605" cy="0"/>
          </a:xfrm>
          <a:prstGeom prst="line">
            <a:avLst/>
          </a:prstGeom>
          <a:ln w="38100" cap="rnd">
            <a:solidFill>
              <a:srgbClr val="D6D6D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800" dirty="0">
              <a:latin typeface="Franklin Gothic Book" panose="020B05030201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53AD4E4-193B-A856-92AB-10B9ED2A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29" y="2233686"/>
            <a:ext cx="10154676" cy="1901680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098307A-E994-583B-CA44-6FAD97D6D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49781" y="4348235"/>
            <a:ext cx="7176823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035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E5D6E08-9E1D-CDD8-76F4-19CFB01F0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0545" y="0"/>
            <a:ext cx="5181600" cy="68579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93ACE3DC-9BCA-0EE7-4DDD-0962793313AE}"/>
              </a:ext>
            </a:extLst>
          </p:cNvPr>
          <p:cNvSpPr/>
          <p:nvPr userDrawn="1"/>
        </p:nvSpPr>
        <p:spPr>
          <a:xfrm flipV="1">
            <a:off x="1311564" y="1450107"/>
            <a:ext cx="5800436" cy="46183"/>
          </a:xfrm>
          <a:prstGeom prst="line">
            <a:avLst/>
          </a:prstGeom>
          <a:ln w="38100" cap="rnd">
            <a:solidFill>
              <a:srgbClr val="D6D6D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800" dirty="0">
              <a:latin typeface="Franklin Gothic Book" panose="020B0503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F179F5-B51A-F9AA-5186-2FAA7A1AA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782" y="365125"/>
            <a:ext cx="5719618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3008A1E5-C52C-7F91-F1BA-B0DE7617E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6200000">
            <a:off x="-597209" y="775009"/>
            <a:ext cx="2388837" cy="119441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67BF757-95FB-DC85-262D-42D2716D048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501" y="6408524"/>
            <a:ext cx="1396598" cy="36311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D8E7657-0C1E-EFC3-3A4C-E6067874E1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4419" y="1810614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18DD7EE7-9314-E7F6-3DCB-E607F6B5A28D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456622" y="6342271"/>
            <a:ext cx="503239" cy="365125"/>
          </a:xfrm>
        </p:spPr>
        <p:txBody>
          <a:bodyPr/>
          <a:lstStyle>
            <a:lvl1pPr algn="l">
              <a:defRPr sz="1000"/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525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84D3E-3C43-E2E3-8980-0FC93E0DE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F092E8-F7C3-442E-6E80-027764318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207491"/>
            <a:ext cx="4481943" cy="15899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009ADA"/>
                </a:solidFill>
              </a:defRPr>
            </a:lvl1pPr>
            <a:lvl2pPr marL="0" indent="0">
              <a:buNone/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551CF06D-0D57-E5D5-AFF2-962FC6166A93}"/>
              </a:ext>
            </a:extLst>
          </p:cNvPr>
          <p:cNvSpPr/>
          <p:nvPr userDrawn="1"/>
        </p:nvSpPr>
        <p:spPr>
          <a:xfrm flipV="1">
            <a:off x="0" y="3999295"/>
            <a:ext cx="10295262" cy="16193"/>
          </a:xfrm>
          <a:prstGeom prst="line">
            <a:avLst/>
          </a:prstGeom>
          <a:ln w="38100" cap="rnd">
            <a:solidFill>
              <a:srgbClr val="D6D6D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800" dirty="0">
              <a:latin typeface="Franklin Gothic Book" panose="020B0503020102020204" pitchFamily="34" charset="0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8D03FFDB-A665-7378-FB4F-96EAA50DB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9844883" y="3096411"/>
            <a:ext cx="3129490" cy="1564745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E09289A-777E-ED84-4B1F-F2567D401AF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687293" y="2207491"/>
            <a:ext cx="4481943" cy="15899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009ADA"/>
                </a:solidFill>
              </a:defRPr>
            </a:lvl1pPr>
            <a:lvl2pPr marL="0" indent="0">
              <a:buNone/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064ABBF-D3E9-71D5-ECD2-E1A5B6FC102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0" y="4295775"/>
            <a:ext cx="4481943" cy="15899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009ADA"/>
                </a:solidFill>
              </a:defRPr>
            </a:lvl1pPr>
            <a:lvl2pPr marL="0" indent="0">
              <a:buNone/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7AA99D69-CF92-0A55-C4E6-941BDA4E3CE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687293" y="4295775"/>
            <a:ext cx="4481943" cy="15899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009ADA"/>
                </a:solidFill>
              </a:defRPr>
            </a:lvl1pPr>
            <a:lvl2pPr marL="0" indent="0">
              <a:buNone/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1468D950-8439-92C9-4939-25622E3C9AB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501" y="6408524"/>
            <a:ext cx="1396598" cy="363115"/>
          </a:xfrm>
          <a:prstGeom prst="rect">
            <a:avLst/>
          </a:prstGeom>
        </p:spPr>
      </p:pic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177C5680-06B2-A2EB-07E6-23A4247D984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456622" y="6342271"/>
            <a:ext cx="503239" cy="365125"/>
          </a:xfrm>
        </p:spPr>
        <p:txBody>
          <a:bodyPr/>
          <a:lstStyle>
            <a:lvl1pPr algn="l">
              <a:defRPr sz="1000"/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539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39CF6-0B6A-666C-F6BF-E000F8E36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613" y="530771"/>
            <a:ext cx="9408737" cy="1325563"/>
          </a:xfrm>
        </p:spPr>
        <p:txBody>
          <a:bodyPr/>
          <a:lstStyle>
            <a:lvl1pPr>
              <a:defRPr lang="en-US" sz="4800" b="1" i="0" kern="1200" spc="100" baseline="0" dirty="0">
                <a:solidFill>
                  <a:srgbClr val="000000"/>
                </a:solidFill>
                <a:latin typeface="Franklin Gothic Demi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D5C134F0-E3AE-F0B0-DFAE-3B0CF08238B0}"/>
              </a:ext>
            </a:extLst>
          </p:cNvPr>
          <p:cNvSpPr/>
          <p:nvPr userDrawn="1"/>
        </p:nvSpPr>
        <p:spPr>
          <a:xfrm flipV="1">
            <a:off x="1016000" y="1600200"/>
            <a:ext cx="11176000" cy="16193"/>
          </a:xfrm>
          <a:prstGeom prst="line">
            <a:avLst/>
          </a:prstGeom>
          <a:ln w="38100" cap="rnd">
            <a:solidFill>
              <a:srgbClr val="D6D6D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800" dirty="0">
              <a:latin typeface="Franklin Gothic Book" panose="020B0503020102020204" pitchFamily="34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DA5BDA3B-C388-4F7C-BF4F-31E6E7D5F6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501" y="6408524"/>
            <a:ext cx="1396598" cy="363115"/>
          </a:xfrm>
          <a:prstGeom prst="rect">
            <a:avLst/>
          </a:prstGeom>
        </p:spPr>
      </p:pic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93B8269A-E9E1-A247-32DA-F199DE716F3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456622" y="6342271"/>
            <a:ext cx="503239" cy="365125"/>
          </a:xfrm>
        </p:spPr>
        <p:txBody>
          <a:bodyPr/>
          <a:lstStyle>
            <a:lvl1pPr algn="l">
              <a:defRPr sz="1000"/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888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10F53677-22E5-9833-BD95-896FF62A0A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10071327" y="476509"/>
            <a:ext cx="2820435" cy="1410218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5B03DC80-B99F-DFF5-6C52-6814E86203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6200000">
            <a:off x="-400599" y="5642751"/>
            <a:ext cx="1600201" cy="80010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E5E9D9B-7627-0338-1414-07936314998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501" y="6408524"/>
            <a:ext cx="1396598" cy="363115"/>
          </a:xfrm>
          <a:prstGeom prst="rect">
            <a:avLst/>
          </a:prstGeom>
        </p:spPr>
      </p:pic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9A685E08-0609-85BC-88E1-3BB86395267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761426" y="6342271"/>
            <a:ext cx="503239" cy="365125"/>
          </a:xfrm>
        </p:spPr>
        <p:txBody>
          <a:bodyPr/>
          <a:lstStyle>
            <a:lvl1pPr algn="l">
              <a:defRPr sz="1000"/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7890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1AC0F-E400-7F04-9A08-971C7D206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13519"/>
            <a:ext cx="55372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15318-96BC-7361-E02B-E34A6673A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5372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97007-C58A-0135-7CF6-ECBE2C1FD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39D-C97D-4A34-A57D-B89DE6EB26B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E5ACA7-B12B-7759-0FC9-6FAE9C099E69}"/>
              </a:ext>
            </a:extLst>
          </p:cNvPr>
          <p:cNvSpPr/>
          <p:nvPr userDrawn="1"/>
        </p:nvSpPr>
        <p:spPr>
          <a:xfrm>
            <a:off x="6654800" y="0"/>
            <a:ext cx="5537200" cy="6858000"/>
          </a:xfrm>
          <a:prstGeom prst="rect">
            <a:avLst/>
          </a:prstGeom>
          <a:solidFill>
            <a:srgbClr val="009ADA"/>
          </a:solidFill>
          <a:ln>
            <a:solidFill>
              <a:srgbClr val="009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Franklin Gothic Book" panose="020B0503020102020204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751F003-04E4-3DBD-CD02-4B8B88A70439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941127" y="2057400"/>
            <a:ext cx="5001490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8C287EA1-1311-5FB5-3CF6-851994C97153}"/>
              </a:ext>
            </a:extLst>
          </p:cNvPr>
          <p:cNvSpPr/>
          <p:nvPr userDrawn="1"/>
        </p:nvSpPr>
        <p:spPr>
          <a:xfrm flipV="1">
            <a:off x="711200" y="1748118"/>
            <a:ext cx="5913717" cy="4481"/>
          </a:xfrm>
          <a:prstGeom prst="line">
            <a:avLst/>
          </a:prstGeom>
          <a:ln w="38100" cap="rnd">
            <a:solidFill>
              <a:srgbClr val="D6D6D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800" dirty="0">
              <a:latin typeface="Franklin Gothic Book" panose="020B0503020102020204" pitchFamily="34" charset="0"/>
            </a:endParaRP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9AA5A7B-B3C3-E4D3-AA2D-8AFA325A19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344" y="6307224"/>
            <a:ext cx="1593273" cy="414251"/>
          </a:xfrm>
          <a:prstGeom prst="rect">
            <a:avLst/>
          </a:prstGeom>
        </p:spPr>
      </p:pic>
      <p:sp>
        <p:nvSpPr>
          <p:cNvPr id="11" name="Slide Number Placeholder 11">
            <a:extLst>
              <a:ext uri="{FF2B5EF4-FFF2-40B4-BE49-F238E27FC236}">
                <a16:creationId xmlns:a16="http://schemas.microsoft.com/office/drawing/2014/main" id="{171FE8B9-AAB4-9A6C-B0F1-59B13998D85B}"/>
              </a:ext>
            </a:extLst>
          </p:cNvPr>
          <p:cNvSpPr txBox="1">
            <a:spLocks/>
          </p:cNvSpPr>
          <p:nvPr userDrawn="1"/>
        </p:nvSpPr>
        <p:spPr>
          <a:xfrm>
            <a:off x="539749" y="6425401"/>
            <a:ext cx="5032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633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E5ACA7-B12B-7759-0FC9-6FAE9C099E69}"/>
              </a:ext>
            </a:extLst>
          </p:cNvPr>
          <p:cNvSpPr/>
          <p:nvPr userDrawn="1"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009ADA"/>
          </a:solidFill>
          <a:ln>
            <a:solidFill>
              <a:srgbClr val="009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Franklin Gothic Book" panose="020B0503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11AC0F-E400-7F04-9A08-971C7D206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6871" y="136525"/>
            <a:ext cx="55372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15318-96BC-7361-E02B-E34A6673A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25454" y="2031040"/>
            <a:ext cx="801716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9AA5A7B-B3C3-E4D3-AA2D-8AFA325A19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344" y="6307224"/>
            <a:ext cx="1593273" cy="414251"/>
          </a:xfrm>
          <a:prstGeom prst="rect">
            <a:avLst/>
          </a:prstGeom>
        </p:spPr>
      </p:pic>
      <p:sp>
        <p:nvSpPr>
          <p:cNvPr id="11" name="Slide Number Placeholder 11">
            <a:extLst>
              <a:ext uri="{FF2B5EF4-FFF2-40B4-BE49-F238E27FC236}">
                <a16:creationId xmlns:a16="http://schemas.microsoft.com/office/drawing/2014/main" id="{266A8A8B-B222-2E6D-5B6C-2D3E4415E144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276512" y="6425401"/>
            <a:ext cx="503239" cy="365125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327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15318-96BC-7361-E02B-E34A6673A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4268" y="4854804"/>
            <a:ext cx="2118245" cy="612742"/>
          </a:xfrm>
        </p:spPr>
        <p:txBody>
          <a:bodyPr/>
          <a:lstStyle>
            <a:lvl1pPr marL="0" indent="0">
              <a:buNone/>
              <a:defRPr sz="16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11AC0F-E400-7F04-9A08-971C7D2063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13519"/>
            <a:ext cx="9548550" cy="1600200"/>
          </a:xfrm>
        </p:spPr>
        <p:txBody>
          <a:bodyPr anchor="b"/>
          <a:lstStyle>
            <a:lvl1pPr>
              <a:defRPr lang="en-US" sz="5334" b="1" kern="1200" spc="100" dirty="0">
                <a:solidFill>
                  <a:srgbClr val="000000"/>
                </a:solidFill>
                <a:latin typeface="Franklin Gothic Demi"/>
                <a:ea typeface="+mj-ea"/>
                <a:cs typeface="+mj-cs"/>
              </a:defRPr>
            </a:lvl1pPr>
          </a:lstStyle>
          <a:p>
            <a:r>
              <a:rPr lang="en-US" dirty="0"/>
              <a:t>The team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8C287EA1-1311-5FB5-3CF6-851994C97153}"/>
              </a:ext>
            </a:extLst>
          </p:cNvPr>
          <p:cNvSpPr/>
          <p:nvPr userDrawn="1"/>
        </p:nvSpPr>
        <p:spPr>
          <a:xfrm flipV="1">
            <a:off x="711200" y="1748118"/>
            <a:ext cx="5913717" cy="4481"/>
          </a:xfrm>
          <a:prstGeom prst="line">
            <a:avLst/>
          </a:prstGeom>
          <a:ln w="38100" cap="rnd">
            <a:solidFill>
              <a:srgbClr val="D6D6D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800" dirty="0">
              <a:latin typeface="Franklin Gothic Book" panose="020B0503020102020204" pitchFamily="34" charset="0"/>
            </a:endParaRP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72D4BAD9-30B8-5443-AEC0-AA6A492F5CD7}"/>
              </a:ext>
            </a:extLst>
          </p:cNvPr>
          <p:cNvSpPr txBox="1">
            <a:spLocks/>
          </p:cNvSpPr>
          <p:nvPr userDrawn="1"/>
        </p:nvSpPr>
        <p:spPr>
          <a:xfrm>
            <a:off x="762000" y="582937"/>
            <a:ext cx="7532277" cy="6108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46"/>
            <a:endParaRPr lang="en-US" sz="5334" dirty="0">
              <a:solidFill>
                <a:schemeClr val="tx1"/>
              </a:solidFill>
              <a:latin typeface="Franklin Gothic Demi"/>
            </a:endParaRP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6152C2E1-BD75-3EE4-5D69-61268D3DC1D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10071327" y="476509"/>
            <a:ext cx="2820435" cy="1410218"/>
          </a:xfrm>
          <a:prstGeom prst="rect">
            <a:avLst/>
          </a:prstGeom>
        </p:spPr>
      </p:pic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BD141B29-6AB9-D83E-6920-16F6177763F0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3668058" y="4854804"/>
            <a:ext cx="2118245" cy="612742"/>
          </a:xfrm>
        </p:spPr>
        <p:txBody>
          <a:bodyPr/>
          <a:lstStyle>
            <a:lvl1pPr marL="0" indent="0">
              <a:buNone/>
              <a:defRPr sz="16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088B027B-E4CD-E084-9DD8-60401E35514F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362293" y="4854804"/>
            <a:ext cx="2118245" cy="612742"/>
          </a:xfrm>
        </p:spPr>
        <p:txBody>
          <a:bodyPr/>
          <a:lstStyle>
            <a:lvl1pPr marL="0" indent="0">
              <a:buNone/>
              <a:defRPr sz="16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14FA69B1-0BE7-9AF6-5BD6-D2D07A459B1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119485" y="4854804"/>
            <a:ext cx="2118245" cy="612742"/>
          </a:xfrm>
        </p:spPr>
        <p:txBody>
          <a:bodyPr/>
          <a:lstStyle>
            <a:lvl1pPr marL="0" indent="0">
              <a:buNone/>
              <a:defRPr sz="16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0" name="Picture 3">
            <a:extLst>
              <a:ext uri="{FF2B5EF4-FFF2-40B4-BE49-F238E27FC236}">
                <a16:creationId xmlns:a16="http://schemas.microsoft.com/office/drawing/2014/main" id="{7B9EEA63-8777-140A-BF49-3BDB52E0AC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6200000">
            <a:off x="-400599" y="5642751"/>
            <a:ext cx="1600201" cy="800100"/>
          </a:xfrm>
          <a:prstGeom prst="rect">
            <a:avLst/>
          </a:prstGeom>
        </p:spPr>
      </p:pic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7CAA68BB-9F33-9B9D-123D-C6985301119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501" y="6408524"/>
            <a:ext cx="1396598" cy="363115"/>
          </a:xfrm>
          <a:prstGeom prst="rect">
            <a:avLst/>
          </a:prstGeom>
        </p:spPr>
      </p:pic>
      <p:sp>
        <p:nvSpPr>
          <p:cNvPr id="8" name="Picture Placeholder 47">
            <a:extLst>
              <a:ext uri="{FF2B5EF4-FFF2-40B4-BE49-F238E27FC236}">
                <a16:creationId xmlns:a16="http://schemas.microsoft.com/office/drawing/2014/main" id="{718CE8B7-4C7C-667D-F2FA-8864C4F79AD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73823" y="2812473"/>
            <a:ext cx="2118245" cy="1981212"/>
          </a:xfrm>
          <a:prstGeom prst="rect">
            <a:avLst/>
          </a:prstGeom>
          <a:solidFill>
            <a:srgbClr val="CCD1DB"/>
          </a:solidFill>
        </p:spPr>
        <p:txBody>
          <a:bodyPr wrap="square" lIns="0" tIns="360000" rIns="503998">
            <a:noAutofit/>
          </a:bodyPr>
          <a:lstStyle>
            <a:lvl1pPr algn="r">
              <a:defRPr sz="1200" b="0" i="0">
                <a:solidFill>
                  <a:srgbClr val="33415C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Drag your image here</a:t>
            </a:r>
          </a:p>
        </p:txBody>
      </p:sp>
      <p:sp>
        <p:nvSpPr>
          <p:cNvPr id="9" name="Picture Placeholder 47">
            <a:extLst>
              <a:ext uri="{FF2B5EF4-FFF2-40B4-BE49-F238E27FC236}">
                <a16:creationId xmlns:a16="http://schemas.microsoft.com/office/drawing/2014/main" id="{E96CDA21-CB29-17E1-6909-1D66C81E791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75463" y="2812473"/>
            <a:ext cx="2118245" cy="1981212"/>
          </a:xfrm>
          <a:prstGeom prst="rect">
            <a:avLst/>
          </a:prstGeom>
          <a:solidFill>
            <a:srgbClr val="CCD1DB"/>
          </a:solidFill>
        </p:spPr>
        <p:txBody>
          <a:bodyPr wrap="square" lIns="0" tIns="360000" rIns="503998">
            <a:noAutofit/>
          </a:bodyPr>
          <a:lstStyle>
            <a:lvl1pPr algn="r">
              <a:defRPr sz="1200" b="0" i="0">
                <a:solidFill>
                  <a:srgbClr val="33415C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Drag your image here</a:t>
            </a:r>
          </a:p>
        </p:txBody>
      </p:sp>
      <p:sp>
        <p:nvSpPr>
          <p:cNvPr id="11" name="Picture Placeholder 47">
            <a:extLst>
              <a:ext uri="{FF2B5EF4-FFF2-40B4-BE49-F238E27FC236}">
                <a16:creationId xmlns:a16="http://schemas.microsoft.com/office/drawing/2014/main" id="{E8676954-74C9-15E0-7445-8E7ADF64EE0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63247" y="2812473"/>
            <a:ext cx="2118245" cy="1981212"/>
          </a:xfrm>
          <a:prstGeom prst="rect">
            <a:avLst/>
          </a:prstGeom>
          <a:solidFill>
            <a:srgbClr val="CCD1DB"/>
          </a:solidFill>
        </p:spPr>
        <p:txBody>
          <a:bodyPr wrap="square" lIns="0" tIns="360000" rIns="503998">
            <a:noAutofit/>
          </a:bodyPr>
          <a:lstStyle>
            <a:lvl1pPr algn="r">
              <a:defRPr sz="1200" b="0" i="0">
                <a:solidFill>
                  <a:srgbClr val="33415C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Drag your image here</a:t>
            </a:r>
          </a:p>
        </p:txBody>
      </p:sp>
      <p:sp>
        <p:nvSpPr>
          <p:cNvPr id="12" name="Picture Placeholder 47">
            <a:extLst>
              <a:ext uri="{FF2B5EF4-FFF2-40B4-BE49-F238E27FC236}">
                <a16:creationId xmlns:a16="http://schemas.microsoft.com/office/drawing/2014/main" id="{F63F38DB-C2A2-64C9-5392-CA70C075864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92599" y="2812473"/>
            <a:ext cx="2118245" cy="1981212"/>
          </a:xfrm>
          <a:prstGeom prst="rect">
            <a:avLst/>
          </a:prstGeom>
          <a:solidFill>
            <a:srgbClr val="CCD1DB"/>
          </a:solidFill>
        </p:spPr>
        <p:txBody>
          <a:bodyPr wrap="square" lIns="0" tIns="360000" rIns="503998">
            <a:noAutofit/>
          </a:bodyPr>
          <a:lstStyle>
            <a:lvl1pPr algn="r">
              <a:defRPr sz="1200" b="0" i="0">
                <a:solidFill>
                  <a:srgbClr val="33415C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Drag your image here</a:t>
            </a:r>
          </a:p>
        </p:txBody>
      </p:sp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1F21142A-F556-A819-7CBF-C74DB4DD174B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969245" y="6425401"/>
            <a:ext cx="503239" cy="365125"/>
          </a:xfrm>
        </p:spPr>
        <p:txBody>
          <a:bodyPr/>
          <a:lstStyle>
            <a:lvl1pPr algn="l">
              <a:defRPr sz="1000"/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2746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0F0C925-7911-EA5C-8D61-3FB1E7EC89BA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51751" y="3429805"/>
            <a:ext cx="3164912" cy="1945753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009ADA"/>
                </a:solidFill>
              </a:defRPr>
            </a:lvl1pPr>
            <a:lvl2pPr marL="0" indent="0">
              <a:buNone/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F47EE40-46D3-07D0-5140-9FF0C594332A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932692" y="3429807"/>
            <a:ext cx="3164912" cy="1945753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009ADA"/>
                </a:solidFill>
              </a:defRPr>
            </a:lvl1pPr>
            <a:lvl2pPr marL="0" indent="0">
              <a:buNone/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A259509-434B-1A83-93AC-36698A2C62B3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1330511" y="3443663"/>
            <a:ext cx="3164912" cy="1945753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009ADA"/>
                </a:solidFill>
              </a:defRPr>
            </a:lvl1pPr>
            <a:lvl2pPr marL="0" indent="0">
              <a:buNone/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720FE7-5B47-5755-637C-2E90B2631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511" y="457200"/>
            <a:ext cx="9530977" cy="1600200"/>
          </a:xfrm>
        </p:spPr>
        <p:txBody>
          <a:bodyPr anchor="b"/>
          <a:lstStyle>
            <a:lvl1pPr algn="ctr">
              <a:defRPr lang="en-US" sz="5134" kern="1200" spc="100" smtClean="0">
                <a:solidFill>
                  <a:srgbClr val="000000"/>
                </a:solidFill>
                <a:latin typeface="Franklin Gothic Demi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BDF71A-2223-7960-BF8A-8C7E89A84F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29511" y="5517362"/>
            <a:ext cx="3164912" cy="365125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AutoShape 22">
            <a:extLst>
              <a:ext uri="{FF2B5EF4-FFF2-40B4-BE49-F238E27FC236}">
                <a16:creationId xmlns:a16="http://schemas.microsoft.com/office/drawing/2014/main" id="{3F5B4085-8B89-9F81-07D6-31FF61C18B31}"/>
              </a:ext>
            </a:extLst>
          </p:cNvPr>
          <p:cNvSpPr/>
          <p:nvPr userDrawn="1"/>
        </p:nvSpPr>
        <p:spPr>
          <a:xfrm>
            <a:off x="0" y="3317585"/>
            <a:ext cx="12192000" cy="0"/>
          </a:xfrm>
          <a:prstGeom prst="line">
            <a:avLst/>
          </a:prstGeom>
          <a:ln w="38100" cap="rnd">
            <a:solidFill>
              <a:srgbClr val="D6D6D6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7" name="Picture 23">
            <a:extLst>
              <a:ext uri="{FF2B5EF4-FFF2-40B4-BE49-F238E27FC236}">
                <a16:creationId xmlns:a16="http://schemas.microsoft.com/office/drawing/2014/main" id="{7F3FCF2A-D1CA-81A9-A2F0-D7168733D9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596715" y="0"/>
            <a:ext cx="998571" cy="499285"/>
          </a:xfrm>
          <a:prstGeom prst="rect">
            <a:avLst/>
          </a:prstGeom>
        </p:spPr>
      </p:pic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24BBF228-F8E1-9464-0F60-326BFD7F55B5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921057" y="5486463"/>
            <a:ext cx="3164912" cy="365125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52E5C2E6-96D7-1CC9-68D6-3F1378FCB2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444349" y="5490985"/>
            <a:ext cx="3164912" cy="365125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6F3F7DA5-277F-1396-EB80-F7DE961779D7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330511" y="4743403"/>
            <a:ext cx="3164912" cy="365125"/>
          </a:xfrm>
        </p:spPr>
        <p:txBody>
          <a:bodyPr/>
          <a:lstStyle>
            <a:lvl1pPr marL="0" indent="0" algn="ctr">
              <a:buNone/>
              <a:defRPr lang="en-US" sz="4534" b="1" kern="120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F14DC2AC-88C5-DD6E-0723-0AFB8E66B1FA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932879" y="4743403"/>
            <a:ext cx="3164912" cy="365125"/>
          </a:xfrm>
        </p:spPr>
        <p:txBody>
          <a:bodyPr/>
          <a:lstStyle>
            <a:lvl1pPr marL="0" indent="0" algn="ctr">
              <a:buNone/>
              <a:defRPr lang="en-US" sz="4534" b="1" kern="120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B298A6AE-5DD5-C4EA-F94E-86A5388BBF3C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20429" y="4743403"/>
            <a:ext cx="3164912" cy="365125"/>
          </a:xfrm>
        </p:spPr>
        <p:txBody>
          <a:bodyPr/>
          <a:lstStyle>
            <a:lvl1pPr marL="0" indent="0" algn="ctr">
              <a:buNone/>
              <a:defRPr lang="en-US" sz="4534" b="1" kern="120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%</a:t>
            </a:r>
          </a:p>
        </p:txBody>
      </p:sp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E6B81DC7-BFD5-856C-D58D-4C9441C489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501" y="6408524"/>
            <a:ext cx="1396598" cy="363115"/>
          </a:xfrm>
          <a:prstGeom prst="rect">
            <a:avLst/>
          </a:prstGeom>
        </p:spPr>
      </p:pic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1BB656EB-DA01-3EA4-DDE4-FE5CC6F9702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539749" y="6425401"/>
            <a:ext cx="503239" cy="365125"/>
          </a:xfrm>
        </p:spPr>
        <p:txBody>
          <a:bodyPr/>
          <a:lstStyle>
            <a:lvl1pPr algn="l">
              <a:defRPr sz="1000"/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2366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FC0EA9-D96B-75DD-AAA4-EA96D72752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0F1B0725-83C4-8846-B9A2-02F6B181629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B4B9C571-B9D2-53E0-B063-437E71D7BA7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 wrap="square" lIns="72000" tIns="72000">
            <a:noAutofit/>
          </a:bodyPr>
          <a:lstStyle>
            <a:lvl1pPr marL="0" indent="0">
              <a:buNone/>
              <a:defRPr sz="1600">
                <a:solidFill>
                  <a:sysClr val="windowText" lastClr="000000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GB" dirty="0"/>
              <a:t>Click on frame and insert picture using the Insert tab, Pictures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7132D7B-D389-6411-359F-A26067A976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2422799" y="1980000"/>
            <a:ext cx="7700255" cy="997196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7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0EE1333-A07D-F150-F811-2549F2A5A8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540000" y="1980000"/>
            <a:ext cx="1702800" cy="1036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7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defRPr>
            </a:lvl1pPr>
            <a:lvl2pPr marL="180000" indent="0">
              <a:buNone/>
              <a:defRPr sz="7200"/>
            </a:lvl2pPr>
          </a:lstStyle>
          <a:p>
            <a:pPr lvl="0"/>
            <a:r>
              <a:rPr lang="en-GB" dirty="0"/>
              <a:t>0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EC3847A4-7F0C-6334-EDC0-AD94CCBB8D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501" y="6408524"/>
            <a:ext cx="1396598" cy="36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45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sub with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6F069-8339-CC44-8B88-FFF75B28D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525" y="828000"/>
            <a:ext cx="10515599" cy="4985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Franklin Gothic Demi" panose="020B0703020102020204" pitchFamily="34" charset="0"/>
              </a:defRPr>
            </a:lvl1pPr>
          </a:lstStyle>
          <a:p>
            <a:r>
              <a:rPr lang="en-US" dirty="0"/>
              <a:t>Large headline option</a:t>
            </a:r>
            <a:endParaRPr lang="en-US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B89CC2-98BD-564D-8F71-8DC61A3A8866}"/>
              </a:ext>
            </a:extLst>
          </p:cNvPr>
          <p:cNvCxnSpPr>
            <a:cxnSpLocks/>
          </p:cNvCxnSpPr>
          <p:nvPr userDrawn="1"/>
        </p:nvCxnSpPr>
        <p:spPr>
          <a:xfrm>
            <a:off x="517525" y="1446183"/>
            <a:ext cx="11153775" cy="0"/>
          </a:xfrm>
          <a:prstGeom prst="line">
            <a:avLst/>
          </a:prstGeom>
          <a:ln>
            <a:solidFill>
              <a:srgbClr val="009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1984D4C4-BEA1-7A77-DE69-2E202B378E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525" y="2584449"/>
            <a:ext cx="3613150" cy="3303731"/>
          </a:xfrm>
          <a:prstGeom prst="rect">
            <a:avLst/>
          </a:prstGeom>
        </p:spPr>
        <p:txBody>
          <a:bodyPr rIns="180000"/>
          <a:lstStyle>
            <a:lvl1pPr>
              <a:lnSpc>
                <a:spcPct val="120000"/>
              </a:lnSpc>
              <a:defRPr sz="1200" b="0" i="0"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sed do </a:t>
            </a:r>
            <a:r>
              <a:rPr lang="en-US" noProof="0" dirty="0" err="1"/>
              <a:t>eiusmod</a:t>
            </a:r>
            <a:r>
              <a:rPr lang="en-US" noProof="0" dirty="0"/>
              <a:t> </a:t>
            </a:r>
            <a:r>
              <a:rPr lang="en-US" noProof="0" dirty="0" err="1"/>
              <a:t>tempor</a:t>
            </a:r>
            <a:r>
              <a:rPr lang="en-US" noProof="0" dirty="0"/>
              <a:t> </a:t>
            </a:r>
            <a:r>
              <a:rPr lang="en-US" noProof="0" dirty="0" err="1"/>
              <a:t>incididunt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labore et dolore magna </a:t>
            </a:r>
            <a:r>
              <a:rPr lang="en-US" noProof="0" dirty="0" err="1"/>
              <a:t>aliqua</a:t>
            </a:r>
            <a:r>
              <a:rPr lang="en-US" noProof="0" dirty="0"/>
              <a:t>. Ut </a:t>
            </a:r>
            <a:r>
              <a:rPr lang="en-US" noProof="0" dirty="0" err="1"/>
              <a:t>enim</a:t>
            </a:r>
            <a:r>
              <a:rPr lang="en-US" noProof="0" dirty="0"/>
              <a:t> ad minim </a:t>
            </a:r>
            <a:r>
              <a:rPr lang="en-US" noProof="0" dirty="0" err="1"/>
              <a:t>veniam</a:t>
            </a:r>
            <a:r>
              <a:rPr lang="en-US" noProof="0" dirty="0"/>
              <a:t>, </a:t>
            </a:r>
            <a:r>
              <a:rPr lang="en-US" noProof="0" dirty="0" err="1"/>
              <a:t>quis</a:t>
            </a:r>
            <a:r>
              <a:rPr lang="en-US" noProof="0" dirty="0"/>
              <a:t> </a:t>
            </a:r>
            <a:r>
              <a:rPr lang="en-US" noProof="0" dirty="0" err="1"/>
              <a:t>nostrud</a:t>
            </a:r>
            <a:r>
              <a:rPr lang="en-US" noProof="0" dirty="0"/>
              <a:t> exercitation </a:t>
            </a:r>
            <a:r>
              <a:rPr lang="en-US" noProof="0" dirty="0" err="1"/>
              <a:t>ullamco</a:t>
            </a:r>
            <a:r>
              <a:rPr lang="en-US" noProof="0" dirty="0"/>
              <a:t> </a:t>
            </a:r>
            <a:r>
              <a:rPr lang="en-US" noProof="0" dirty="0" err="1"/>
              <a:t>laboris</a:t>
            </a:r>
            <a:r>
              <a:rPr lang="en-US" noProof="0" dirty="0"/>
              <a:t> nisi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aliquip</a:t>
            </a:r>
            <a:r>
              <a:rPr lang="en-US" noProof="0" dirty="0"/>
              <a:t> ex </a:t>
            </a:r>
            <a:r>
              <a:rPr lang="en-US" noProof="0" dirty="0" err="1"/>
              <a:t>ea</a:t>
            </a:r>
            <a:r>
              <a:rPr lang="en-US" noProof="0" dirty="0"/>
              <a:t> </a:t>
            </a:r>
            <a:r>
              <a:rPr lang="en-US" noProof="0" dirty="0" err="1"/>
              <a:t>commodo</a:t>
            </a:r>
            <a:r>
              <a:rPr lang="en-US" noProof="0" dirty="0"/>
              <a:t> </a:t>
            </a:r>
            <a:r>
              <a:rPr lang="en-US" noProof="0" dirty="0" err="1"/>
              <a:t>consequat</a:t>
            </a:r>
            <a:r>
              <a:rPr lang="en-US" noProof="0" dirty="0"/>
              <a:t>. Duis </a:t>
            </a:r>
            <a:r>
              <a:rPr lang="en-US" noProof="0" dirty="0" err="1"/>
              <a:t>aute</a:t>
            </a:r>
            <a:r>
              <a:rPr lang="en-US" noProof="0" dirty="0"/>
              <a:t> </a:t>
            </a:r>
            <a:r>
              <a:rPr lang="en-US" noProof="0" dirty="0" err="1"/>
              <a:t>irure</a:t>
            </a:r>
            <a:r>
              <a:rPr lang="en-US" noProof="0" dirty="0"/>
              <a:t> dolor in.</a:t>
            </a:r>
          </a:p>
          <a:p>
            <a:pPr lvl="0"/>
            <a:r>
              <a:rPr lang="en-US" noProof="0" dirty="0"/>
              <a:t>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sed do </a:t>
            </a:r>
            <a:r>
              <a:rPr lang="en-US" noProof="0" dirty="0" err="1"/>
              <a:t>eiusmod</a:t>
            </a:r>
            <a:r>
              <a:rPr lang="en-US" noProof="0" dirty="0"/>
              <a:t> </a:t>
            </a:r>
            <a:r>
              <a:rPr lang="en-US" noProof="0" dirty="0" err="1"/>
              <a:t>tempor</a:t>
            </a:r>
            <a:r>
              <a:rPr lang="en-US" noProof="0" dirty="0"/>
              <a:t> </a:t>
            </a:r>
            <a:r>
              <a:rPr lang="en-US" noProof="0" dirty="0" err="1"/>
              <a:t>incididunt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labore et dolore magna </a:t>
            </a:r>
            <a:r>
              <a:rPr lang="en-US" noProof="0" dirty="0" err="1"/>
              <a:t>aliqua</a:t>
            </a:r>
            <a:r>
              <a:rPr lang="en-US" noProof="0" dirty="0"/>
              <a:t>. Ut </a:t>
            </a:r>
            <a:r>
              <a:rPr lang="en-US" noProof="0" dirty="0" err="1"/>
              <a:t>enim</a:t>
            </a:r>
            <a:r>
              <a:rPr lang="en-US" noProof="0" dirty="0"/>
              <a:t> ad minim </a:t>
            </a:r>
            <a:r>
              <a:rPr lang="en-US" noProof="0" dirty="0" err="1"/>
              <a:t>veniam</a:t>
            </a:r>
            <a:r>
              <a:rPr lang="en-US" noProof="0" dirty="0"/>
              <a:t>.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sed do </a:t>
            </a:r>
            <a:r>
              <a:rPr lang="en-US" noProof="0" dirty="0" err="1"/>
              <a:t>eiusmod</a:t>
            </a:r>
            <a:r>
              <a:rPr lang="en-US" noProof="0" dirty="0"/>
              <a:t> </a:t>
            </a:r>
            <a:r>
              <a:rPr lang="en-US" noProof="0" dirty="0" err="1"/>
              <a:t>tempor</a:t>
            </a:r>
            <a:r>
              <a:rPr lang="en-US" noProof="0" dirty="0"/>
              <a:t> </a:t>
            </a:r>
            <a:r>
              <a:rPr lang="en-US" noProof="0" dirty="0" err="1"/>
              <a:t>incididunt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labore.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7D1A7874-1ED0-F9D4-D49B-C5AA4AAE31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95775" y="2584449"/>
            <a:ext cx="3603625" cy="3303731"/>
          </a:xfrm>
          <a:prstGeom prst="rect">
            <a:avLst/>
          </a:prstGeom>
        </p:spPr>
        <p:txBody>
          <a:bodyPr rIns="180000"/>
          <a:lstStyle>
            <a:lvl1pPr>
              <a:lnSpc>
                <a:spcPct val="120000"/>
              </a:lnSpc>
              <a:defRPr sz="1200" b="0" i="0"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sed do </a:t>
            </a:r>
            <a:r>
              <a:rPr lang="en-US" noProof="0" dirty="0" err="1"/>
              <a:t>eiusmod</a:t>
            </a:r>
            <a:r>
              <a:rPr lang="en-US" noProof="0" dirty="0"/>
              <a:t> </a:t>
            </a:r>
            <a:r>
              <a:rPr lang="en-US" noProof="0" dirty="0" err="1"/>
              <a:t>tempor</a:t>
            </a:r>
            <a:r>
              <a:rPr lang="en-US" noProof="0" dirty="0"/>
              <a:t> </a:t>
            </a:r>
            <a:r>
              <a:rPr lang="en-US" noProof="0" dirty="0" err="1"/>
              <a:t>incididunt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labore et dolore magna </a:t>
            </a:r>
            <a:r>
              <a:rPr lang="en-US" noProof="0" dirty="0" err="1"/>
              <a:t>aliqua</a:t>
            </a:r>
            <a:r>
              <a:rPr lang="en-US" noProof="0" dirty="0"/>
              <a:t>. Ut </a:t>
            </a:r>
            <a:r>
              <a:rPr lang="en-US" noProof="0" dirty="0" err="1"/>
              <a:t>enim</a:t>
            </a:r>
            <a:r>
              <a:rPr lang="en-US" noProof="0" dirty="0"/>
              <a:t> ad minim </a:t>
            </a:r>
            <a:r>
              <a:rPr lang="en-US" noProof="0" dirty="0" err="1"/>
              <a:t>veniam</a:t>
            </a:r>
            <a:r>
              <a:rPr lang="en-US" noProof="0" dirty="0"/>
              <a:t>, </a:t>
            </a:r>
            <a:r>
              <a:rPr lang="en-US" noProof="0" dirty="0" err="1"/>
              <a:t>quis</a:t>
            </a:r>
            <a:r>
              <a:rPr lang="en-US" noProof="0" dirty="0"/>
              <a:t> </a:t>
            </a:r>
            <a:r>
              <a:rPr lang="en-US" noProof="0" dirty="0" err="1"/>
              <a:t>nostrud</a:t>
            </a:r>
            <a:r>
              <a:rPr lang="en-US" noProof="0" dirty="0"/>
              <a:t> exercitation </a:t>
            </a:r>
            <a:r>
              <a:rPr lang="en-US" noProof="0" dirty="0" err="1"/>
              <a:t>ullamco</a:t>
            </a:r>
            <a:r>
              <a:rPr lang="en-US" noProof="0" dirty="0"/>
              <a:t> </a:t>
            </a:r>
            <a:r>
              <a:rPr lang="en-US" noProof="0" dirty="0" err="1"/>
              <a:t>laboris</a:t>
            </a:r>
            <a:r>
              <a:rPr lang="en-US" noProof="0" dirty="0"/>
              <a:t> nisi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aliquip</a:t>
            </a:r>
            <a:r>
              <a:rPr lang="en-US" noProof="0" dirty="0"/>
              <a:t> ex </a:t>
            </a:r>
            <a:r>
              <a:rPr lang="en-US" noProof="0" dirty="0" err="1"/>
              <a:t>ea</a:t>
            </a:r>
            <a:r>
              <a:rPr lang="en-US" noProof="0" dirty="0"/>
              <a:t> </a:t>
            </a:r>
            <a:r>
              <a:rPr lang="en-US" noProof="0" dirty="0" err="1"/>
              <a:t>commodo</a:t>
            </a:r>
            <a:r>
              <a:rPr lang="en-US" noProof="0" dirty="0"/>
              <a:t> </a:t>
            </a:r>
            <a:r>
              <a:rPr lang="en-US" noProof="0" dirty="0" err="1"/>
              <a:t>consequat</a:t>
            </a:r>
            <a:r>
              <a:rPr lang="en-US" noProof="0" dirty="0"/>
              <a:t>. Duis </a:t>
            </a:r>
            <a:r>
              <a:rPr lang="en-US" noProof="0" dirty="0" err="1"/>
              <a:t>aute</a:t>
            </a:r>
            <a:r>
              <a:rPr lang="en-US" noProof="0" dirty="0"/>
              <a:t> </a:t>
            </a:r>
            <a:r>
              <a:rPr lang="en-US" noProof="0" dirty="0" err="1"/>
              <a:t>irure</a:t>
            </a:r>
            <a:r>
              <a:rPr lang="en-US" noProof="0" dirty="0"/>
              <a:t> dolor in.</a:t>
            </a:r>
          </a:p>
          <a:p>
            <a:pPr lvl="0"/>
            <a:r>
              <a:rPr lang="en-US" noProof="0" dirty="0"/>
              <a:t>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sed do </a:t>
            </a:r>
            <a:r>
              <a:rPr lang="en-US" noProof="0" dirty="0" err="1"/>
              <a:t>eiusmod</a:t>
            </a:r>
            <a:r>
              <a:rPr lang="en-US" noProof="0" dirty="0"/>
              <a:t> </a:t>
            </a:r>
            <a:r>
              <a:rPr lang="en-US" noProof="0" dirty="0" err="1"/>
              <a:t>tempor</a:t>
            </a:r>
            <a:r>
              <a:rPr lang="en-US" noProof="0" dirty="0"/>
              <a:t> </a:t>
            </a:r>
            <a:r>
              <a:rPr lang="en-US" noProof="0" dirty="0" err="1"/>
              <a:t>incididunt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labore et dolore magna </a:t>
            </a:r>
            <a:r>
              <a:rPr lang="en-US" noProof="0" dirty="0" err="1"/>
              <a:t>aliqua</a:t>
            </a:r>
            <a:r>
              <a:rPr lang="en-US" noProof="0" dirty="0"/>
              <a:t>. Ut </a:t>
            </a:r>
            <a:r>
              <a:rPr lang="en-US" noProof="0" dirty="0" err="1"/>
              <a:t>enim</a:t>
            </a:r>
            <a:r>
              <a:rPr lang="en-US" noProof="0" dirty="0"/>
              <a:t> ad minim </a:t>
            </a:r>
            <a:r>
              <a:rPr lang="en-US" noProof="0" dirty="0" err="1"/>
              <a:t>veniam</a:t>
            </a:r>
            <a:r>
              <a:rPr lang="en-US" noProof="0" dirty="0"/>
              <a:t>.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sed do </a:t>
            </a:r>
            <a:r>
              <a:rPr lang="en-US" noProof="0" dirty="0" err="1"/>
              <a:t>eiusmod</a:t>
            </a:r>
            <a:r>
              <a:rPr lang="en-US" noProof="0" dirty="0"/>
              <a:t> </a:t>
            </a:r>
            <a:r>
              <a:rPr lang="en-US" noProof="0" dirty="0" err="1"/>
              <a:t>tempor</a:t>
            </a:r>
            <a:r>
              <a:rPr lang="en-US" noProof="0" dirty="0"/>
              <a:t> </a:t>
            </a:r>
            <a:r>
              <a:rPr lang="en-US" noProof="0" dirty="0" err="1"/>
              <a:t>incididunt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labore.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2BCB5FDB-BD22-46FD-4FCF-0C01C4EF5E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58151" y="2584449"/>
            <a:ext cx="3613150" cy="3303731"/>
          </a:xfrm>
          <a:prstGeom prst="rect">
            <a:avLst/>
          </a:prstGeom>
        </p:spPr>
        <p:txBody>
          <a:bodyPr rIns="180000"/>
          <a:lstStyle>
            <a:lvl1pPr>
              <a:lnSpc>
                <a:spcPct val="120000"/>
              </a:lnSpc>
              <a:defRPr sz="1200" b="0" i="0"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sed do </a:t>
            </a:r>
            <a:r>
              <a:rPr lang="en-US" noProof="0" dirty="0" err="1"/>
              <a:t>eiusmod</a:t>
            </a:r>
            <a:r>
              <a:rPr lang="en-US" noProof="0" dirty="0"/>
              <a:t> </a:t>
            </a:r>
            <a:r>
              <a:rPr lang="en-US" noProof="0" dirty="0" err="1"/>
              <a:t>tempor</a:t>
            </a:r>
            <a:r>
              <a:rPr lang="en-US" noProof="0" dirty="0"/>
              <a:t> </a:t>
            </a:r>
            <a:r>
              <a:rPr lang="en-US" noProof="0" dirty="0" err="1"/>
              <a:t>incididunt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labore et dolore magna </a:t>
            </a:r>
            <a:r>
              <a:rPr lang="en-US" noProof="0" dirty="0" err="1"/>
              <a:t>aliqua</a:t>
            </a:r>
            <a:r>
              <a:rPr lang="en-US" noProof="0" dirty="0"/>
              <a:t>. Ut </a:t>
            </a:r>
            <a:r>
              <a:rPr lang="en-US" noProof="0" dirty="0" err="1"/>
              <a:t>enim</a:t>
            </a:r>
            <a:r>
              <a:rPr lang="en-US" noProof="0" dirty="0"/>
              <a:t> ad minim </a:t>
            </a:r>
            <a:r>
              <a:rPr lang="en-US" noProof="0" dirty="0" err="1"/>
              <a:t>veniam</a:t>
            </a:r>
            <a:r>
              <a:rPr lang="en-US" noProof="0" dirty="0"/>
              <a:t>, </a:t>
            </a:r>
            <a:r>
              <a:rPr lang="en-US" noProof="0" dirty="0" err="1"/>
              <a:t>quis</a:t>
            </a:r>
            <a:r>
              <a:rPr lang="en-US" noProof="0" dirty="0"/>
              <a:t> </a:t>
            </a:r>
            <a:r>
              <a:rPr lang="en-US" noProof="0" dirty="0" err="1"/>
              <a:t>nostrud</a:t>
            </a:r>
            <a:r>
              <a:rPr lang="en-US" noProof="0" dirty="0"/>
              <a:t> exercitation </a:t>
            </a:r>
            <a:r>
              <a:rPr lang="en-US" noProof="0" dirty="0" err="1"/>
              <a:t>ullamco</a:t>
            </a:r>
            <a:r>
              <a:rPr lang="en-US" noProof="0" dirty="0"/>
              <a:t> </a:t>
            </a:r>
            <a:r>
              <a:rPr lang="en-US" noProof="0" dirty="0" err="1"/>
              <a:t>laboris</a:t>
            </a:r>
            <a:r>
              <a:rPr lang="en-US" noProof="0" dirty="0"/>
              <a:t> nisi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aliquip</a:t>
            </a:r>
            <a:r>
              <a:rPr lang="en-US" noProof="0" dirty="0"/>
              <a:t> ex </a:t>
            </a:r>
            <a:r>
              <a:rPr lang="en-US" noProof="0" dirty="0" err="1"/>
              <a:t>ea</a:t>
            </a:r>
            <a:r>
              <a:rPr lang="en-US" noProof="0" dirty="0"/>
              <a:t> </a:t>
            </a:r>
            <a:r>
              <a:rPr lang="en-US" noProof="0" dirty="0" err="1"/>
              <a:t>commodo</a:t>
            </a:r>
            <a:r>
              <a:rPr lang="en-US" noProof="0" dirty="0"/>
              <a:t> </a:t>
            </a:r>
            <a:r>
              <a:rPr lang="en-US" noProof="0" dirty="0" err="1"/>
              <a:t>consequat</a:t>
            </a:r>
            <a:r>
              <a:rPr lang="en-US" noProof="0" dirty="0"/>
              <a:t>. Duis </a:t>
            </a:r>
            <a:r>
              <a:rPr lang="en-US" noProof="0" dirty="0" err="1"/>
              <a:t>aute</a:t>
            </a:r>
            <a:r>
              <a:rPr lang="en-US" noProof="0" dirty="0"/>
              <a:t> </a:t>
            </a:r>
            <a:r>
              <a:rPr lang="en-US" noProof="0" dirty="0" err="1"/>
              <a:t>irure</a:t>
            </a:r>
            <a:r>
              <a:rPr lang="en-US" noProof="0" dirty="0"/>
              <a:t> dolor in.</a:t>
            </a:r>
          </a:p>
          <a:p>
            <a:pPr lvl="0"/>
            <a:r>
              <a:rPr lang="en-US" noProof="0" dirty="0"/>
              <a:t>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sed do </a:t>
            </a:r>
            <a:r>
              <a:rPr lang="en-US" noProof="0" dirty="0" err="1"/>
              <a:t>eiusmod</a:t>
            </a:r>
            <a:r>
              <a:rPr lang="en-US" noProof="0" dirty="0"/>
              <a:t> </a:t>
            </a:r>
            <a:r>
              <a:rPr lang="en-US" noProof="0" dirty="0" err="1"/>
              <a:t>tempor</a:t>
            </a:r>
            <a:r>
              <a:rPr lang="en-US" noProof="0" dirty="0"/>
              <a:t> </a:t>
            </a:r>
            <a:r>
              <a:rPr lang="en-US" noProof="0" dirty="0" err="1"/>
              <a:t>incididunt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labore et dolore magna </a:t>
            </a:r>
            <a:r>
              <a:rPr lang="en-US" noProof="0" dirty="0" err="1"/>
              <a:t>aliqua</a:t>
            </a:r>
            <a:r>
              <a:rPr lang="en-US" noProof="0" dirty="0"/>
              <a:t>. Ut </a:t>
            </a:r>
            <a:r>
              <a:rPr lang="en-US" noProof="0" dirty="0" err="1"/>
              <a:t>enim</a:t>
            </a:r>
            <a:r>
              <a:rPr lang="en-US" noProof="0" dirty="0"/>
              <a:t> ad minim </a:t>
            </a:r>
            <a:r>
              <a:rPr lang="en-US" noProof="0" dirty="0" err="1"/>
              <a:t>veniam</a:t>
            </a:r>
            <a:r>
              <a:rPr lang="en-US" noProof="0" dirty="0"/>
              <a:t>.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sed do </a:t>
            </a:r>
            <a:r>
              <a:rPr lang="en-US" noProof="0" dirty="0" err="1"/>
              <a:t>eiusmod</a:t>
            </a:r>
            <a:r>
              <a:rPr lang="en-US" noProof="0" dirty="0"/>
              <a:t> </a:t>
            </a:r>
            <a:r>
              <a:rPr lang="en-US" noProof="0" dirty="0" err="1"/>
              <a:t>tempor</a:t>
            </a:r>
            <a:r>
              <a:rPr lang="en-US" noProof="0" dirty="0"/>
              <a:t> </a:t>
            </a:r>
            <a:r>
              <a:rPr lang="en-US" noProof="0" dirty="0" err="1"/>
              <a:t>incididunt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labore.</a:t>
            </a:r>
          </a:p>
        </p:txBody>
      </p:sp>
      <p:sp>
        <p:nvSpPr>
          <p:cNvPr id="4" name="Vertical Text Placeholder 2">
            <a:extLst>
              <a:ext uri="{FF2B5EF4-FFF2-40B4-BE49-F238E27FC236}">
                <a16:creationId xmlns:a16="http://schemas.microsoft.com/office/drawing/2014/main" id="{044B7428-19BA-39AD-9990-2CC2D3E78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7525" y="1541275"/>
            <a:ext cx="7540626" cy="9235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2000">
                <a:latin typeface="Franklin Gothic Book" panose="020B0503020102020204" pitchFamily="34" charset="0"/>
              </a:defRPr>
            </a:lvl1pPr>
            <a:lvl2pPr marL="358775" indent="-228600">
              <a:defRPr sz="1800">
                <a:latin typeface="Franklin Gothic Book" panose="020B05030201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F3CDAAB-63C7-0EE8-13D6-670C910917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501" y="6408524"/>
            <a:ext cx="1396598" cy="363115"/>
          </a:xfrm>
          <a:prstGeom prst="rect">
            <a:avLst/>
          </a:prstGeom>
        </p:spPr>
      </p:pic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74C153E4-7134-8EFC-1659-20CFA404E6F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539749" y="6425401"/>
            <a:ext cx="503239" cy="365125"/>
          </a:xfrm>
        </p:spPr>
        <p:txBody>
          <a:bodyPr/>
          <a:lstStyle>
            <a:lvl1pPr algn="l">
              <a:defRPr sz="1000"/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0064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A7ACD4B-673F-AD3E-B420-AC0F1F652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525" y="1322216"/>
            <a:ext cx="4556125" cy="747897"/>
          </a:xfrm>
          <a:prstGeom prst="rect">
            <a:avLst/>
          </a:prstGeom>
        </p:spPr>
        <p:txBody>
          <a:bodyPr/>
          <a:lstStyle>
            <a:lvl1pPr>
              <a:defRPr sz="5400" spc="-80" baseline="0">
                <a:latin typeface="Franklin Gothic Demi" panose="020B0703020102020204" pitchFamily="34" charset="0"/>
              </a:defRPr>
            </a:lvl1pPr>
          </a:lstStyle>
          <a:p>
            <a:r>
              <a:rPr lang="en-US" noProof="0" dirty="0"/>
              <a:t>Contents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6971EFE-74EE-CF7B-3918-5CEDC54AAF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5879" y="1500779"/>
            <a:ext cx="4552949" cy="28103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b="0" i="0" u="none" baseline="0">
                <a:uFill>
                  <a:solidFill>
                    <a:schemeClr val="accent1"/>
                  </a:solidFill>
                </a:uFill>
                <a:latin typeface="Franklin Gothic Demi" panose="020B07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Chapter title to go here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B7442B7-6C14-B54E-E644-17C2D3CD92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5879" y="2126944"/>
            <a:ext cx="4552949" cy="28103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b="0" i="0" u="none" baseline="0">
                <a:uFill>
                  <a:solidFill>
                    <a:schemeClr val="accent1"/>
                  </a:solidFill>
                </a:uFill>
                <a:latin typeface="Franklin Gothic Demi" panose="020B07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Chapter title to go here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7382B5C-92BA-9F8B-15F6-FB980ABA26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5879" y="2753110"/>
            <a:ext cx="4552949" cy="28103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b="0" i="0" u="none" baseline="0">
                <a:uFill>
                  <a:solidFill>
                    <a:schemeClr val="accent1"/>
                  </a:solidFill>
                </a:uFill>
                <a:latin typeface="Franklin Gothic Demi" panose="020B07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Chapter title to go here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A558BF48-03D9-ED46-5E26-43CCE04829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45879" y="3379275"/>
            <a:ext cx="4552949" cy="28103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b="0" i="0" u="none" baseline="0">
                <a:uFill>
                  <a:solidFill>
                    <a:schemeClr val="accent1"/>
                  </a:solidFill>
                </a:uFill>
                <a:latin typeface="Franklin Gothic Demi" panose="020B07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Chapter title to go here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2D5E42-45F6-CA9A-CF8B-80400C9916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5879" y="4005440"/>
            <a:ext cx="4552949" cy="28103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b="0" i="0" u="none" baseline="0">
                <a:uFill>
                  <a:solidFill>
                    <a:schemeClr val="accent1"/>
                  </a:solidFill>
                </a:uFill>
                <a:latin typeface="Franklin Gothic Demi" panose="020B07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Chapter title to go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4CEC35-30FD-5AE2-AA1D-38DD7339FC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45879" y="4631605"/>
            <a:ext cx="4552949" cy="28103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b="0" i="0" u="none" baseline="0">
                <a:uFill>
                  <a:solidFill>
                    <a:schemeClr val="accent1"/>
                  </a:solidFill>
                </a:uFill>
                <a:latin typeface="Franklin Gothic Demi" panose="020B07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Chapter title to go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52B22E3-4A75-3885-208E-337010300B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45879" y="5257771"/>
            <a:ext cx="4552949" cy="28103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b="0" i="0" u="none" baseline="0">
                <a:uFill>
                  <a:solidFill>
                    <a:schemeClr val="accent1"/>
                  </a:solidFill>
                </a:uFill>
                <a:latin typeface="Franklin Gothic Demi" panose="020B07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Chapter title to go here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B26F732-0E84-577F-EC51-33B1A4203E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820400" y="1381511"/>
            <a:ext cx="850900" cy="499689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3200" b="1" i="0" u="none" baseline="0">
                <a:solidFill>
                  <a:srgbClr val="009ADA"/>
                </a:solidFill>
                <a:uFill>
                  <a:solidFill>
                    <a:schemeClr val="accent1"/>
                  </a:solidFill>
                </a:uFill>
                <a:latin typeface="Franklin Gothic Demi" panose="020B07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AE15B97-0E5C-7DC2-1A5B-56449930BA7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820400" y="2007676"/>
            <a:ext cx="850900" cy="499689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3200" b="1" i="0" u="none" baseline="0">
                <a:solidFill>
                  <a:srgbClr val="009ADA"/>
                </a:solidFill>
                <a:uFill>
                  <a:solidFill>
                    <a:schemeClr val="accent1"/>
                  </a:solidFill>
                </a:uFill>
                <a:latin typeface="Franklin Gothic Demi" panose="020B07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8BE34871-46D7-310D-706E-4ECDDFEA4B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820400" y="2633842"/>
            <a:ext cx="850900" cy="499689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3200" b="1" i="0" u="none" baseline="0">
                <a:solidFill>
                  <a:srgbClr val="009ADA"/>
                </a:solidFill>
                <a:uFill>
                  <a:solidFill>
                    <a:schemeClr val="accent1"/>
                  </a:solidFill>
                </a:uFill>
                <a:latin typeface="Franklin Gothic Demi" panose="020B07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934D458-04CC-01AA-CBF7-C864F63453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820400" y="3260007"/>
            <a:ext cx="850900" cy="499689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3200" b="1" i="0" u="none" baseline="0">
                <a:solidFill>
                  <a:srgbClr val="009ADA"/>
                </a:solidFill>
                <a:uFill>
                  <a:solidFill>
                    <a:schemeClr val="accent1"/>
                  </a:solidFill>
                </a:uFill>
                <a:latin typeface="Franklin Gothic Demi" panose="020B07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933B519-B131-EC18-F12E-F7012D639B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20400" y="3886172"/>
            <a:ext cx="850900" cy="499689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3200" b="1" i="0" u="none" baseline="0">
                <a:solidFill>
                  <a:srgbClr val="009ADA"/>
                </a:solidFill>
                <a:uFill>
                  <a:solidFill>
                    <a:schemeClr val="accent1"/>
                  </a:solidFill>
                </a:uFill>
                <a:latin typeface="Franklin Gothic Demi" panose="020B07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8CED6A9-2F27-BC12-D415-7CA613BAED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820400" y="4512337"/>
            <a:ext cx="850900" cy="499689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3200" b="1" i="0" u="none" baseline="0">
                <a:solidFill>
                  <a:srgbClr val="009ADA"/>
                </a:solidFill>
                <a:uFill>
                  <a:solidFill>
                    <a:schemeClr val="accent1"/>
                  </a:solidFill>
                </a:uFill>
                <a:latin typeface="Franklin Gothic Demi" panose="020B07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7B41D3F9-18A7-64DA-6EB7-B94C58903E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820400" y="5138503"/>
            <a:ext cx="850900" cy="499689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3200" b="1" i="0" u="none" baseline="0">
                <a:solidFill>
                  <a:srgbClr val="009ADA"/>
                </a:solidFill>
                <a:uFill>
                  <a:solidFill>
                    <a:schemeClr val="accent1"/>
                  </a:solidFill>
                </a:uFill>
                <a:latin typeface="Franklin Gothic Demi" panose="020B07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00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6B06C16F-CDF5-245D-E6E1-5496771CE5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501" y="6408524"/>
            <a:ext cx="1396598" cy="36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76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2 col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2E102B35-8AFB-F946-A09E-C083F79AAC9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542040" y="1"/>
            <a:ext cx="5649960" cy="6857999"/>
          </a:xfrm>
          <a:prstGeom prst="rect">
            <a:avLst/>
          </a:prstGeom>
          <a:solidFill>
            <a:srgbClr val="CCD1DB"/>
          </a:solidFill>
        </p:spPr>
        <p:txBody>
          <a:bodyPr wrap="square" lIns="0" tIns="360000" rIns="503998">
            <a:noAutofit/>
          </a:bodyPr>
          <a:lstStyle>
            <a:lvl1pPr algn="r">
              <a:defRPr sz="1200" b="0" i="0">
                <a:solidFill>
                  <a:srgbClr val="33415C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Drag your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36F069-8339-CC44-8B88-FFF75B28D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525" y="850302"/>
            <a:ext cx="5129262" cy="443198"/>
          </a:xfrm>
        </p:spPr>
        <p:txBody>
          <a:bodyPr wrap="square">
            <a:spAutoFit/>
          </a:bodyPr>
          <a:lstStyle>
            <a:lvl1pPr>
              <a:defRPr sz="3200" spc="-20" baseline="0">
                <a:latin typeface="Franklin Gothic Demi" panose="020B0703020102020204" pitchFamily="34" charset="0"/>
              </a:defRPr>
            </a:lvl1pPr>
          </a:lstStyle>
          <a:p>
            <a:r>
              <a:rPr lang="en-US" noProof="0" dirty="0"/>
              <a:t>Headline here over two lines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B89CC2-98BD-564D-8F71-8DC61A3A8866}"/>
              </a:ext>
            </a:extLst>
          </p:cNvPr>
          <p:cNvCxnSpPr>
            <a:cxnSpLocks/>
          </p:cNvCxnSpPr>
          <p:nvPr userDrawn="1"/>
        </p:nvCxnSpPr>
        <p:spPr>
          <a:xfrm>
            <a:off x="517525" y="1932076"/>
            <a:ext cx="5499100" cy="0"/>
          </a:xfrm>
          <a:prstGeom prst="line">
            <a:avLst/>
          </a:prstGeom>
          <a:ln>
            <a:solidFill>
              <a:srgbClr val="009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8D40CA-16B9-CE4F-98F1-61DB54BD12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7525" y="391007"/>
            <a:ext cx="3252787" cy="214265"/>
          </a:xfrm>
          <a:prstGeom prst="rect">
            <a:avLst/>
          </a:prstGeom>
        </p:spPr>
        <p:txBody>
          <a:bodyPr/>
          <a:lstStyle>
            <a:lvl1pPr>
              <a:defRPr sz="1000" b="0" i="0" cap="all" spc="300" baseline="0">
                <a:latin typeface="Franklin Gothic Demi" panose="020B07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01 Eyebrow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128C666-93DC-3643-ACB6-D38D966B7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7526" y="2186315"/>
            <a:ext cx="5491164" cy="52065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Franklin Gothic Demi" panose="020B0703020102020204" pitchFamily="34" charset="0"/>
              </a:defRPr>
            </a:lvl1pPr>
          </a:lstStyle>
          <a:p>
            <a:pPr lvl="0"/>
            <a:r>
              <a:rPr lang="en-US" noProof="0" dirty="0"/>
              <a:t>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sed do </a:t>
            </a:r>
            <a:r>
              <a:rPr lang="en-US" noProof="0" dirty="0" err="1"/>
              <a:t>eiusmod</a:t>
            </a:r>
            <a:r>
              <a:rPr lang="en-US" noProof="0" dirty="0"/>
              <a:t> </a:t>
            </a:r>
            <a:r>
              <a:rPr lang="en-US" noProof="0" dirty="0" err="1"/>
              <a:t>tempor</a:t>
            </a:r>
            <a:r>
              <a:rPr lang="en-US" noProof="0" dirty="0"/>
              <a:t> </a:t>
            </a:r>
            <a:r>
              <a:rPr lang="en-US" noProof="0" dirty="0" err="1"/>
              <a:t>incididunt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labore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F5F194D-C148-EF4D-B565-5803854CF8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7525" y="2952000"/>
            <a:ext cx="2662238" cy="3185564"/>
          </a:xfrm>
          <a:prstGeom prst="rect">
            <a:avLst/>
          </a:prstGeom>
        </p:spPr>
        <p:txBody>
          <a:bodyPr rIns="180000"/>
          <a:lstStyle>
            <a:lvl1pPr>
              <a:lnSpc>
                <a:spcPct val="120000"/>
              </a:lnSpc>
              <a:defRPr sz="1200" b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noProof="0" dirty="0"/>
              <a:t>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sed do </a:t>
            </a:r>
            <a:r>
              <a:rPr lang="en-US" noProof="0" dirty="0" err="1"/>
              <a:t>eiusmod</a:t>
            </a:r>
            <a:r>
              <a:rPr lang="en-US" noProof="0" dirty="0"/>
              <a:t> </a:t>
            </a:r>
            <a:r>
              <a:rPr lang="en-US" noProof="0" dirty="0" err="1"/>
              <a:t>tempor</a:t>
            </a:r>
            <a:r>
              <a:rPr lang="en-US" noProof="0" dirty="0"/>
              <a:t> </a:t>
            </a:r>
            <a:r>
              <a:rPr lang="en-US" noProof="0" dirty="0" err="1"/>
              <a:t>incididunt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labore et dolore magna </a:t>
            </a:r>
            <a:r>
              <a:rPr lang="en-US" noProof="0" dirty="0" err="1"/>
              <a:t>aliqua</a:t>
            </a:r>
            <a:r>
              <a:rPr lang="en-US" noProof="0" dirty="0"/>
              <a:t>. Ut </a:t>
            </a:r>
            <a:r>
              <a:rPr lang="en-US" noProof="0" dirty="0" err="1"/>
              <a:t>enim</a:t>
            </a:r>
            <a:r>
              <a:rPr lang="en-US" noProof="0" dirty="0"/>
              <a:t> ad minim </a:t>
            </a:r>
            <a:r>
              <a:rPr lang="en-US" noProof="0" dirty="0" err="1"/>
              <a:t>veniam</a:t>
            </a:r>
            <a:r>
              <a:rPr lang="en-US" noProof="0" dirty="0"/>
              <a:t>, </a:t>
            </a:r>
            <a:r>
              <a:rPr lang="en-US" noProof="0" dirty="0" err="1"/>
              <a:t>quis</a:t>
            </a:r>
            <a:r>
              <a:rPr lang="en-US" noProof="0" dirty="0"/>
              <a:t> </a:t>
            </a:r>
            <a:r>
              <a:rPr lang="en-US" noProof="0" dirty="0" err="1"/>
              <a:t>nostrud</a:t>
            </a:r>
            <a:r>
              <a:rPr lang="en-US" noProof="0" dirty="0"/>
              <a:t> exercitation </a:t>
            </a:r>
            <a:r>
              <a:rPr lang="en-US" noProof="0" dirty="0" err="1"/>
              <a:t>ullamco</a:t>
            </a:r>
            <a:r>
              <a:rPr lang="en-US" noProof="0" dirty="0"/>
              <a:t> </a:t>
            </a:r>
            <a:r>
              <a:rPr lang="en-US" noProof="0" dirty="0" err="1"/>
              <a:t>laboris</a:t>
            </a:r>
            <a:r>
              <a:rPr lang="en-US" noProof="0" dirty="0"/>
              <a:t> nisi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aliquip</a:t>
            </a:r>
            <a:r>
              <a:rPr lang="en-US" noProof="0" dirty="0"/>
              <a:t> ex </a:t>
            </a:r>
            <a:r>
              <a:rPr lang="en-US" noProof="0" dirty="0" err="1"/>
              <a:t>ea</a:t>
            </a:r>
            <a:r>
              <a:rPr lang="en-US" noProof="0" dirty="0"/>
              <a:t> </a:t>
            </a:r>
            <a:r>
              <a:rPr lang="en-US" noProof="0" dirty="0" err="1"/>
              <a:t>commodo</a:t>
            </a:r>
            <a:r>
              <a:rPr lang="en-US" noProof="0" dirty="0"/>
              <a:t> </a:t>
            </a:r>
            <a:r>
              <a:rPr lang="en-US" noProof="0" dirty="0" err="1"/>
              <a:t>consequat</a:t>
            </a:r>
            <a:r>
              <a:rPr lang="en-US" noProof="0" dirty="0"/>
              <a:t>. Duis </a:t>
            </a:r>
            <a:r>
              <a:rPr lang="en-US" noProof="0" dirty="0" err="1"/>
              <a:t>aute</a:t>
            </a:r>
            <a:r>
              <a:rPr lang="en-US" noProof="0" dirty="0"/>
              <a:t> </a:t>
            </a:r>
            <a:r>
              <a:rPr lang="en-US" noProof="0" dirty="0" err="1"/>
              <a:t>irure</a:t>
            </a:r>
            <a:r>
              <a:rPr lang="en-US" noProof="0" dirty="0"/>
              <a:t> dolor in.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2A084267-36AA-274F-8352-D7B7F918FD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6451" y="2952000"/>
            <a:ext cx="2662238" cy="3185564"/>
          </a:xfrm>
          <a:prstGeom prst="rect">
            <a:avLst/>
          </a:prstGeom>
        </p:spPr>
        <p:txBody>
          <a:bodyPr rIns="180000"/>
          <a:lstStyle>
            <a:lvl1pPr>
              <a:lnSpc>
                <a:spcPct val="120000"/>
              </a:lnSpc>
              <a:defRPr sz="1200" b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noProof="0" dirty="0"/>
              <a:t>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sed do </a:t>
            </a:r>
            <a:r>
              <a:rPr lang="en-US" noProof="0" dirty="0" err="1"/>
              <a:t>eiusmod</a:t>
            </a:r>
            <a:r>
              <a:rPr lang="en-US" noProof="0" dirty="0"/>
              <a:t> </a:t>
            </a:r>
            <a:r>
              <a:rPr lang="en-US" noProof="0" dirty="0" err="1"/>
              <a:t>tempor</a:t>
            </a:r>
            <a:r>
              <a:rPr lang="en-US" noProof="0" dirty="0"/>
              <a:t> </a:t>
            </a:r>
            <a:r>
              <a:rPr lang="en-US" noProof="0" dirty="0" err="1"/>
              <a:t>incididunt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labore et dolore magna </a:t>
            </a:r>
            <a:r>
              <a:rPr lang="en-US" noProof="0" dirty="0" err="1"/>
              <a:t>aliqua</a:t>
            </a:r>
            <a:r>
              <a:rPr lang="en-US" noProof="0" dirty="0"/>
              <a:t>. Ut </a:t>
            </a:r>
            <a:r>
              <a:rPr lang="en-US" noProof="0" dirty="0" err="1"/>
              <a:t>enim</a:t>
            </a:r>
            <a:r>
              <a:rPr lang="en-US" noProof="0" dirty="0"/>
              <a:t> ad minim </a:t>
            </a:r>
            <a:r>
              <a:rPr lang="en-US" noProof="0" dirty="0" err="1"/>
              <a:t>veniam</a:t>
            </a:r>
            <a:r>
              <a:rPr lang="en-US" noProof="0" dirty="0"/>
              <a:t>, </a:t>
            </a:r>
            <a:r>
              <a:rPr lang="en-US" noProof="0" dirty="0" err="1"/>
              <a:t>quis</a:t>
            </a:r>
            <a:r>
              <a:rPr lang="en-US" noProof="0" dirty="0"/>
              <a:t> </a:t>
            </a:r>
            <a:r>
              <a:rPr lang="en-US" noProof="0" dirty="0" err="1"/>
              <a:t>nostrud</a:t>
            </a:r>
            <a:r>
              <a:rPr lang="en-US" noProof="0" dirty="0"/>
              <a:t> exercitation </a:t>
            </a:r>
            <a:r>
              <a:rPr lang="en-US" noProof="0" dirty="0" err="1"/>
              <a:t>ullamco</a:t>
            </a:r>
            <a:r>
              <a:rPr lang="en-US" noProof="0" dirty="0"/>
              <a:t> </a:t>
            </a:r>
            <a:r>
              <a:rPr lang="en-US" noProof="0" dirty="0" err="1"/>
              <a:t>laboris</a:t>
            </a:r>
            <a:r>
              <a:rPr lang="en-US" noProof="0" dirty="0"/>
              <a:t> nisi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aliquip</a:t>
            </a:r>
            <a:r>
              <a:rPr lang="en-US" noProof="0" dirty="0"/>
              <a:t> ex </a:t>
            </a:r>
            <a:r>
              <a:rPr lang="en-US" noProof="0" dirty="0" err="1"/>
              <a:t>ea</a:t>
            </a:r>
            <a:r>
              <a:rPr lang="en-US" noProof="0" dirty="0"/>
              <a:t> </a:t>
            </a:r>
            <a:r>
              <a:rPr lang="en-US" noProof="0" dirty="0" err="1"/>
              <a:t>commodo</a:t>
            </a:r>
            <a:r>
              <a:rPr lang="en-US" noProof="0" dirty="0"/>
              <a:t> </a:t>
            </a:r>
            <a:r>
              <a:rPr lang="en-US" noProof="0" dirty="0" err="1"/>
              <a:t>consequat</a:t>
            </a:r>
            <a:r>
              <a:rPr lang="en-US" noProof="0" dirty="0"/>
              <a:t>. Duis </a:t>
            </a:r>
            <a:r>
              <a:rPr lang="en-US" noProof="0" dirty="0" err="1"/>
              <a:t>aute</a:t>
            </a:r>
            <a:r>
              <a:rPr lang="en-US" noProof="0" dirty="0"/>
              <a:t> </a:t>
            </a:r>
            <a:r>
              <a:rPr lang="en-US" noProof="0" dirty="0" err="1"/>
              <a:t>irure</a:t>
            </a:r>
            <a:r>
              <a:rPr lang="en-US" noProof="0" dirty="0"/>
              <a:t> dolor in.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8743811-6268-8D35-429F-295619E089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501" y="6408524"/>
            <a:ext cx="1396598" cy="363115"/>
          </a:xfrm>
          <a:prstGeom prst="rect">
            <a:avLst/>
          </a:prstGeom>
        </p:spPr>
      </p:pic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7217BE73-2538-E6A4-E400-20D431A77828}"/>
              </a:ext>
            </a:extLst>
          </p:cNvPr>
          <p:cNvSpPr txBox="1">
            <a:spLocks/>
          </p:cNvSpPr>
          <p:nvPr userDrawn="1"/>
        </p:nvSpPr>
        <p:spPr>
          <a:xfrm>
            <a:off x="539749" y="6425401"/>
            <a:ext cx="5032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338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ING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 hidden="1">
            <a:extLst>
              <a:ext uri="{FF2B5EF4-FFF2-40B4-BE49-F238E27FC236}">
                <a16:creationId xmlns:a16="http://schemas.microsoft.com/office/drawing/2014/main" id="{C56EA83F-3CC1-490C-B325-6AEA0F7D60B1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12193200" y="6858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1B9DF5-CDEF-4CCF-9D82-8104D7EEA7ED}" type="datetime4">
              <a:rPr lang="en-GB" smtClean="0"/>
              <a:pPr/>
              <a:t>07 May 2025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47CF41-4700-4C0D-801F-1B8DD72ED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9" y="800100"/>
            <a:ext cx="8289461" cy="890588"/>
          </a:xfrm>
        </p:spPr>
        <p:txBody>
          <a:bodyPr/>
          <a:lstStyle>
            <a:lvl1pPr>
              <a:defRPr>
                <a:latin typeface="Franklin Gothic Demi" panose="020B0703020102020204" pitchFamily="34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999" y="1980000"/>
            <a:ext cx="5464800" cy="43380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Demi" panose="020B0703020102020204" pitchFamily="34" charset="0"/>
              </a:defRPr>
            </a:lvl1pPr>
            <a:lvl2pPr>
              <a:defRPr>
                <a:latin typeface="Franklin Gothic Demi" panose="020B0703020102020204" pitchFamily="34" charset="0"/>
              </a:defRPr>
            </a:lvl2pPr>
            <a:lvl3pPr>
              <a:defRPr>
                <a:latin typeface="Franklin Gothic Demi" panose="020B0703020102020204" pitchFamily="34" charset="0"/>
              </a:defRPr>
            </a:lvl3pPr>
            <a:lvl4pPr>
              <a:defRPr>
                <a:latin typeface="Franklin Gothic Demi" panose="020B0703020102020204" pitchFamily="34" charset="0"/>
              </a:defRPr>
            </a:lvl4pPr>
            <a:lvl5pPr>
              <a:defRPr>
                <a:latin typeface="Franklin Gothic Demi" panose="020B0703020102020204" pitchFamily="34" charset="0"/>
              </a:defRPr>
            </a:lvl5pPr>
            <a:lvl6pPr>
              <a:defRPr>
                <a:latin typeface="Franklin Gothic Demi" panose="020B0703020102020204" pitchFamily="34" charset="0"/>
              </a:defRPr>
            </a:lvl6pPr>
            <a:lvl7pPr>
              <a:defRPr>
                <a:latin typeface="Franklin Gothic Demi" panose="020B0703020102020204" pitchFamily="34" charset="0"/>
              </a:defRPr>
            </a:lvl7pPr>
            <a:lvl8pPr>
              <a:defRPr>
                <a:latin typeface="Franklin Gothic Demi" panose="020B0703020102020204" pitchFamily="34" charset="0"/>
              </a:defRPr>
            </a:lvl8pPr>
            <a:lvl9pPr>
              <a:defRPr>
                <a:latin typeface="Franklin Gothic Demi" panose="020B0703020102020204" pitchFamily="34" charset="0"/>
              </a:defRPr>
            </a:lvl9pPr>
          </a:lstStyle>
          <a:p>
            <a:pPr lvl="0"/>
            <a:r>
              <a:rPr lang="en-GB" noProof="0" dirty="0"/>
              <a:t>Click to add text                                                                            Enter &amp; TAB for next text level                                                       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86000" y="1980000"/>
            <a:ext cx="5464800" cy="43380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Demi" panose="020B0703020102020204" pitchFamily="34" charset="0"/>
              </a:defRPr>
            </a:lvl1pPr>
            <a:lvl2pPr>
              <a:defRPr>
                <a:latin typeface="Franklin Gothic Demi" panose="020B0703020102020204" pitchFamily="34" charset="0"/>
              </a:defRPr>
            </a:lvl2pPr>
            <a:lvl3pPr>
              <a:defRPr>
                <a:latin typeface="Franklin Gothic Demi" panose="020B0703020102020204" pitchFamily="34" charset="0"/>
              </a:defRPr>
            </a:lvl3pPr>
            <a:lvl4pPr>
              <a:defRPr>
                <a:latin typeface="Franklin Gothic Demi" panose="020B0703020102020204" pitchFamily="34" charset="0"/>
              </a:defRPr>
            </a:lvl4pPr>
            <a:lvl5pPr>
              <a:defRPr>
                <a:latin typeface="Franklin Gothic Demi" panose="020B0703020102020204" pitchFamily="34" charset="0"/>
              </a:defRPr>
            </a:lvl5pPr>
            <a:lvl6pPr>
              <a:defRPr>
                <a:latin typeface="Franklin Gothic Demi" panose="020B0703020102020204" pitchFamily="34" charset="0"/>
              </a:defRPr>
            </a:lvl6pPr>
            <a:lvl7pPr>
              <a:defRPr>
                <a:latin typeface="Franklin Gothic Demi" panose="020B0703020102020204" pitchFamily="34" charset="0"/>
              </a:defRPr>
            </a:lvl7pPr>
            <a:lvl8pPr>
              <a:defRPr>
                <a:latin typeface="Franklin Gothic Demi" panose="020B0703020102020204" pitchFamily="34" charset="0"/>
              </a:defRPr>
            </a:lvl8pPr>
            <a:lvl9pPr>
              <a:defRPr>
                <a:latin typeface="Franklin Gothic Demi" panose="020B0703020102020204" pitchFamily="34" charset="0"/>
              </a:defRPr>
            </a:lvl9pPr>
          </a:lstStyle>
          <a:p>
            <a:pPr lvl="0"/>
            <a:r>
              <a:rPr lang="en-GB" noProof="0" dirty="0"/>
              <a:t>Click to add text                                                                            Enter &amp; TAB for next text level                                                       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5" name="Subtitle Eyebrow">
            <a:extLst>
              <a:ext uri="{FF2B5EF4-FFF2-40B4-BE49-F238E27FC236}">
                <a16:creationId xmlns:a16="http://schemas.microsoft.com/office/drawing/2014/main" id="{0EA201FA-70BA-43B9-B250-185701712A09}"/>
              </a:ext>
            </a:extLst>
          </p:cNvPr>
          <p:cNvSpPr>
            <a:spLocks noGrp="1"/>
          </p:cNvSpPr>
          <p:nvPr>
            <p:ph type="subTitle" idx="33" hasCustomPrompt="1"/>
          </p:nvPr>
        </p:nvSpPr>
        <p:spPr>
          <a:xfrm>
            <a:off x="539999" y="481818"/>
            <a:ext cx="2642400" cy="1548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rgbClr val="009ADA"/>
                </a:solidFill>
                <a:latin typeface="Franklin Gothic Demi" panose="020B0703020102020204" pitchFamily="34" charset="0"/>
              </a:defRPr>
            </a:lvl1pPr>
            <a:lvl2pPr marL="0" indent="0" algn="l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+mn-lt"/>
              </a:defRPr>
            </a:lvl2pPr>
            <a:lvl3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3pPr>
            <a:lvl4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4pPr>
            <a:lvl5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5pPr>
            <a:lvl6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6pPr>
            <a:lvl7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7pPr>
            <a:lvl8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8pPr>
            <a:lvl9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GB" dirty="0"/>
              <a:t>Click to add Eyebrow text</a:t>
            </a:r>
          </a:p>
        </p:txBody>
      </p:sp>
      <p:sp>
        <p:nvSpPr>
          <p:cNvPr id="8" name="Text Placeholder notes">
            <a:extLst>
              <a:ext uri="{FF2B5EF4-FFF2-40B4-BE49-F238E27FC236}">
                <a16:creationId xmlns:a16="http://schemas.microsoft.com/office/drawing/2014/main" id="{4277D90B-D582-45B4-B181-3610B5295B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750" y="6127264"/>
            <a:ext cx="5464800" cy="197336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i="0">
                <a:latin typeface="Franklin Gothic Demi" panose="020B07030201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 dirty="0"/>
              <a:t>Click to add notes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F1D744B-67F0-4809-B276-B7BE0B3BF206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3693599" y="481818"/>
            <a:ext cx="5135612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009ADA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7E8DC7C-363B-48D6-87F0-F30A659D125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539749" y="6425401"/>
            <a:ext cx="503239" cy="365125"/>
          </a:xfrm>
        </p:spPr>
        <p:txBody>
          <a:bodyPr/>
          <a:lstStyle>
            <a:lvl1pPr algn="l">
              <a:defRPr sz="1000"/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9B34CA-E6FB-4FD5-B6B9-35A19CDB086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86488" y="6127264"/>
            <a:ext cx="5464175" cy="196850"/>
          </a:xfrm>
          <a:prstGeom prst="rect">
            <a:avLst/>
          </a:prstGeom>
        </p:spPr>
        <p:txBody>
          <a:bodyPr anchor="b" anchorCtr="0"/>
          <a:lstStyle>
            <a:lvl1pPr>
              <a:defRPr lang="en-GB" sz="800" i="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Click to add notes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3F05511-2246-6627-8D2D-84F1DF130E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501" y="6408524"/>
            <a:ext cx="1396598" cy="36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82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mall title with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A4F158-6352-C147-9926-7EE18E57A297}"/>
              </a:ext>
            </a:extLst>
          </p:cNvPr>
          <p:cNvSpPr/>
          <p:nvPr userDrawn="1"/>
        </p:nvSpPr>
        <p:spPr>
          <a:xfrm>
            <a:off x="0" y="0"/>
            <a:ext cx="4130675" cy="6858000"/>
          </a:xfrm>
          <a:prstGeom prst="rect">
            <a:avLst/>
          </a:prstGeom>
          <a:solidFill>
            <a:srgbClr val="FEC6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Franklin Gothic Book" panose="020B0503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36F069-8339-CC44-8B88-FFF75B28D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525" y="939600"/>
            <a:ext cx="3088800" cy="553998"/>
          </a:xfrm>
          <a:prstGeom prst="rect">
            <a:avLst/>
          </a:prstGeom>
        </p:spPr>
        <p:txBody>
          <a:bodyPr anchor="b" anchorCtr="0"/>
          <a:lstStyle>
            <a:lvl1pPr>
              <a:defRPr sz="2000" spc="-10" baseline="0">
                <a:latin typeface="Franklin Gothic Demi" panose="020B0703020102020204" pitchFamily="34" charset="0"/>
              </a:defRPr>
            </a:lvl1pPr>
          </a:lstStyle>
          <a:p>
            <a:r>
              <a:rPr lang="en-US" noProof="0" dirty="0"/>
              <a:t>Small headline over two lines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B89CC2-98BD-564D-8F71-8DC61A3A8866}"/>
              </a:ext>
            </a:extLst>
          </p:cNvPr>
          <p:cNvCxnSpPr>
            <a:cxnSpLocks/>
          </p:cNvCxnSpPr>
          <p:nvPr userDrawn="1"/>
        </p:nvCxnSpPr>
        <p:spPr>
          <a:xfrm>
            <a:off x="517525" y="1688379"/>
            <a:ext cx="3090379" cy="0"/>
          </a:xfrm>
          <a:prstGeom prst="line">
            <a:avLst/>
          </a:prstGeom>
          <a:ln>
            <a:solidFill>
              <a:srgbClr val="009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8D40CA-16B9-CE4F-98F1-61DB54BD12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7525" y="391007"/>
            <a:ext cx="3088800" cy="156133"/>
          </a:xfrm>
          <a:prstGeom prst="rect">
            <a:avLst/>
          </a:prstGeom>
        </p:spPr>
        <p:txBody>
          <a:bodyPr/>
          <a:lstStyle>
            <a:lvl1pPr>
              <a:defRPr sz="1000" b="0" i="0" cap="all" spc="300" baseline="0">
                <a:latin typeface="Franklin Gothic Demi" panose="020B07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01 Eyebrow text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1AB3B88-1379-8A4F-9151-F1EE89F337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7525" y="1897200"/>
            <a:ext cx="3089275" cy="153080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200" b="0" i="0"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sed do </a:t>
            </a:r>
            <a:r>
              <a:rPr lang="en-US" noProof="0" dirty="0" err="1"/>
              <a:t>eiusmod</a:t>
            </a:r>
            <a:r>
              <a:rPr lang="en-US" noProof="0" dirty="0"/>
              <a:t> </a:t>
            </a:r>
            <a:r>
              <a:rPr lang="en-US" noProof="0" dirty="0" err="1"/>
              <a:t>tempor</a:t>
            </a:r>
            <a:r>
              <a:rPr lang="en-US" noProof="0" dirty="0"/>
              <a:t> </a:t>
            </a:r>
            <a:r>
              <a:rPr lang="en-US" noProof="0" dirty="0" err="1"/>
              <a:t>incididunt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labore et dolore magna </a:t>
            </a:r>
            <a:r>
              <a:rPr lang="en-US" noProof="0" dirty="0" err="1"/>
              <a:t>aliqua</a:t>
            </a:r>
            <a:r>
              <a:rPr lang="en-US" noProof="0" dirty="0"/>
              <a:t>. Ut </a:t>
            </a:r>
            <a:r>
              <a:rPr lang="en-US" noProof="0" dirty="0" err="1"/>
              <a:t>enim</a:t>
            </a:r>
            <a:r>
              <a:rPr lang="en-US" noProof="0" dirty="0"/>
              <a:t> ad minim </a:t>
            </a:r>
            <a:r>
              <a:rPr lang="en-US" noProof="0" dirty="0" err="1"/>
              <a:t>veniam</a:t>
            </a:r>
            <a:r>
              <a:rPr lang="en-US" noProof="0" dirty="0"/>
              <a:t>, </a:t>
            </a:r>
            <a:r>
              <a:rPr lang="en-US" noProof="0" dirty="0" err="1"/>
              <a:t>quis</a:t>
            </a:r>
            <a:r>
              <a:rPr lang="en-US" noProof="0" dirty="0"/>
              <a:t> </a:t>
            </a:r>
            <a:r>
              <a:rPr lang="en-US" noProof="0" dirty="0" err="1"/>
              <a:t>nostrud</a:t>
            </a:r>
            <a:r>
              <a:rPr lang="en-US" noProof="0" dirty="0"/>
              <a:t> exercitation </a:t>
            </a:r>
            <a:r>
              <a:rPr lang="en-US" noProof="0" dirty="0" err="1"/>
              <a:t>ullamco</a:t>
            </a:r>
            <a:r>
              <a:rPr lang="en-US" noProof="0" dirty="0"/>
              <a:t> </a:t>
            </a:r>
            <a:r>
              <a:rPr lang="en-US" noProof="0" dirty="0" err="1"/>
              <a:t>laboris</a:t>
            </a:r>
            <a:r>
              <a:rPr lang="en-US" noProof="0" dirty="0"/>
              <a:t> nisi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aliquip</a:t>
            </a:r>
            <a:r>
              <a:rPr lang="en-US" noProof="0" dirty="0"/>
              <a:t> ex </a:t>
            </a:r>
            <a:r>
              <a:rPr lang="en-US" noProof="0" dirty="0" err="1"/>
              <a:t>ea</a:t>
            </a:r>
            <a:r>
              <a:rPr lang="en-US" noProof="0" dirty="0"/>
              <a:t> </a:t>
            </a:r>
            <a:r>
              <a:rPr lang="en-US" noProof="0" dirty="0" err="1"/>
              <a:t>commodo</a:t>
            </a:r>
            <a:r>
              <a:rPr lang="en-US" noProof="0" dirty="0"/>
              <a:t> </a:t>
            </a:r>
            <a:r>
              <a:rPr lang="en-US" noProof="0" dirty="0" err="1"/>
              <a:t>consequat</a:t>
            </a:r>
            <a:r>
              <a:rPr lang="en-US" noProof="0" dirty="0"/>
              <a:t>. Duis </a:t>
            </a:r>
            <a:r>
              <a:rPr lang="en-US" noProof="0" dirty="0" err="1"/>
              <a:t>aute</a:t>
            </a:r>
            <a:r>
              <a:rPr lang="en-US" noProof="0" dirty="0"/>
              <a:t> </a:t>
            </a:r>
            <a:r>
              <a:rPr lang="en-US" noProof="0" dirty="0" err="1"/>
              <a:t>irure</a:t>
            </a:r>
            <a:r>
              <a:rPr lang="en-US" noProof="0" dirty="0"/>
              <a:t> dolor in.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09764F3-622D-87B1-1A79-62C71CBCBC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501" y="6408524"/>
            <a:ext cx="1396598" cy="363115"/>
          </a:xfrm>
          <a:prstGeom prst="rect">
            <a:avLst/>
          </a:prstGeom>
        </p:spPr>
      </p:pic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6BE7A871-EF15-504F-DD91-759E2192C9A2}"/>
              </a:ext>
            </a:extLst>
          </p:cNvPr>
          <p:cNvSpPr txBox="1">
            <a:spLocks/>
          </p:cNvSpPr>
          <p:nvPr userDrawn="1"/>
        </p:nvSpPr>
        <p:spPr>
          <a:xfrm>
            <a:off x="539750" y="6368184"/>
            <a:ext cx="513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3AA811B-2EBD-4900-905E-5BE206449611}" type="slidenum">
              <a:rPr lang="en-GB" smtClean="0">
                <a:solidFill>
                  <a:schemeClr val="bg1"/>
                </a:solidFill>
              </a:rPr>
              <a:pPr algn="l"/>
              <a:t>‹#›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64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rot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C1478D2-CADF-37EA-C2A5-0A1D757BC00E}"/>
              </a:ext>
            </a:extLst>
          </p:cNvPr>
          <p:cNvSpPr/>
          <p:nvPr userDrawn="1"/>
        </p:nvSpPr>
        <p:spPr>
          <a:xfrm>
            <a:off x="1" y="0"/>
            <a:ext cx="3172900" cy="6858000"/>
          </a:xfrm>
          <a:prstGeom prst="rect">
            <a:avLst/>
          </a:prstGeom>
          <a:solidFill>
            <a:srgbClr val="FEC6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Franklin Gothic Book" panose="020B0503020102020204" pitchFamily="34" charset="0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305BCBE0-A72F-44F9-B907-61C45B8CE45F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12193200" y="6858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1B9DF5-CDEF-4CCF-9D82-8104D7EEA7ED}" type="datetime4">
              <a:rPr lang="en-GB" smtClean="0"/>
              <a:pPr/>
              <a:t>07 May 2025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DF5836-A53C-4F9D-8208-19EFA158B2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350000"/>
            <a:ext cx="2210400" cy="249299"/>
          </a:xfrm>
        </p:spPr>
        <p:txBody>
          <a:bodyPr/>
          <a:lstStyle>
            <a:lvl1pPr>
              <a:defRPr sz="1800">
                <a:latin typeface="Franklin Gothic Demi" panose="020B0703020102020204" pitchFamily="34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0000" y="3060000"/>
            <a:ext cx="2210400" cy="2538131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Franklin Gothic Demi" panose="020B0703020102020204" pitchFamily="34" charset="0"/>
              </a:defRPr>
            </a:lvl1pPr>
            <a:lvl2pPr>
              <a:defRPr sz="1400">
                <a:latin typeface="Franklin Gothic Demi" panose="020B0703020102020204" pitchFamily="34" charset="0"/>
              </a:defRPr>
            </a:lvl2pPr>
            <a:lvl3pPr>
              <a:defRPr sz="1400">
                <a:latin typeface="Franklin Gothic Demi" panose="020B0703020102020204" pitchFamily="34" charset="0"/>
              </a:defRPr>
            </a:lvl3pPr>
            <a:lvl4pPr>
              <a:defRPr sz="1400">
                <a:latin typeface="Franklin Gothic Demi" panose="020B0703020102020204" pitchFamily="34" charset="0"/>
              </a:defRPr>
            </a:lvl4pPr>
            <a:lvl5pPr>
              <a:defRPr sz="1400">
                <a:latin typeface="Franklin Gothic Demi" panose="020B0703020102020204" pitchFamily="34" charset="0"/>
              </a:defRPr>
            </a:lvl5pPr>
            <a:lvl6pPr>
              <a:defRPr sz="1000">
                <a:latin typeface="Franklin Gothic Demi" panose="020B0703020102020204" pitchFamily="34" charset="0"/>
              </a:defRPr>
            </a:lvl6pPr>
            <a:lvl7pPr>
              <a:defRPr sz="1000"/>
            </a:lvl7pPr>
          </a:lstStyle>
          <a:p>
            <a:pPr lvl="0"/>
            <a:r>
              <a:rPr lang="en-GB" noProof="0" dirty="0"/>
              <a:t>Click to add text                 Enter &amp; TAB for next text level 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5"/>
            <a:endParaRPr lang="en-GB" noProof="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62400" y="899998"/>
            <a:ext cx="8288262" cy="5424601"/>
          </a:xfrm>
          <a:prstGeom prst="rect">
            <a:avLst/>
          </a:prstGeom>
          <a:noFill/>
          <a:ln w="6350">
            <a:solidFill>
              <a:srgbClr val="E6E8ED"/>
            </a:solidFill>
          </a:ln>
        </p:spPr>
        <p:txBody>
          <a:bodyPr vert="horz" lIns="72000" tIns="72000" rIns="72000" bIns="72000" rtlCol="0">
            <a:noAutofit/>
          </a:bodyPr>
          <a:lstStyle>
            <a:lvl1pPr>
              <a:defRPr lang="en-US" sz="2400" noProof="0" dirty="0">
                <a:latin typeface="+mn-lt"/>
              </a:defRPr>
            </a:lvl1pPr>
            <a:lvl2pPr>
              <a:defRPr lang="en-US" sz="2000" noProof="0" dirty="0">
                <a:latin typeface="+mn-lt"/>
              </a:defRPr>
            </a:lvl2pPr>
            <a:lvl3pPr>
              <a:defRPr lang="en-US" sz="1800" noProof="0" dirty="0">
                <a:latin typeface="+mn-lt"/>
              </a:defRPr>
            </a:lvl3pPr>
            <a:lvl4pPr>
              <a:defRPr lang="en-US" sz="1600" noProof="0" dirty="0">
                <a:latin typeface="+mn-lt"/>
              </a:defRPr>
            </a:lvl4pPr>
            <a:lvl5pPr>
              <a:defRPr lang="en-US" sz="1600" noProof="0" dirty="0">
                <a:latin typeface="+mn-lt"/>
              </a:defRPr>
            </a:lvl5pPr>
            <a:lvl6pPr>
              <a:defRPr lang="en-US" sz="1600" noProof="0" dirty="0">
                <a:latin typeface="+mn-lt"/>
              </a:defRPr>
            </a:lvl6pPr>
            <a:lvl7pPr>
              <a:defRPr lang="en-US" sz="1600" noProof="0" dirty="0">
                <a:latin typeface="+mn-lt"/>
              </a:defRPr>
            </a:lvl7pPr>
            <a:lvl8pPr>
              <a:defRPr lang="en-US" sz="1600" noProof="0" dirty="0">
                <a:latin typeface="+mn-lt"/>
              </a:defRPr>
            </a:lvl8pPr>
            <a:lvl9pPr>
              <a:defRPr lang="en-US" sz="1600" noProof="0" dirty="0">
                <a:latin typeface="+mn-lt"/>
              </a:defRPr>
            </a:lvl9pPr>
          </a:lstStyle>
          <a:p>
            <a:pPr lvl="0"/>
            <a:r>
              <a:rPr lang="en-GB" noProof="0" dirty="0"/>
              <a:t>Click to add text                 Enter &amp; TAB for next text level 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21" name="Subtitle Eyebrow">
            <a:extLst>
              <a:ext uri="{FF2B5EF4-FFF2-40B4-BE49-F238E27FC236}">
                <a16:creationId xmlns:a16="http://schemas.microsoft.com/office/drawing/2014/main" id="{2200C17D-0C81-49CE-8673-64BC37D47368}"/>
              </a:ext>
            </a:extLst>
          </p:cNvPr>
          <p:cNvSpPr>
            <a:spLocks noGrp="1"/>
          </p:cNvSpPr>
          <p:nvPr>
            <p:ph type="subTitle" idx="33" hasCustomPrompt="1"/>
          </p:nvPr>
        </p:nvSpPr>
        <p:spPr>
          <a:xfrm>
            <a:off x="539999" y="481818"/>
            <a:ext cx="2210400" cy="1548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rgbClr val="009ADA"/>
                </a:solidFill>
                <a:latin typeface="Franklin Gothic Demi" panose="020B0703020102020204" pitchFamily="34" charset="0"/>
              </a:defRPr>
            </a:lvl1pPr>
            <a:lvl2pPr marL="0" indent="0" algn="l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+mn-lt"/>
              </a:defRPr>
            </a:lvl2pPr>
            <a:lvl3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3pPr>
            <a:lvl4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4pPr>
            <a:lvl5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5pPr>
            <a:lvl6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6pPr>
            <a:lvl7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7pPr>
            <a:lvl8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8pPr>
            <a:lvl9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GB" dirty="0"/>
              <a:t>Click to add Eyebrow text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35DA131-1B1A-4190-8E80-D3E5E3F6A578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3693599" y="481818"/>
            <a:ext cx="5135612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009ADA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757291D-FDE8-4C50-A167-DF40C225CDD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EC822B6-910E-0D0A-C336-508606F833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501" y="6408524"/>
            <a:ext cx="1396598" cy="363115"/>
          </a:xfrm>
          <a:prstGeom prst="rect">
            <a:avLst/>
          </a:prstGeom>
        </p:spPr>
      </p:pic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76A8AD57-FC4B-F456-E2B9-168094EABAE2}"/>
              </a:ext>
            </a:extLst>
          </p:cNvPr>
          <p:cNvSpPr txBox="1">
            <a:spLocks/>
          </p:cNvSpPr>
          <p:nvPr userDrawn="1"/>
        </p:nvSpPr>
        <p:spPr>
          <a:xfrm>
            <a:off x="539750" y="6368184"/>
            <a:ext cx="513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3AA811B-2EBD-4900-905E-5BE206449611}" type="slidenum">
              <a:rPr lang="en-GB" smtClean="0">
                <a:solidFill>
                  <a:schemeClr val="bg1"/>
                </a:solidFill>
              </a:rPr>
              <a:pPr algn="l"/>
              <a:t>‹#›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 Placeholder notes">
            <a:extLst>
              <a:ext uri="{FF2B5EF4-FFF2-40B4-BE49-F238E27FC236}">
                <a16:creationId xmlns:a16="http://schemas.microsoft.com/office/drawing/2014/main" id="{5F93A6D3-2915-63EF-4477-D3FB3332D2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6444" y="5752931"/>
            <a:ext cx="2210400" cy="565069"/>
          </a:xfrm>
          <a:prstGeom prst="rect">
            <a:avLst/>
          </a:prstGeom>
        </p:spPr>
        <p:txBody>
          <a:bodyPr anchor="b" anchorCtr="0"/>
          <a:lstStyle>
            <a:lvl1pPr marL="0" indent="0">
              <a:spcAft>
                <a:spcPts val="300"/>
              </a:spcAft>
              <a:buFont typeface="Arial" panose="020B0604020202020204" pitchFamily="34" charset="0"/>
              <a:buNone/>
              <a:defRPr sz="800" i="1">
                <a:latin typeface="Franklin Gothic Demi" panose="020B07030201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 dirty="0"/>
              <a:t>Click to add notes</a:t>
            </a:r>
          </a:p>
        </p:txBody>
      </p:sp>
    </p:spTree>
    <p:extLst>
      <p:ext uri="{BB962C8B-B14F-4D97-AF65-F5344CB8AC3E}">
        <p14:creationId xmlns:p14="http://schemas.microsoft.com/office/powerpoint/2010/main" val="2915061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91">
          <p15:clr>
            <a:srgbClr val="FBAE40"/>
          </p15:clr>
        </p15:guide>
        <p15:guide id="2" orient="horz" pos="221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6C67DA-3E6E-E662-FD01-9B6BCD61035F}"/>
              </a:ext>
            </a:extLst>
          </p:cNvPr>
          <p:cNvSpPr/>
          <p:nvPr userDrawn="1"/>
        </p:nvSpPr>
        <p:spPr>
          <a:xfrm>
            <a:off x="1" y="0"/>
            <a:ext cx="3172900" cy="6858000"/>
          </a:xfrm>
          <a:prstGeom prst="rect">
            <a:avLst/>
          </a:prstGeom>
          <a:solidFill>
            <a:srgbClr val="FEC6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Franklin Gothic Book" panose="020B0503020102020204" pitchFamily="34" charset="0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305BCBE0-A72F-44F9-B907-61C45B8CE45F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12193200" y="6858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1B9DF5-CDEF-4CCF-9D82-8104D7EEA7ED}" type="datetime4">
              <a:rPr lang="en-GB" smtClean="0"/>
              <a:pPr/>
              <a:t>07 May 2025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DF5836-A53C-4F9D-8208-19EFA158B2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350000"/>
            <a:ext cx="2210400" cy="249299"/>
          </a:xfrm>
        </p:spPr>
        <p:txBody>
          <a:bodyPr/>
          <a:lstStyle>
            <a:lvl1pPr>
              <a:defRPr sz="1800">
                <a:latin typeface="Franklin Gothic Demi" panose="020B0703020102020204" pitchFamily="34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62400" y="899999"/>
            <a:ext cx="8287200" cy="2610000"/>
          </a:xfrm>
          <a:prstGeom prst="rect">
            <a:avLst/>
          </a:prstGeom>
          <a:noFill/>
          <a:ln w="6350">
            <a:solidFill>
              <a:srgbClr val="E6E8ED"/>
            </a:solidFill>
          </a:ln>
        </p:spPr>
        <p:txBody>
          <a:bodyPr vert="horz" lIns="72000" tIns="72000" rIns="72000" bIns="72000" rtlCol="0">
            <a:noAutofit/>
          </a:bodyPr>
          <a:lstStyle>
            <a:lvl1pPr>
              <a:defRPr lang="en-US" sz="2400" noProof="0" dirty="0">
                <a:latin typeface="+mn-lt"/>
              </a:defRPr>
            </a:lvl1pPr>
            <a:lvl2pPr>
              <a:defRPr lang="en-US" sz="2000" noProof="0" dirty="0">
                <a:latin typeface="+mn-lt"/>
              </a:defRPr>
            </a:lvl2pPr>
            <a:lvl3pPr>
              <a:defRPr lang="en-US" sz="1800" noProof="0" dirty="0">
                <a:latin typeface="+mn-lt"/>
              </a:defRPr>
            </a:lvl3pPr>
            <a:lvl4pPr>
              <a:defRPr lang="en-US" sz="1600" noProof="0" dirty="0">
                <a:latin typeface="+mn-lt"/>
              </a:defRPr>
            </a:lvl4pPr>
            <a:lvl5pPr>
              <a:defRPr lang="en-US" sz="1600" noProof="0" dirty="0">
                <a:latin typeface="+mn-lt"/>
              </a:defRPr>
            </a:lvl5pPr>
            <a:lvl6pPr>
              <a:defRPr lang="en-US" sz="1600" noProof="0" dirty="0">
                <a:latin typeface="+mn-lt"/>
              </a:defRPr>
            </a:lvl6pPr>
            <a:lvl7pPr>
              <a:defRPr lang="en-US" sz="1600" noProof="0" dirty="0">
                <a:latin typeface="+mn-lt"/>
              </a:defRPr>
            </a:lvl7pPr>
            <a:lvl8pPr>
              <a:defRPr lang="en-US" sz="1600" noProof="0" dirty="0">
                <a:latin typeface="+mn-lt"/>
              </a:defRPr>
            </a:lvl8pPr>
            <a:lvl9pPr>
              <a:defRPr lang="en-US" sz="1600" noProof="0" dirty="0">
                <a:latin typeface="+mn-lt"/>
              </a:defRPr>
            </a:lvl9pPr>
          </a:lstStyle>
          <a:p>
            <a:pPr lvl="0"/>
            <a:r>
              <a:rPr lang="en-GB" noProof="0" dirty="0"/>
              <a:t>Click to add text                 Enter &amp; TAB for next text level 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173555-621B-4368-85A5-D9E165C763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62400" y="3708000"/>
            <a:ext cx="8287200" cy="2610000"/>
          </a:xfrm>
          <a:prstGeom prst="rect">
            <a:avLst/>
          </a:prstGeom>
          <a:noFill/>
          <a:ln w="6350">
            <a:solidFill>
              <a:srgbClr val="E6E8ED"/>
            </a:solidFill>
          </a:ln>
        </p:spPr>
        <p:txBody>
          <a:bodyPr vert="horz" lIns="72000" tIns="72000" rIns="72000" bIns="72000" rtlCol="0">
            <a:noAutofit/>
          </a:bodyPr>
          <a:lstStyle>
            <a:lvl1pPr>
              <a:defRPr lang="en-US" sz="2400" noProof="0" dirty="0">
                <a:latin typeface="+mn-lt"/>
              </a:defRPr>
            </a:lvl1pPr>
            <a:lvl2pPr>
              <a:defRPr lang="en-US" sz="2000" noProof="0" dirty="0">
                <a:latin typeface="+mn-lt"/>
              </a:defRPr>
            </a:lvl2pPr>
            <a:lvl3pPr>
              <a:defRPr lang="en-US" sz="1800" noProof="0" dirty="0">
                <a:latin typeface="+mn-lt"/>
              </a:defRPr>
            </a:lvl3pPr>
            <a:lvl4pPr>
              <a:defRPr lang="en-US" sz="1600" noProof="0" dirty="0">
                <a:latin typeface="+mn-lt"/>
              </a:defRPr>
            </a:lvl4pPr>
            <a:lvl5pPr>
              <a:defRPr lang="en-US" sz="1600" noProof="0" dirty="0">
                <a:latin typeface="+mn-lt"/>
              </a:defRPr>
            </a:lvl5pPr>
            <a:lvl6pPr>
              <a:defRPr lang="en-US" sz="1600" noProof="0" dirty="0">
                <a:latin typeface="+mn-lt"/>
              </a:defRPr>
            </a:lvl6pPr>
            <a:lvl7pPr>
              <a:defRPr lang="en-US" sz="1600" noProof="0" dirty="0">
                <a:latin typeface="+mn-lt"/>
              </a:defRPr>
            </a:lvl7pPr>
            <a:lvl8pPr>
              <a:defRPr lang="en-US" sz="1600" noProof="0" dirty="0">
                <a:latin typeface="+mn-lt"/>
              </a:defRPr>
            </a:lvl8pPr>
            <a:lvl9pPr>
              <a:defRPr lang="en-US" sz="1600" noProof="0" dirty="0">
                <a:latin typeface="+mn-lt"/>
              </a:defRPr>
            </a:lvl9pPr>
          </a:lstStyle>
          <a:p>
            <a:pPr lvl="0"/>
            <a:r>
              <a:rPr lang="en-GB" noProof="0" dirty="0"/>
              <a:t>Click to add text                 Enter &amp; TAB for next text level 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21" name="Subtitle Eyebrow">
            <a:extLst>
              <a:ext uri="{FF2B5EF4-FFF2-40B4-BE49-F238E27FC236}">
                <a16:creationId xmlns:a16="http://schemas.microsoft.com/office/drawing/2014/main" id="{2200C17D-0C81-49CE-8673-64BC37D47368}"/>
              </a:ext>
            </a:extLst>
          </p:cNvPr>
          <p:cNvSpPr>
            <a:spLocks noGrp="1"/>
          </p:cNvSpPr>
          <p:nvPr>
            <p:ph type="subTitle" idx="33" hasCustomPrompt="1"/>
          </p:nvPr>
        </p:nvSpPr>
        <p:spPr>
          <a:xfrm>
            <a:off x="539999" y="481818"/>
            <a:ext cx="2210400" cy="1548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rgbClr val="009ADA"/>
                </a:solidFill>
                <a:latin typeface="Franklin Gothic Demi" panose="020B0703020102020204" pitchFamily="34" charset="0"/>
              </a:defRPr>
            </a:lvl1pPr>
            <a:lvl2pPr marL="0" indent="0" algn="l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+mn-lt"/>
              </a:defRPr>
            </a:lvl2pPr>
            <a:lvl3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3pPr>
            <a:lvl4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4pPr>
            <a:lvl5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5pPr>
            <a:lvl6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6pPr>
            <a:lvl7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7pPr>
            <a:lvl8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8pPr>
            <a:lvl9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GB" dirty="0"/>
              <a:t>Click to add Eyebrow text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35DA131-1B1A-4190-8E80-D3E5E3F6A578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3693599" y="481818"/>
            <a:ext cx="5135612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009ADA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757291D-FDE8-4C50-A167-DF40C225CDD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E08D52D-11F8-D509-2923-4061B936E1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501" y="6408524"/>
            <a:ext cx="1396598" cy="363115"/>
          </a:xfrm>
          <a:prstGeom prst="rect">
            <a:avLst/>
          </a:prstGeom>
        </p:spPr>
      </p:pic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2161F0B9-2FA1-5A90-7154-D47B50267B44}"/>
              </a:ext>
            </a:extLst>
          </p:cNvPr>
          <p:cNvSpPr txBox="1">
            <a:spLocks/>
          </p:cNvSpPr>
          <p:nvPr userDrawn="1"/>
        </p:nvSpPr>
        <p:spPr>
          <a:xfrm>
            <a:off x="539750" y="6368184"/>
            <a:ext cx="513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3AA811B-2EBD-4900-905E-5BE206449611}" type="slidenum">
              <a:rPr lang="en-GB" smtClean="0">
                <a:solidFill>
                  <a:schemeClr val="bg1"/>
                </a:solidFill>
              </a:rPr>
              <a:pPr algn="l"/>
              <a:t>‹#›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DF6874-B8CF-8480-618C-28C0FDDA1AC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3060000"/>
            <a:ext cx="2210400" cy="2538131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Franklin Gothic Demi" panose="020B0703020102020204" pitchFamily="34" charset="0"/>
              </a:defRPr>
            </a:lvl1pPr>
            <a:lvl2pPr>
              <a:defRPr sz="1400">
                <a:latin typeface="Franklin Gothic Demi" panose="020B0703020102020204" pitchFamily="34" charset="0"/>
              </a:defRPr>
            </a:lvl2pPr>
            <a:lvl3pPr>
              <a:defRPr sz="1400">
                <a:latin typeface="Franklin Gothic Demi" panose="020B0703020102020204" pitchFamily="34" charset="0"/>
              </a:defRPr>
            </a:lvl3pPr>
            <a:lvl4pPr>
              <a:defRPr sz="1400">
                <a:latin typeface="Franklin Gothic Demi" panose="020B0703020102020204" pitchFamily="34" charset="0"/>
              </a:defRPr>
            </a:lvl4pPr>
            <a:lvl5pPr>
              <a:defRPr sz="1400">
                <a:latin typeface="Franklin Gothic Demi" panose="020B0703020102020204" pitchFamily="34" charset="0"/>
              </a:defRPr>
            </a:lvl5pPr>
            <a:lvl6pPr>
              <a:defRPr sz="1000">
                <a:latin typeface="Franklin Gothic Demi" panose="020B0703020102020204" pitchFamily="34" charset="0"/>
              </a:defRPr>
            </a:lvl6pPr>
            <a:lvl7pPr>
              <a:defRPr sz="1000"/>
            </a:lvl7pPr>
          </a:lstStyle>
          <a:p>
            <a:pPr lvl="0"/>
            <a:r>
              <a:rPr lang="en-GB" noProof="0" dirty="0"/>
              <a:t>Click to add text                 Enter &amp; TAB for next text level 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5"/>
            <a:endParaRPr lang="en-GB" noProof="0" dirty="0"/>
          </a:p>
        </p:txBody>
      </p:sp>
      <p:sp>
        <p:nvSpPr>
          <p:cNvPr id="11" name="Text Placeholder notes">
            <a:extLst>
              <a:ext uri="{FF2B5EF4-FFF2-40B4-BE49-F238E27FC236}">
                <a16:creationId xmlns:a16="http://schemas.microsoft.com/office/drawing/2014/main" id="{26B9B33D-9463-040E-B1AF-E2FEFE3D64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6444" y="5752931"/>
            <a:ext cx="2210400" cy="565069"/>
          </a:xfrm>
          <a:prstGeom prst="rect">
            <a:avLst/>
          </a:prstGeom>
        </p:spPr>
        <p:txBody>
          <a:bodyPr anchor="b" anchorCtr="0"/>
          <a:lstStyle>
            <a:lvl1pPr marL="0" indent="0">
              <a:spcAft>
                <a:spcPts val="300"/>
              </a:spcAft>
              <a:buFont typeface="Arial" panose="020B0604020202020204" pitchFamily="34" charset="0"/>
              <a:buNone/>
              <a:defRPr sz="800" i="1">
                <a:latin typeface="Franklin Gothic Demi" panose="020B07030201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 dirty="0"/>
              <a:t>Click to add notes</a:t>
            </a:r>
          </a:p>
        </p:txBody>
      </p:sp>
    </p:spTree>
    <p:extLst>
      <p:ext uri="{BB962C8B-B14F-4D97-AF65-F5344CB8AC3E}">
        <p14:creationId xmlns:p14="http://schemas.microsoft.com/office/powerpoint/2010/main" val="3490451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91">
          <p15:clr>
            <a:srgbClr val="FBAE40"/>
          </p15:clr>
        </p15:guide>
        <p15:guide id="2" orient="horz" pos="2215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PORTIN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6C67DA-3E6E-E662-FD01-9B6BCD61035F}"/>
              </a:ext>
            </a:extLst>
          </p:cNvPr>
          <p:cNvSpPr/>
          <p:nvPr userDrawn="1"/>
        </p:nvSpPr>
        <p:spPr>
          <a:xfrm>
            <a:off x="1" y="0"/>
            <a:ext cx="3172900" cy="6858000"/>
          </a:xfrm>
          <a:prstGeom prst="rect">
            <a:avLst/>
          </a:prstGeom>
          <a:solidFill>
            <a:srgbClr val="FEC6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Franklin Gothic Book" panose="020B0503020102020204" pitchFamily="34" charset="0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305BCBE0-A72F-44F9-B907-61C45B8CE45F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12193200" y="6858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1B9DF5-CDEF-4CCF-9D82-8104D7EEA7ED}" type="datetime4">
              <a:rPr lang="en-GB" smtClean="0"/>
              <a:pPr/>
              <a:t>07 May 2025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DF5836-A53C-4F9D-8208-19EFA158B2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350000"/>
            <a:ext cx="2210400" cy="249299"/>
          </a:xfrm>
        </p:spPr>
        <p:txBody>
          <a:bodyPr/>
          <a:lstStyle>
            <a:lvl1pPr>
              <a:defRPr sz="1800">
                <a:latin typeface="Franklin Gothic Demi" panose="020B0703020102020204" pitchFamily="34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62400" y="899999"/>
            <a:ext cx="8287200" cy="2610000"/>
          </a:xfrm>
          <a:prstGeom prst="rect">
            <a:avLst/>
          </a:prstGeom>
          <a:noFill/>
          <a:ln w="6350">
            <a:solidFill>
              <a:srgbClr val="E6E8ED"/>
            </a:solidFill>
          </a:ln>
        </p:spPr>
        <p:txBody>
          <a:bodyPr vert="horz" lIns="72000" tIns="72000" rIns="72000" bIns="72000" rtlCol="0">
            <a:noAutofit/>
          </a:bodyPr>
          <a:lstStyle>
            <a:lvl1pPr>
              <a:defRPr lang="en-US" sz="2000" noProof="0" dirty="0">
                <a:latin typeface="+mn-lt"/>
              </a:defRPr>
            </a:lvl1pPr>
            <a:lvl2pPr>
              <a:defRPr lang="en-US" sz="1800" noProof="0" dirty="0">
                <a:latin typeface="+mn-lt"/>
              </a:defRPr>
            </a:lvl2pPr>
            <a:lvl3pPr>
              <a:defRPr lang="en-US" sz="1600" noProof="0" dirty="0">
                <a:latin typeface="+mn-lt"/>
              </a:defRPr>
            </a:lvl3pPr>
            <a:lvl4pPr>
              <a:defRPr lang="en-US" sz="1400" noProof="0" dirty="0">
                <a:latin typeface="+mn-lt"/>
              </a:defRPr>
            </a:lvl4pPr>
            <a:lvl5pPr>
              <a:defRPr lang="en-US" sz="1400" noProof="0" dirty="0">
                <a:latin typeface="+mn-lt"/>
              </a:defRPr>
            </a:lvl5pPr>
            <a:lvl6pPr>
              <a:defRPr lang="en-US" sz="1400" noProof="0" dirty="0">
                <a:latin typeface="+mn-lt"/>
              </a:defRPr>
            </a:lvl6pPr>
            <a:lvl7pPr>
              <a:defRPr lang="en-US" noProof="0" dirty="0"/>
            </a:lvl7pPr>
            <a:lvl8pPr>
              <a:defRPr lang="en-US" noProof="0" dirty="0"/>
            </a:lvl8pPr>
            <a:lvl9pPr>
              <a:defRPr lang="en-US" noProof="0" dirty="0"/>
            </a:lvl9pPr>
          </a:lstStyle>
          <a:p>
            <a:pPr lvl="0"/>
            <a:r>
              <a:rPr lang="en-GB" noProof="0" dirty="0"/>
              <a:t>Click to add text                 Enter &amp; TAB for next text level 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endParaRPr lang="en-GB" noProof="0" dirty="0"/>
          </a:p>
        </p:txBody>
      </p:sp>
      <p:sp>
        <p:nvSpPr>
          <p:cNvPr id="21" name="Subtitle Eyebrow">
            <a:extLst>
              <a:ext uri="{FF2B5EF4-FFF2-40B4-BE49-F238E27FC236}">
                <a16:creationId xmlns:a16="http://schemas.microsoft.com/office/drawing/2014/main" id="{2200C17D-0C81-49CE-8673-64BC37D47368}"/>
              </a:ext>
            </a:extLst>
          </p:cNvPr>
          <p:cNvSpPr>
            <a:spLocks noGrp="1"/>
          </p:cNvSpPr>
          <p:nvPr>
            <p:ph type="subTitle" idx="33" hasCustomPrompt="1"/>
          </p:nvPr>
        </p:nvSpPr>
        <p:spPr>
          <a:xfrm>
            <a:off x="539999" y="481818"/>
            <a:ext cx="2210400" cy="1548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rgbClr val="009ADA"/>
                </a:solidFill>
                <a:latin typeface="Franklin Gothic Demi" panose="020B0703020102020204" pitchFamily="34" charset="0"/>
              </a:defRPr>
            </a:lvl1pPr>
            <a:lvl2pPr marL="0" indent="0" algn="l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+mn-lt"/>
              </a:defRPr>
            </a:lvl2pPr>
            <a:lvl3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3pPr>
            <a:lvl4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4pPr>
            <a:lvl5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5pPr>
            <a:lvl6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6pPr>
            <a:lvl7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7pPr>
            <a:lvl8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8pPr>
            <a:lvl9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GB" dirty="0"/>
              <a:t>Click to add Eyebrow text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35DA131-1B1A-4190-8E80-D3E5E3F6A578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3693599" y="481818"/>
            <a:ext cx="5135612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009ADA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757291D-FDE8-4C50-A167-DF40C225CDD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149FEA58-FA13-0CAA-9F8B-59E8B3C6102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62399" y="3624870"/>
            <a:ext cx="4053600" cy="2642400"/>
          </a:xfrm>
          <a:prstGeom prst="rect">
            <a:avLst/>
          </a:prstGeom>
          <a:noFill/>
          <a:ln w="6350">
            <a:solidFill>
              <a:srgbClr val="E6E8ED"/>
            </a:solidFill>
          </a:ln>
        </p:spPr>
        <p:txBody>
          <a:bodyPr vert="horz" lIns="72000" tIns="72000" rIns="72000" bIns="72000" rtlCol="0">
            <a:noAutofit/>
          </a:bodyPr>
          <a:lstStyle>
            <a:lvl1pPr>
              <a:defRPr lang="en-US" sz="2000" noProof="0" dirty="0">
                <a:latin typeface="+mn-lt"/>
              </a:defRPr>
            </a:lvl1pPr>
            <a:lvl2pPr>
              <a:defRPr lang="en-US" sz="1800" noProof="0" dirty="0">
                <a:latin typeface="+mn-lt"/>
              </a:defRPr>
            </a:lvl2pPr>
            <a:lvl3pPr>
              <a:defRPr lang="en-US" sz="1600" noProof="0" dirty="0">
                <a:latin typeface="+mn-lt"/>
              </a:defRPr>
            </a:lvl3pPr>
            <a:lvl4pPr>
              <a:defRPr lang="en-US" sz="1400" noProof="0" dirty="0">
                <a:latin typeface="+mn-lt"/>
              </a:defRPr>
            </a:lvl4pPr>
            <a:lvl5pPr>
              <a:defRPr lang="en-US" sz="1400" noProof="0" dirty="0">
                <a:latin typeface="+mn-lt"/>
              </a:defRPr>
            </a:lvl5pPr>
            <a:lvl6pPr>
              <a:defRPr lang="en-US" noProof="0" dirty="0"/>
            </a:lvl6pPr>
            <a:lvl7pPr>
              <a:defRPr lang="en-US" noProof="0" dirty="0"/>
            </a:lvl7pPr>
            <a:lvl8pPr>
              <a:defRPr lang="en-US" noProof="0" dirty="0"/>
            </a:lvl8pPr>
            <a:lvl9pPr>
              <a:defRPr lang="en-US" noProof="0" dirty="0"/>
            </a:lvl9pPr>
          </a:lstStyle>
          <a:p>
            <a:pPr lvl="0"/>
            <a:r>
              <a:rPr lang="en-GB" noProof="0" dirty="0"/>
              <a:t>Click to add text                 Enter &amp; TAB for next text level 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458279FD-DDE3-E6A7-2CB3-A8CCCE3F6CC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99599" y="3624870"/>
            <a:ext cx="4053600" cy="2642400"/>
          </a:xfrm>
          <a:prstGeom prst="rect">
            <a:avLst/>
          </a:prstGeom>
          <a:noFill/>
          <a:ln w="6350">
            <a:solidFill>
              <a:srgbClr val="E6E8ED"/>
            </a:solidFill>
          </a:ln>
        </p:spPr>
        <p:txBody>
          <a:bodyPr vert="horz" lIns="72000" tIns="72000" rIns="72000" bIns="72000" rtlCol="0">
            <a:noAutofit/>
          </a:bodyPr>
          <a:lstStyle>
            <a:lvl1pPr>
              <a:defRPr lang="en-US" sz="2000" noProof="0" dirty="0">
                <a:latin typeface="+mn-lt"/>
              </a:defRPr>
            </a:lvl1pPr>
            <a:lvl2pPr>
              <a:defRPr lang="en-US" sz="1800" noProof="0" dirty="0">
                <a:latin typeface="+mn-lt"/>
              </a:defRPr>
            </a:lvl2pPr>
            <a:lvl3pPr>
              <a:defRPr lang="en-US" sz="1600" noProof="0" dirty="0">
                <a:latin typeface="+mn-lt"/>
              </a:defRPr>
            </a:lvl3pPr>
            <a:lvl4pPr>
              <a:defRPr lang="en-US" sz="1400" noProof="0" dirty="0">
                <a:latin typeface="+mn-lt"/>
              </a:defRPr>
            </a:lvl4pPr>
            <a:lvl5pPr>
              <a:defRPr lang="en-US" sz="1400" noProof="0" dirty="0">
                <a:latin typeface="+mn-lt"/>
              </a:defRPr>
            </a:lvl5pPr>
            <a:lvl6pPr>
              <a:defRPr lang="en-US" sz="1400" noProof="0" dirty="0">
                <a:latin typeface="+mn-lt"/>
              </a:defRPr>
            </a:lvl6pPr>
            <a:lvl7pPr>
              <a:defRPr lang="en-US" noProof="0" dirty="0"/>
            </a:lvl7pPr>
            <a:lvl8pPr>
              <a:defRPr lang="en-US" noProof="0" dirty="0"/>
            </a:lvl8pPr>
            <a:lvl9pPr>
              <a:defRPr lang="en-US" noProof="0" dirty="0"/>
            </a:lvl9pPr>
          </a:lstStyle>
          <a:p>
            <a:pPr lvl="0"/>
            <a:r>
              <a:rPr lang="en-GB" noProof="0" dirty="0"/>
              <a:t>Click to add text                 Enter &amp; TAB for next text level 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endParaRPr lang="en-GB" noProof="0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5ACBE18-0634-BACF-ED19-0833303609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501" y="6408524"/>
            <a:ext cx="1396598" cy="363115"/>
          </a:xfrm>
          <a:prstGeom prst="rect">
            <a:avLst/>
          </a:prstGeom>
        </p:spPr>
      </p:pic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8124120D-A523-F483-D6B7-02219A96A845}"/>
              </a:ext>
            </a:extLst>
          </p:cNvPr>
          <p:cNvSpPr txBox="1">
            <a:spLocks/>
          </p:cNvSpPr>
          <p:nvPr userDrawn="1"/>
        </p:nvSpPr>
        <p:spPr>
          <a:xfrm>
            <a:off x="539750" y="6368184"/>
            <a:ext cx="513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3AA811B-2EBD-4900-905E-5BE206449611}" type="slidenum">
              <a:rPr lang="en-GB" smtClean="0">
                <a:solidFill>
                  <a:schemeClr val="bg1"/>
                </a:solidFill>
              </a:rPr>
              <a:pPr algn="l"/>
              <a:t>‹#›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C0DB623-367F-2183-00D3-68F1606080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3060000"/>
            <a:ext cx="2210400" cy="2538131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Franklin Gothic Demi" panose="020B0703020102020204" pitchFamily="34" charset="0"/>
              </a:defRPr>
            </a:lvl1pPr>
            <a:lvl2pPr>
              <a:defRPr sz="1400">
                <a:latin typeface="Franklin Gothic Demi" panose="020B0703020102020204" pitchFamily="34" charset="0"/>
              </a:defRPr>
            </a:lvl2pPr>
            <a:lvl3pPr>
              <a:defRPr sz="1400">
                <a:latin typeface="Franklin Gothic Demi" panose="020B0703020102020204" pitchFamily="34" charset="0"/>
              </a:defRPr>
            </a:lvl3pPr>
            <a:lvl4pPr>
              <a:defRPr sz="1400">
                <a:latin typeface="Franklin Gothic Demi" panose="020B0703020102020204" pitchFamily="34" charset="0"/>
              </a:defRPr>
            </a:lvl4pPr>
            <a:lvl5pPr>
              <a:defRPr sz="1400">
                <a:latin typeface="Franklin Gothic Demi" panose="020B0703020102020204" pitchFamily="34" charset="0"/>
              </a:defRPr>
            </a:lvl5pPr>
            <a:lvl6pPr>
              <a:defRPr sz="1000">
                <a:latin typeface="Franklin Gothic Demi" panose="020B0703020102020204" pitchFamily="34" charset="0"/>
              </a:defRPr>
            </a:lvl6pPr>
            <a:lvl7pPr>
              <a:defRPr sz="1000"/>
            </a:lvl7pPr>
          </a:lstStyle>
          <a:p>
            <a:pPr lvl="0"/>
            <a:r>
              <a:rPr lang="en-GB" noProof="0" dirty="0"/>
              <a:t>Click to add text                 Enter &amp; TAB for next text level 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5"/>
            <a:endParaRPr lang="en-GB" noProof="0" dirty="0"/>
          </a:p>
        </p:txBody>
      </p:sp>
      <p:sp>
        <p:nvSpPr>
          <p:cNvPr id="13" name="Text Placeholder notes">
            <a:extLst>
              <a:ext uri="{FF2B5EF4-FFF2-40B4-BE49-F238E27FC236}">
                <a16:creationId xmlns:a16="http://schemas.microsoft.com/office/drawing/2014/main" id="{B9ED6AC9-917E-AA18-2644-80299586B2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6444" y="5752931"/>
            <a:ext cx="2210400" cy="565069"/>
          </a:xfrm>
          <a:prstGeom prst="rect">
            <a:avLst/>
          </a:prstGeom>
        </p:spPr>
        <p:txBody>
          <a:bodyPr anchor="b" anchorCtr="0"/>
          <a:lstStyle>
            <a:lvl1pPr marL="0" indent="0">
              <a:spcAft>
                <a:spcPts val="300"/>
              </a:spcAft>
              <a:buFont typeface="Arial" panose="020B0604020202020204" pitchFamily="34" charset="0"/>
              <a:buNone/>
              <a:defRPr sz="800" i="1">
                <a:latin typeface="Franklin Gothic Demi" panose="020B07030201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 dirty="0"/>
              <a:t>Click to add notes</a:t>
            </a:r>
          </a:p>
        </p:txBody>
      </p:sp>
    </p:spTree>
    <p:extLst>
      <p:ext uri="{BB962C8B-B14F-4D97-AF65-F5344CB8AC3E}">
        <p14:creationId xmlns:p14="http://schemas.microsoft.com/office/powerpoint/2010/main" val="1375741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91">
          <p15:clr>
            <a:srgbClr val="FBAE40"/>
          </p15:clr>
        </p15:guide>
        <p15:guide id="2" orient="horz" pos="2215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PORTING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6C67DA-3E6E-E662-FD01-9B6BCD61035F}"/>
              </a:ext>
            </a:extLst>
          </p:cNvPr>
          <p:cNvSpPr/>
          <p:nvPr userDrawn="1"/>
        </p:nvSpPr>
        <p:spPr>
          <a:xfrm>
            <a:off x="1" y="0"/>
            <a:ext cx="3172900" cy="6858000"/>
          </a:xfrm>
          <a:prstGeom prst="rect">
            <a:avLst/>
          </a:prstGeom>
          <a:solidFill>
            <a:srgbClr val="FEC6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Franklin Gothic Book" panose="020B0503020102020204" pitchFamily="34" charset="0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305BCBE0-A72F-44F9-B907-61C45B8CE45F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12193200" y="6858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1B9DF5-CDEF-4CCF-9D82-8104D7EEA7ED}" type="datetime4">
              <a:rPr lang="en-GB" smtClean="0"/>
              <a:pPr/>
              <a:t>07 May 2025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DF5836-A53C-4F9D-8208-19EFA158B2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350000"/>
            <a:ext cx="2210400" cy="249299"/>
          </a:xfrm>
        </p:spPr>
        <p:txBody>
          <a:bodyPr/>
          <a:lstStyle>
            <a:lvl1pPr>
              <a:defRPr sz="1800">
                <a:latin typeface="Franklin Gothic Demi" panose="020B0703020102020204" pitchFamily="34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21" name="Subtitle Eyebrow">
            <a:extLst>
              <a:ext uri="{FF2B5EF4-FFF2-40B4-BE49-F238E27FC236}">
                <a16:creationId xmlns:a16="http://schemas.microsoft.com/office/drawing/2014/main" id="{2200C17D-0C81-49CE-8673-64BC37D47368}"/>
              </a:ext>
            </a:extLst>
          </p:cNvPr>
          <p:cNvSpPr>
            <a:spLocks noGrp="1"/>
          </p:cNvSpPr>
          <p:nvPr>
            <p:ph type="subTitle" idx="33" hasCustomPrompt="1"/>
          </p:nvPr>
        </p:nvSpPr>
        <p:spPr>
          <a:xfrm>
            <a:off x="539999" y="481818"/>
            <a:ext cx="2210400" cy="1548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rgbClr val="009ADA"/>
                </a:solidFill>
                <a:latin typeface="Franklin Gothic Demi" panose="020B0703020102020204" pitchFamily="34" charset="0"/>
              </a:defRPr>
            </a:lvl1pPr>
            <a:lvl2pPr marL="0" indent="0" algn="l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+mn-lt"/>
              </a:defRPr>
            </a:lvl2pPr>
            <a:lvl3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3pPr>
            <a:lvl4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4pPr>
            <a:lvl5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5pPr>
            <a:lvl6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6pPr>
            <a:lvl7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7pPr>
            <a:lvl8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8pPr>
            <a:lvl9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GB" dirty="0"/>
              <a:t>Click to add Eyebrow text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35DA131-1B1A-4190-8E80-D3E5E3F6A578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3693599" y="481818"/>
            <a:ext cx="5135612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009ADA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757291D-FDE8-4C50-A167-DF40C225CDD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B44F173-37F0-257E-8A63-7C2AB1A9BC4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62400" y="899998"/>
            <a:ext cx="2642400" cy="5414401"/>
          </a:xfrm>
          <a:prstGeom prst="rect">
            <a:avLst/>
          </a:prstGeom>
          <a:noFill/>
          <a:ln w="6350">
            <a:solidFill>
              <a:srgbClr val="E6E8ED"/>
            </a:solidFill>
          </a:ln>
        </p:spPr>
        <p:txBody>
          <a:bodyPr vert="horz" lIns="72000" tIns="72000" rIns="72000" bIns="72000" rtlCol="0">
            <a:noAutofit/>
          </a:bodyPr>
          <a:lstStyle>
            <a:lvl1pPr>
              <a:defRPr lang="en-US" sz="2000" noProof="0" dirty="0">
                <a:latin typeface="+mn-lt"/>
              </a:defRPr>
            </a:lvl1pPr>
            <a:lvl2pPr>
              <a:defRPr lang="en-US" sz="1800" noProof="0" dirty="0">
                <a:latin typeface="+mn-lt"/>
              </a:defRPr>
            </a:lvl2pPr>
            <a:lvl3pPr>
              <a:defRPr lang="en-US" sz="1600" noProof="0" dirty="0">
                <a:latin typeface="+mn-lt"/>
              </a:defRPr>
            </a:lvl3pPr>
            <a:lvl4pPr>
              <a:defRPr lang="en-US" sz="1400" noProof="0" dirty="0">
                <a:latin typeface="+mn-lt"/>
              </a:defRPr>
            </a:lvl4pPr>
            <a:lvl5pPr>
              <a:defRPr lang="en-US" sz="1400" noProof="0" dirty="0">
                <a:latin typeface="+mn-lt"/>
              </a:defRPr>
            </a:lvl5pPr>
            <a:lvl6pPr>
              <a:defRPr lang="en-US" sz="1400" noProof="0" dirty="0">
                <a:latin typeface="+mn-lt"/>
              </a:defRPr>
            </a:lvl6pPr>
            <a:lvl7pPr>
              <a:defRPr lang="en-US" sz="1400" noProof="0" dirty="0">
                <a:latin typeface="+mn-lt"/>
              </a:defRPr>
            </a:lvl7pPr>
            <a:lvl8pPr>
              <a:defRPr lang="en-US" sz="1400" noProof="0" dirty="0">
                <a:latin typeface="+mn-lt"/>
              </a:defRPr>
            </a:lvl8pPr>
            <a:lvl9pPr>
              <a:defRPr lang="en-US" sz="1400" noProof="0" dirty="0">
                <a:latin typeface="+mn-lt"/>
              </a:defRPr>
            </a:lvl9pPr>
          </a:lstStyle>
          <a:p>
            <a:pPr lvl="0"/>
            <a:r>
              <a:rPr lang="en-GB" noProof="0" dirty="0"/>
              <a:t>Click to add text                 Enter &amp; TAB for next text level 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999AD5C3-6F90-690E-1AAA-FF4D801D319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8400" y="899998"/>
            <a:ext cx="2642400" cy="5414401"/>
          </a:xfrm>
          <a:prstGeom prst="rect">
            <a:avLst/>
          </a:prstGeom>
          <a:noFill/>
          <a:ln w="6350">
            <a:solidFill>
              <a:srgbClr val="E6E8ED"/>
            </a:solidFill>
          </a:ln>
        </p:spPr>
        <p:txBody>
          <a:bodyPr vert="horz" lIns="72000" tIns="72000" rIns="72000" bIns="72000" rtlCol="0">
            <a:noAutofit/>
          </a:bodyPr>
          <a:lstStyle>
            <a:lvl1pPr>
              <a:defRPr lang="en-US" sz="2000" noProof="0" dirty="0">
                <a:latin typeface="+mn-lt"/>
              </a:defRPr>
            </a:lvl1pPr>
            <a:lvl2pPr>
              <a:defRPr lang="en-US" sz="1800" noProof="0" dirty="0">
                <a:latin typeface="+mn-lt"/>
              </a:defRPr>
            </a:lvl2pPr>
            <a:lvl3pPr>
              <a:defRPr lang="en-US" sz="1600" noProof="0" dirty="0">
                <a:latin typeface="+mn-lt"/>
              </a:defRPr>
            </a:lvl3pPr>
            <a:lvl4pPr>
              <a:defRPr lang="en-US" sz="1400" noProof="0" dirty="0">
                <a:latin typeface="+mn-lt"/>
              </a:defRPr>
            </a:lvl4pPr>
            <a:lvl5pPr>
              <a:defRPr lang="en-US" sz="1400" noProof="0" dirty="0">
                <a:latin typeface="+mn-lt"/>
              </a:defRPr>
            </a:lvl5pPr>
            <a:lvl6pPr>
              <a:defRPr lang="en-US" sz="1400" noProof="0" dirty="0">
                <a:latin typeface="+mn-lt"/>
              </a:defRPr>
            </a:lvl6pPr>
            <a:lvl7pPr>
              <a:defRPr lang="en-US" sz="1400" noProof="0" dirty="0">
                <a:latin typeface="+mn-lt"/>
              </a:defRPr>
            </a:lvl7pPr>
            <a:lvl8pPr>
              <a:defRPr lang="en-US" sz="1400" noProof="0" dirty="0">
                <a:latin typeface="+mn-lt"/>
              </a:defRPr>
            </a:lvl8pPr>
            <a:lvl9pPr>
              <a:defRPr lang="en-US" sz="1400" noProof="0" dirty="0">
                <a:latin typeface="+mn-lt"/>
              </a:defRPr>
            </a:lvl9pPr>
          </a:lstStyle>
          <a:p>
            <a:pPr lvl="0"/>
            <a:r>
              <a:rPr lang="en-GB" noProof="0" dirty="0"/>
              <a:t>Click to add text                 Enter &amp; TAB for next text level 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1" name="Content Placeholder 14">
            <a:extLst>
              <a:ext uri="{FF2B5EF4-FFF2-40B4-BE49-F238E27FC236}">
                <a16:creationId xmlns:a16="http://schemas.microsoft.com/office/drawing/2014/main" id="{A5167F55-D712-5A2F-F584-01488CA0F99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007200" y="899998"/>
            <a:ext cx="2642400" cy="5414401"/>
          </a:xfrm>
          <a:prstGeom prst="rect">
            <a:avLst/>
          </a:prstGeom>
          <a:noFill/>
          <a:ln w="6350">
            <a:solidFill>
              <a:srgbClr val="E6E8ED"/>
            </a:solidFill>
          </a:ln>
        </p:spPr>
        <p:txBody>
          <a:bodyPr vert="horz" lIns="72000" tIns="72000" rIns="72000" bIns="72000" rtlCol="0">
            <a:noAutofit/>
          </a:bodyPr>
          <a:lstStyle>
            <a:lvl1pPr>
              <a:defRPr lang="en-US" sz="2000" noProof="0" dirty="0">
                <a:latin typeface="+mn-lt"/>
              </a:defRPr>
            </a:lvl1pPr>
            <a:lvl2pPr>
              <a:defRPr lang="en-US" sz="1800" noProof="0" dirty="0">
                <a:latin typeface="+mn-lt"/>
              </a:defRPr>
            </a:lvl2pPr>
            <a:lvl3pPr>
              <a:defRPr lang="en-US" sz="1600" noProof="0" dirty="0">
                <a:latin typeface="+mn-lt"/>
              </a:defRPr>
            </a:lvl3pPr>
            <a:lvl4pPr>
              <a:defRPr lang="en-US" sz="1400" noProof="0" dirty="0">
                <a:latin typeface="+mn-lt"/>
              </a:defRPr>
            </a:lvl4pPr>
            <a:lvl5pPr>
              <a:defRPr lang="en-US" sz="1400" noProof="0" dirty="0">
                <a:latin typeface="+mn-lt"/>
              </a:defRPr>
            </a:lvl5pPr>
            <a:lvl6pPr>
              <a:defRPr lang="en-US" sz="1400" noProof="0" dirty="0">
                <a:latin typeface="+mn-lt"/>
              </a:defRPr>
            </a:lvl6pPr>
            <a:lvl7pPr>
              <a:defRPr lang="en-US" sz="1400" noProof="0" dirty="0">
                <a:latin typeface="+mn-lt"/>
              </a:defRPr>
            </a:lvl7pPr>
            <a:lvl8pPr>
              <a:defRPr lang="en-US" sz="1400" noProof="0" dirty="0">
                <a:latin typeface="+mn-lt"/>
              </a:defRPr>
            </a:lvl8pPr>
            <a:lvl9pPr>
              <a:defRPr lang="en-US" sz="1400" noProof="0" dirty="0">
                <a:latin typeface="+mn-lt"/>
              </a:defRPr>
            </a:lvl9pPr>
          </a:lstStyle>
          <a:p>
            <a:pPr lvl="0"/>
            <a:r>
              <a:rPr lang="en-GB" noProof="0" dirty="0"/>
              <a:t>Click to add text                 Enter &amp; TAB for next text level 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EBF3D9A-04A5-AE74-2E0E-1447752293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501" y="6408524"/>
            <a:ext cx="1396598" cy="363115"/>
          </a:xfrm>
          <a:prstGeom prst="rect">
            <a:avLst/>
          </a:prstGeom>
        </p:spPr>
      </p:pic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BE7BACE7-50EA-EC86-DE91-5404CFE97AE2}"/>
              </a:ext>
            </a:extLst>
          </p:cNvPr>
          <p:cNvSpPr txBox="1">
            <a:spLocks/>
          </p:cNvSpPr>
          <p:nvPr userDrawn="1"/>
        </p:nvSpPr>
        <p:spPr>
          <a:xfrm>
            <a:off x="539750" y="6368184"/>
            <a:ext cx="513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3AA811B-2EBD-4900-905E-5BE206449611}" type="slidenum">
              <a:rPr lang="en-GB" smtClean="0">
                <a:solidFill>
                  <a:schemeClr val="bg1"/>
                </a:solidFill>
              </a:rPr>
              <a:pPr algn="l"/>
              <a:t>‹#›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C5DABF-77CE-05ED-0092-A20B5CCED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3060000"/>
            <a:ext cx="2210400" cy="2538131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Franklin Gothic Demi" panose="020B0703020102020204" pitchFamily="34" charset="0"/>
              </a:defRPr>
            </a:lvl1pPr>
            <a:lvl2pPr>
              <a:defRPr sz="1400">
                <a:latin typeface="Franklin Gothic Demi" panose="020B0703020102020204" pitchFamily="34" charset="0"/>
              </a:defRPr>
            </a:lvl2pPr>
            <a:lvl3pPr>
              <a:defRPr sz="1400">
                <a:latin typeface="Franklin Gothic Demi" panose="020B0703020102020204" pitchFamily="34" charset="0"/>
              </a:defRPr>
            </a:lvl3pPr>
            <a:lvl4pPr>
              <a:defRPr sz="1400">
                <a:latin typeface="Franklin Gothic Demi" panose="020B0703020102020204" pitchFamily="34" charset="0"/>
              </a:defRPr>
            </a:lvl4pPr>
            <a:lvl5pPr>
              <a:defRPr sz="1400">
                <a:latin typeface="Franklin Gothic Demi" panose="020B0703020102020204" pitchFamily="34" charset="0"/>
              </a:defRPr>
            </a:lvl5pPr>
            <a:lvl6pPr>
              <a:defRPr sz="1000">
                <a:latin typeface="Franklin Gothic Demi" panose="020B0703020102020204" pitchFamily="34" charset="0"/>
              </a:defRPr>
            </a:lvl6pPr>
            <a:lvl7pPr>
              <a:defRPr sz="1000"/>
            </a:lvl7pPr>
          </a:lstStyle>
          <a:p>
            <a:pPr lvl="0"/>
            <a:r>
              <a:rPr lang="en-GB" noProof="0" dirty="0"/>
              <a:t>Click to add text                 Enter &amp; TAB for next text level 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5"/>
            <a:endParaRPr lang="en-GB" noProof="0" dirty="0"/>
          </a:p>
        </p:txBody>
      </p:sp>
      <p:sp>
        <p:nvSpPr>
          <p:cNvPr id="13" name="Text Placeholder notes">
            <a:extLst>
              <a:ext uri="{FF2B5EF4-FFF2-40B4-BE49-F238E27FC236}">
                <a16:creationId xmlns:a16="http://schemas.microsoft.com/office/drawing/2014/main" id="{29C1A9A4-5014-7FFB-A826-085062CAC1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6444" y="5752931"/>
            <a:ext cx="2210400" cy="565069"/>
          </a:xfrm>
          <a:prstGeom prst="rect">
            <a:avLst/>
          </a:prstGeom>
        </p:spPr>
        <p:txBody>
          <a:bodyPr anchor="b" anchorCtr="0"/>
          <a:lstStyle>
            <a:lvl1pPr marL="0" indent="0">
              <a:spcAft>
                <a:spcPts val="300"/>
              </a:spcAft>
              <a:buFont typeface="Arial" panose="020B0604020202020204" pitchFamily="34" charset="0"/>
              <a:buNone/>
              <a:defRPr sz="800" i="1">
                <a:latin typeface="Franklin Gothic Demi" panose="020B07030201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 dirty="0"/>
              <a:t>Click to add notes</a:t>
            </a:r>
          </a:p>
        </p:txBody>
      </p:sp>
    </p:spTree>
    <p:extLst>
      <p:ext uri="{BB962C8B-B14F-4D97-AF65-F5344CB8AC3E}">
        <p14:creationId xmlns:p14="http://schemas.microsoft.com/office/powerpoint/2010/main" val="2345012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91">
          <p15:clr>
            <a:srgbClr val="FBAE40"/>
          </p15:clr>
        </p15:guide>
        <p15:guide id="2" orient="horz" pos="221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PORTIN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6C67DA-3E6E-E662-FD01-9B6BCD61035F}"/>
              </a:ext>
            </a:extLst>
          </p:cNvPr>
          <p:cNvSpPr/>
          <p:nvPr userDrawn="1"/>
        </p:nvSpPr>
        <p:spPr>
          <a:xfrm>
            <a:off x="1" y="0"/>
            <a:ext cx="3172900" cy="6858000"/>
          </a:xfrm>
          <a:prstGeom prst="rect">
            <a:avLst/>
          </a:prstGeom>
          <a:solidFill>
            <a:srgbClr val="FEC6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Franklin Gothic Book" panose="020B0503020102020204" pitchFamily="34" charset="0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305BCBE0-A72F-44F9-B907-61C45B8CE45F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12193200" y="6858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1B9DF5-CDEF-4CCF-9D82-8104D7EEA7ED}" type="datetime4">
              <a:rPr lang="en-GB" smtClean="0"/>
              <a:pPr/>
              <a:t>07 May 2025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DF5836-A53C-4F9D-8208-19EFA158B2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350000"/>
            <a:ext cx="2210400" cy="249299"/>
          </a:xfrm>
        </p:spPr>
        <p:txBody>
          <a:bodyPr/>
          <a:lstStyle>
            <a:lvl1pPr>
              <a:defRPr sz="1800">
                <a:latin typeface="Franklin Gothic Demi" panose="020B0703020102020204" pitchFamily="34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21" name="Subtitle Eyebrow">
            <a:extLst>
              <a:ext uri="{FF2B5EF4-FFF2-40B4-BE49-F238E27FC236}">
                <a16:creationId xmlns:a16="http://schemas.microsoft.com/office/drawing/2014/main" id="{2200C17D-0C81-49CE-8673-64BC37D47368}"/>
              </a:ext>
            </a:extLst>
          </p:cNvPr>
          <p:cNvSpPr>
            <a:spLocks noGrp="1"/>
          </p:cNvSpPr>
          <p:nvPr>
            <p:ph type="subTitle" idx="33" hasCustomPrompt="1"/>
          </p:nvPr>
        </p:nvSpPr>
        <p:spPr>
          <a:xfrm>
            <a:off x="539999" y="481818"/>
            <a:ext cx="2210400" cy="1548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rgbClr val="009ADA"/>
                </a:solidFill>
                <a:latin typeface="Franklin Gothic Demi" panose="020B0703020102020204" pitchFamily="34" charset="0"/>
              </a:defRPr>
            </a:lvl1pPr>
            <a:lvl2pPr marL="0" indent="0" algn="l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+mn-lt"/>
              </a:defRPr>
            </a:lvl2pPr>
            <a:lvl3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3pPr>
            <a:lvl4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4pPr>
            <a:lvl5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5pPr>
            <a:lvl6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6pPr>
            <a:lvl7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7pPr>
            <a:lvl8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8pPr>
            <a:lvl9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GB" dirty="0"/>
              <a:t>Click to add Eyebrow text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35DA131-1B1A-4190-8E80-D3E5E3F6A578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3693599" y="481818"/>
            <a:ext cx="5135612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009ADA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757291D-FDE8-4C50-A167-DF40C225CDD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ACC89C4-5945-C00F-ECCD-7A36DD0A58D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62400" y="899999"/>
            <a:ext cx="4053600" cy="2610000"/>
          </a:xfrm>
          <a:prstGeom prst="rect">
            <a:avLst/>
          </a:prstGeom>
          <a:noFill/>
          <a:ln w="6350">
            <a:solidFill>
              <a:srgbClr val="E6E8ED"/>
            </a:solidFill>
          </a:ln>
        </p:spPr>
        <p:txBody>
          <a:bodyPr vert="horz" lIns="72000" tIns="72000" rIns="72000" bIns="72000" rtlCol="0">
            <a:noAutofit/>
          </a:bodyPr>
          <a:lstStyle>
            <a:lvl1pPr>
              <a:defRPr lang="en-US" sz="2000" noProof="0" dirty="0">
                <a:latin typeface="+mn-lt"/>
              </a:defRPr>
            </a:lvl1pPr>
            <a:lvl2pPr>
              <a:defRPr lang="en-US" sz="1800" noProof="0" dirty="0">
                <a:latin typeface="+mn-lt"/>
              </a:defRPr>
            </a:lvl2pPr>
            <a:lvl3pPr>
              <a:defRPr lang="en-US" sz="1600" noProof="0" dirty="0">
                <a:latin typeface="+mn-lt"/>
              </a:defRPr>
            </a:lvl3pPr>
            <a:lvl4pPr>
              <a:defRPr lang="en-US" sz="1400" noProof="0" dirty="0">
                <a:latin typeface="+mn-lt"/>
              </a:defRPr>
            </a:lvl4pPr>
            <a:lvl5pPr>
              <a:defRPr lang="en-US" sz="1400" noProof="0" dirty="0">
                <a:latin typeface="+mn-lt"/>
              </a:defRPr>
            </a:lvl5pPr>
            <a:lvl6pPr>
              <a:defRPr lang="en-US" sz="1400" noProof="0" dirty="0">
                <a:latin typeface="+mn-lt"/>
              </a:defRPr>
            </a:lvl6pPr>
            <a:lvl7pPr>
              <a:defRPr lang="en-US" sz="1400" noProof="0" dirty="0">
                <a:latin typeface="+mn-lt"/>
              </a:defRPr>
            </a:lvl7pPr>
            <a:lvl8pPr>
              <a:defRPr lang="en-US" sz="1400" noProof="0" dirty="0">
                <a:latin typeface="+mn-lt"/>
              </a:defRPr>
            </a:lvl8pPr>
            <a:lvl9pPr>
              <a:defRPr lang="en-US" sz="1400" noProof="0" dirty="0">
                <a:latin typeface="+mn-lt"/>
              </a:defRPr>
            </a:lvl9pPr>
          </a:lstStyle>
          <a:p>
            <a:pPr lvl="0"/>
            <a:r>
              <a:rPr lang="en-GB" noProof="0" dirty="0"/>
              <a:t>Click to add text                 </a:t>
            </a:r>
            <a:br>
              <a:rPr lang="en-GB" noProof="0" dirty="0"/>
            </a:br>
            <a:r>
              <a:rPr lang="en-GB" noProof="0" dirty="0"/>
              <a:t>Enter &amp; TAB for next text level 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4D57A45D-535C-3468-AD10-3F358C6428F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62400" y="3708000"/>
            <a:ext cx="4053600" cy="2610000"/>
          </a:xfrm>
          <a:prstGeom prst="rect">
            <a:avLst/>
          </a:prstGeom>
          <a:noFill/>
          <a:ln w="6350">
            <a:solidFill>
              <a:srgbClr val="E6E8ED"/>
            </a:solidFill>
          </a:ln>
        </p:spPr>
        <p:txBody>
          <a:bodyPr vert="horz" lIns="72000" tIns="72000" rIns="72000" bIns="72000" rtlCol="0">
            <a:noAutofit/>
          </a:bodyPr>
          <a:lstStyle>
            <a:lvl1pPr>
              <a:defRPr lang="en-US" sz="2000" noProof="0" dirty="0">
                <a:latin typeface="+mn-lt"/>
              </a:defRPr>
            </a:lvl1pPr>
            <a:lvl2pPr>
              <a:defRPr lang="en-US" sz="1800" noProof="0" dirty="0">
                <a:latin typeface="+mn-lt"/>
              </a:defRPr>
            </a:lvl2pPr>
            <a:lvl3pPr>
              <a:defRPr lang="en-US" sz="1600" noProof="0" dirty="0">
                <a:latin typeface="+mn-lt"/>
              </a:defRPr>
            </a:lvl3pPr>
            <a:lvl4pPr>
              <a:defRPr lang="en-US" sz="1400" noProof="0" dirty="0">
                <a:latin typeface="+mn-lt"/>
              </a:defRPr>
            </a:lvl4pPr>
            <a:lvl5pPr>
              <a:defRPr lang="en-US" sz="1400" noProof="0" dirty="0">
                <a:latin typeface="+mn-lt"/>
              </a:defRPr>
            </a:lvl5pPr>
            <a:lvl6pPr>
              <a:defRPr lang="en-US" sz="1400" noProof="0" dirty="0">
                <a:latin typeface="+mn-lt"/>
              </a:defRPr>
            </a:lvl6pPr>
            <a:lvl7pPr>
              <a:defRPr lang="en-US" sz="1400" noProof="0" dirty="0">
                <a:latin typeface="+mn-lt"/>
              </a:defRPr>
            </a:lvl7pPr>
            <a:lvl8pPr>
              <a:defRPr lang="en-US" sz="1400" noProof="0" dirty="0">
                <a:latin typeface="+mn-lt"/>
              </a:defRPr>
            </a:lvl8pPr>
            <a:lvl9pPr>
              <a:defRPr lang="en-US" sz="1400" noProof="0" dirty="0">
                <a:latin typeface="+mn-lt"/>
              </a:defRPr>
            </a:lvl9pPr>
          </a:lstStyle>
          <a:p>
            <a:pPr lvl="0"/>
            <a:r>
              <a:rPr lang="en-GB" noProof="0" dirty="0"/>
              <a:t>Click to add text                 </a:t>
            </a:r>
            <a:br>
              <a:rPr lang="en-GB" noProof="0" dirty="0"/>
            </a:br>
            <a:r>
              <a:rPr lang="en-GB" noProof="0" dirty="0"/>
              <a:t>Enter &amp; TAB for next text level 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0184DC3A-BFBC-0894-09C5-E4402D0DC7B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598100" y="899999"/>
            <a:ext cx="4053600" cy="2610000"/>
          </a:xfrm>
          <a:prstGeom prst="rect">
            <a:avLst/>
          </a:prstGeom>
          <a:noFill/>
          <a:ln w="6350">
            <a:solidFill>
              <a:srgbClr val="E6E8ED"/>
            </a:solidFill>
          </a:ln>
        </p:spPr>
        <p:txBody>
          <a:bodyPr vert="horz" lIns="72000" tIns="72000" rIns="72000" bIns="72000" rtlCol="0">
            <a:noAutofit/>
          </a:bodyPr>
          <a:lstStyle>
            <a:lvl1pPr>
              <a:defRPr lang="en-US" sz="2000" noProof="0" dirty="0">
                <a:latin typeface="+mn-lt"/>
              </a:defRPr>
            </a:lvl1pPr>
            <a:lvl2pPr>
              <a:defRPr lang="en-US" sz="1800" noProof="0" dirty="0">
                <a:latin typeface="+mn-lt"/>
              </a:defRPr>
            </a:lvl2pPr>
            <a:lvl3pPr>
              <a:defRPr lang="en-US" sz="1600" noProof="0" dirty="0">
                <a:latin typeface="+mn-lt"/>
              </a:defRPr>
            </a:lvl3pPr>
            <a:lvl4pPr>
              <a:defRPr lang="en-US" sz="1400" noProof="0" dirty="0">
                <a:latin typeface="+mn-lt"/>
              </a:defRPr>
            </a:lvl4pPr>
            <a:lvl5pPr>
              <a:defRPr lang="en-US" sz="1400" noProof="0" dirty="0">
                <a:latin typeface="+mn-lt"/>
              </a:defRPr>
            </a:lvl5pPr>
            <a:lvl6pPr>
              <a:defRPr lang="en-US" sz="1400" noProof="0" dirty="0">
                <a:latin typeface="+mn-lt"/>
              </a:defRPr>
            </a:lvl6pPr>
            <a:lvl7pPr>
              <a:defRPr lang="en-US" sz="1400" noProof="0" dirty="0">
                <a:latin typeface="+mn-lt"/>
              </a:defRPr>
            </a:lvl7pPr>
            <a:lvl8pPr>
              <a:defRPr lang="en-US" sz="1400" noProof="0" dirty="0">
                <a:latin typeface="+mn-lt"/>
              </a:defRPr>
            </a:lvl8pPr>
            <a:lvl9pPr>
              <a:defRPr lang="en-US" sz="1400" noProof="0" dirty="0">
                <a:latin typeface="+mn-lt"/>
              </a:defRPr>
            </a:lvl9pPr>
          </a:lstStyle>
          <a:p>
            <a:pPr lvl="0"/>
            <a:r>
              <a:rPr lang="en-GB" noProof="0" dirty="0"/>
              <a:t>Click to add text                 </a:t>
            </a:r>
            <a:br>
              <a:rPr lang="en-GB" noProof="0" dirty="0"/>
            </a:br>
            <a:r>
              <a:rPr lang="en-GB" noProof="0" dirty="0"/>
              <a:t>Enter &amp; TAB for next text level 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658E57C-9E14-6FE6-9A4B-102E24CD4B5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98100" y="3708000"/>
            <a:ext cx="4053600" cy="2610000"/>
          </a:xfrm>
          <a:prstGeom prst="rect">
            <a:avLst/>
          </a:prstGeom>
          <a:noFill/>
          <a:ln w="6350">
            <a:solidFill>
              <a:srgbClr val="E6E8ED"/>
            </a:solidFill>
          </a:ln>
        </p:spPr>
        <p:txBody>
          <a:bodyPr vert="horz" lIns="72000" tIns="72000" rIns="72000" bIns="72000" rtlCol="0">
            <a:noAutofit/>
          </a:bodyPr>
          <a:lstStyle>
            <a:lvl1pPr>
              <a:defRPr lang="en-US" sz="2000" noProof="0" dirty="0">
                <a:latin typeface="+mn-lt"/>
              </a:defRPr>
            </a:lvl1pPr>
            <a:lvl2pPr>
              <a:defRPr lang="en-US" sz="1800" noProof="0" dirty="0">
                <a:latin typeface="+mn-lt"/>
              </a:defRPr>
            </a:lvl2pPr>
            <a:lvl3pPr>
              <a:defRPr lang="en-US" sz="1600" noProof="0" dirty="0">
                <a:latin typeface="+mn-lt"/>
              </a:defRPr>
            </a:lvl3pPr>
            <a:lvl4pPr>
              <a:defRPr lang="en-US" sz="1400" noProof="0" dirty="0">
                <a:latin typeface="+mn-lt"/>
              </a:defRPr>
            </a:lvl4pPr>
            <a:lvl5pPr>
              <a:defRPr lang="en-US" sz="1400" noProof="0" dirty="0">
                <a:latin typeface="+mn-lt"/>
              </a:defRPr>
            </a:lvl5pPr>
            <a:lvl6pPr>
              <a:defRPr lang="en-US" sz="1400" noProof="0" dirty="0">
                <a:latin typeface="+mn-lt"/>
              </a:defRPr>
            </a:lvl6pPr>
            <a:lvl7pPr>
              <a:defRPr lang="en-US" sz="1400" noProof="0" dirty="0">
                <a:latin typeface="+mn-lt"/>
              </a:defRPr>
            </a:lvl7pPr>
            <a:lvl8pPr>
              <a:defRPr lang="en-US" sz="1400" noProof="0" dirty="0">
                <a:latin typeface="+mn-lt"/>
              </a:defRPr>
            </a:lvl8pPr>
            <a:lvl9pPr>
              <a:defRPr lang="en-US" sz="1400" noProof="0" dirty="0">
                <a:latin typeface="+mn-lt"/>
              </a:defRPr>
            </a:lvl9pPr>
          </a:lstStyle>
          <a:p>
            <a:pPr lvl="0"/>
            <a:r>
              <a:rPr lang="en-GB" noProof="0" dirty="0"/>
              <a:t>Click to add text                 </a:t>
            </a:r>
            <a:br>
              <a:rPr lang="en-GB" noProof="0" dirty="0"/>
            </a:br>
            <a:r>
              <a:rPr lang="en-GB" noProof="0" dirty="0"/>
              <a:t>Enter &amp; TAB for next text level 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0927383-55CB-82ED-1701-49A63A085E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501" y="6408524"/>
            <a:ext cx="1396598" cy="363115"/>
          </a:xfrm>
          <a:prstGeom prst="rect">
            <a:avLst/>
          </a:prstGeom>
        </p:spPr>
      </p:pic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D18BCBC6-D505-AF69-FD9D-D3C9206D87BC}"/>
              </a:ext>
            </a:extLst>
          </p:cNvPr>
          <p:cNvSpPr txBox="1">
            <a:spLocks/>
          </p:cNvSpPr>
          <p:nvPr userDrawn="1"/>
        </p:nvSpPr>
        <p:spPr>
          <a:xfrm>
            <a:off x="539750" y="6368184"/>
            <a:ext cx="513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3AA811B-2EBD-4900-905E-5BE206449611}" type="slidenum">
              <a:rPr lang="en-GB" smtClean="0">
                <a:solidFill>
                  <a:schemeClr val="bg1"/>
                </a:solidFill>
              </a:rPr>
              <a:pPr algn="l"/>
              <a:t>‹#›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A8D7A7A-52B6-21C0-68FD-83086FA15E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3060000"/>
            <a:ext cx="2210400" cy="2538131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Franklin Gothic Demi" panose="020B0703020102020204" pitchFamily="34" charset="0"/>
              </a:defRPr>
            </a:lvl1pPr>
            <a:lvl2pPr>
              <a:defRPr sz="1400">
                <a:latin typeface="Franklin Gothic Demi" panose="020B0703020102020204" pitchFamily="34" charset="0"/>
              </a:defRPr>
            </a:lvl2pPr>
            <a:lvl3pPr>
              <a:defRPr sz="1400">
                <a:latin typeface="Franklin Gothic Demi" panose="020B0703020102020204" pitchFamily="34" charset="0"/>
              </a:defRPr>
            </a:lvl3pPr>
            <a:lvl4pPr>
              <a:defRPr sz="1400">
                <a:latin typeface="Franklin Gothic Demi" panose="020B0703020102020204" pitchFamily="34" charset="0"/>
              </a:defRPr>
            </a:lvl4pPr>
            <a:lvl5pPr>
              <a:defRPr sz="1400">
                <a:latin typeface="Franklin Gothic Demi" panose="020B0703020102020204" pitchFamily="34" charset="0"/>
              </a:defRPr>
            </a:lvl5pPr>
            <a:lvl6pPr>
              <a:defRPr sz="1000">
                <a:latin typeface="Franklin Gothic Demi" panose="020B0703020102020204" pitchFamily="34" charset="0"/>
              </a:defRPr>
            </a:lvl6pPr>
            <a:lvl7pPr>
              <a:defRPr sz="1000"/>
            </a:lvl7pPr>
          </a:lstStyle>
          <a:p>
            <a:pPr lvl="0"/>
            <a:r>
              <a:rPr lang="en-GB" noProof="0" dirty="0"/>
              <a:t>Click to add text                 Enter &amp; TAB for next text level 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5"/>
            <a:endParaRPr lang="en-GB" noProof="0" dirty="0"/>
          </a:p>
        </p:txBody>
      </p:sp>
      <p:sp>
        <p:nvSpPr>
          <p:cNvPr id="14" name="Text Placeholder notes">
            <a:extLst>
              <a:ext uri="{FF2B5EF4-FFF2-40B4-BE49-F238E27FC236}">
                <a16:creationId xmlns:a16="http://schemas.microsoft.com/office/drawing/2014/main" id="{96BEDC02-32C6-0F58-74FC-39E91B61EF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6444" y="5752931"/>
            <a:ext cx="2210400" cy="565069"/>
          </a:xfrm>
          <a:prstGeom prst="rect">
            <a:avLst/>
          </a:prstGeom>
        </p:spPr>
        <p:txBody>
          <a:bodyPr anchor="b" anchorCtr="0"/>
          <a:lstStyle>
            <a:lvl1pPr marL="0" indent="0">
              <a:spcAft>
                <a:spcPts val="300"/>
              </a:spcAft>
              <a:buFont typeface="Arial" panose="020B0604020202020204" pitchFamily="34" charset="0"/>
              <a:buNone/>
              <a:defRPr sz="800" i="1">
                <a:latin typeface="Franklin Gothic Demi" panose="020B07030201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 dirty="0"/>
              <a:t>Click to add notes</a:t>
            </a:r>
          </a:p>
        </p:txBody>
      </p:sp>
    </p:spTree>
    <p:extLst>
      <p:ext uri="{BB962C8B-B14F-4D97-AF65-F5344CB8AC3E}">
        <p14:creationId xmlns:p14="http://schemas.microsoft.com/office/powerpoint/2010/main" val="2817406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91">
          <p15:clr>
            <a:srgbClr val="FBAE40"/>
          </p15:clr>
        </p15:guide>
        <p15:guide id="2" orient="horz" pos="221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PORTIN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6C67DA-3E6E-E662-FD01-9B6BCD61035F}"/>
              </a:ext>
            </a:extLst>
          </p:cNvPr>
          <p:cNvSpPr/>
          <p:nvPr userDrawn="1"/>
        </p:nvSpPr>
        <p:spPr>
          <a:xfrm>
            <a:off x="1" y="0"/>
            <a:ext cx="3172900" cy="6858000"/>
          </a:xfrm>
          <a:prstGeom prst="rect">
            <a:avLst/>
          </a:prstGeom>
          <a:solidFill>
            <a:srgbClr val="FEC6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Franklin Gothic Book" panose="020B0503020102020204" pitchFamily="34" charset="0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305BCBE0-A72F-44F9-B907-61C45B8CE45F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12193200" y="6858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1B9DF5-CDEF-4CCF-9D82-8104D7EEA7ED}" type="datetime4">
              <a:rPr lang="en-GB" smtClean="0"/>
              <a:pPr/>
              <a:t>07 May 2025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DF5836-A53C-4F9D-8208-19EFA158B2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350000"/>
            <a:ext cx="2210400" cy="249299"/>
          </a:xfrm>
        </p:spPr>
        <p:txBody>
          <a:bodyPr/>
          <a:lstStyle>
            <a:lvl1pPr>
              <a:defRPr sz="1800">
                <a:latin typeface="Franklin Gothic Demi" panose="020B0703020102020204" pitchFamily="34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21" name="Subtitle Eyebrow">
            <a:extLst>
              <a:ext uri="{FF2B5EF4-FFF2-40B4-BE49-F238E27FC236}">
                <a16:creationId xmlns:a16="http://schemas.microsoft.com/office/drawing/2014/main" id="{2200C17D-0C81-49CE-8673-64BC37D47368}"/>
              </a:ext>
            </a:extLst>
          </p:cNvPr>
          <p:cNvSpPr>
            <a:spLocks noGrp="1"/>
          </p:cNvSpPr>
          <p:nvPr>
            <p:ph type="subTitle" idx="33" hasCustomPrompt="1"/>
          </p:nvPr>
        </p:nvSpPr>
        <p:spPr>
          <a:xfrm>
            <a:off x="539999" y="481818"/>
            <a:ext cx="2210400" cy="1548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rgbClr val="009ADA"/>
                </a:solidFill>
                <a:latin typeface="Franklin Gothic Demi" panose="020B0703020102020204" pitchFamily="34" charset="0"/>
              </a:defRPr>
            </a:lvl1pPr>
            <a:lvl2pPr marL="0" indent="0" algn="l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+mn-lt"/>
              </a:defRPr>
            </a:lvl2pPr>
            <a:lvl3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3pPr>
            <a:lvl4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4pPr>
            <a:lvl5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5pPr>
            <a:lvl6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6pPr>
            <a:lvl7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7pPr>
            <a:lvl8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8pPr>
            <a:lvl9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GB" dirty="0"/>
              <a:t>Click to add Eyebrow text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35DA131-1B1A-4190-8E80-D3E5E3F6A578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3693599" y="481818"/>
            <a:ext cx="5135612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009ADA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757291D-FDE8-4C50-A167-DF40C225CDD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61E756D-772F-3F08-11E7-2ED4FC711F7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62400" y="899999"/>
            <a:ext cx="2642400" cy="2610000"/>
          </a:xfrm>
          <a:prstGeom prst="rect">
            <a:avLst/>
          </a:prstGeom>
          <a:noFill/>
          <a:ln w="6350">
            <a:solidFill>
              <a:srgbClr val="E6E8ED"/>
            </a:solidFill>
          </a:ln>
        </p:spPr>
        <p:txBody>
          <a:bodyPr vert="horz" lIns="72000" tIns="72000" rIns="72000" bIns="72000" rtlCol="0">
            <a:noAutofit/>
          </a:bodyPr>
          <a:lstStyle>
            <a:lvl1pPr>
              <a:defRPr lang="en-US" sz="1800" noProof="0" dirty="0">
                <a:latin typeface="+mn-lt"/>
              </a:defRPr>
            </a:lvl1pPr>
            <a:lvl2pPr>
              <a:defRPr lang="en-US" sz="1600" noProof="0" dirty="0">
                <a:latin typeface="+mn-lt"/>
              </a:defRPr>
            </a:lvl2pPr>
            <a:lvl3pPr>
              <a:defRPr lang="en-US" sz="1400" noProof="0" dirty="0">
                <a:latin typeface="+mn-lt"/>
              </a:defRPr>
            </a:lvl3pPr>
            <a:lvl4pPr>
              <a:defRPr lang="en-US" sz="1200" noProof="0" dirty="0">
                <a:latin typeface="+mn-lt"/>
              </a:defRPr>
            </a:lvl4pPr>
            <a:lvl5pPr>
              <a:defRPr lang="en-US" sz="1200" noProof="0" dirty="0">
                <a:latin typeface="+mn-lt"/>
              </a:defRPr>
            </a:lvl5pPr>
            <a:lvl6pPr>
              <a:defRPr lang="en-US" sz="1200" noProof="0" dirty="0">
                <a:latin typeface="+mn-lt"/>
              </a:defRPr>
            </a:lvl6pPr>
            <a:lvl7pPr>
              <a:defRPr lang="en-US" sz="1200" noProof="0" dirty="0">
                <a:latin typeface="+mn-lt"/>
              </a:defRPr>
            </a:lvl7pPr>
            <a:lvl8pPr>
              <a:defRPr lang="en-US" sz="1200" noProof="0" dirty="0">
                <a:latin typeface="+mn-lt"/>
              </a:defRPr>
            </a:lvl8pPr>
            <a:lvl9pPr>
              <a:defRPr lang="en-US" sz="1200" noProof="0" dirty="0">
                <a:latin typeface="+mn-lt"/>
              </a:defRPr>
            </a:lvl9pPr>
          </a:lstStyle>
          <a:p>
            <a:pPr lvl="0"/>
            <a:r>
              <a:rPr lang="en-GB" noProof="0" dirty="0"/>
              <a:t>Click to add text                 Enter &amp; TAB for next text level 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D46789CE-993F-A609-087B-D9151135D21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62400" y="3708000"/>
            <a:ext cx="2642400" cy="2610000"/>
          </a:xfrm>
          <a:prstGeom prst="rect">
            <a:avLst/>
          </a:prstGeom>
          <a:noFill/>
          <a:ln w="6350">
            <a:solidFill>
              <a:srgbClr val="E6E8ED"/>
            </a:solidFill>
          </a:ln>
        </p:spPr>
        <p:txBody>
          <a:bodyPr vert="horz" lIns="72000" tIns="72000" rIns="72000" bIns="72000" rtlCol="0">
            <a:noAutofit/>
          </a:bodyPr>
          <a:lstStyle>
            <a:lvl1pPr>
              <a:defRPr lang="en-US" sz="1800" noProof="0" dirty="0">
                <a:latin typeface="+mn-lt"/>
              </a:defRPr>
            </a:lvl1pPr>
            <a:lvl2pPr>
              <a:defRPr lang="en-US" sz="1600" noProof="0" dirty="0">
                <a:latin typeface="+mn-lt"/>
              </a:defRPr>
            </a:lvl2pPr>
            <a:lvl3pPr>
              <a:defRPr lang="en-US" sz="1400" noProof="0" dirty="0">
                <a:latin typeface="+mn-lt"/>
              </a:defRPr>
            </a:lvl3pPr>
            <a:lvl4pPr>
              <a:defRPr lang="en-US" sz="1200" noProof="0" dirty="0">
                <a:latin typeface="+mn-lt"/>
              </a:defRPr>
            </a:lvl4pPr>
            <a:lvl5pPr>
              <a:defRPr lang="en-US" sz="1200" noProof="0" dirty="0">
                <a:latin typeface="+mn-lt"/>
              </a:defRPr>
            </a:lvl5pPr>
            <a:lvl6pPr>
              <a:defRPr lang="en-US" sz="1200" noProof="0" dirty="0">
                <a:latin typeface="+mn-lt"/>
              </a:defRPr>
            </a:lvl6pPr>
            <a:lvl7pPr>
              <a:defRPr lang="en-US" sz="1200" noProof="0" dirty="0">
                <a:latin typeface="+mn-lt"/>
              </a:defRPr>
            </a:lvl7pPr>
            <a:lvl8pPr>
              <a:defRPr lang="en-US" sz="1200" noProof="0" dirty="0">
                <a:latin typeface="+mn-lt"/>
              </a:defRPr>
            </a:lvl8pPr>
            <a:lvl9pPr>
              <a:defRPr lang="en-US" sz="1200" noProof="0" dirty="0">
                <a:latin typeface="+mn-lt"/>
              </a:defRPr>
            </a:lvl9pPr>
          </a:lstStyle>
          <a:p>
            <a:pPr lvl="0"/>
            <a:r>
              <a:rPr lang="en-GB" noProof="0" dirty="0"/>
              <a:t>Click to add text                 Enter &amp; TAB for next text level 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F30BA2B-7DC8-1ADB-BA3E-A7AF4313F7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8400" y="899998"/>
            <a:ext cx="2642400" cy="5414401"/>
          </a:xfrm>
          <a:prstGeom prst="rect">
            <a:avLst/>
          </a:prstGeom>
          <a:noFill/>
          <a:ln w="6350">
            <a:solidFill>
              <a:srgbClr val="E6E8ED"/>
            </a:solidFill>
          </a:ln>
        </p:spPr>
        <p:txBody>
          <a:bodyPr vert="horz" lIns="72000" tIns="72000" rIns="72000" bIns="72000" rtlCol="0">
            <a:noAutofit/>
          </a:bodyPr>
          <a:lstStyle>
            <a:lvl1pPr>
              <a:defRPr lang="en-US" sz="1800" noProof="0" dirty="0">
                <a:latin typeface="+mn-lt"/>
              </a:defRPr>
            </a:lvl1pPr>
            <a:lvl2pPr>
              <a:defRPr lang="en-US" sz="1600" noProof="0" dirty="0">
                <a:latin typeface="+mn-lt"/>
              </a:defRPr>
            </a:lvl2pPr>
            <a:lvl3pPr>
              <a:defRPr lang="en-US" sz="1400" noProof="0" dirty="0">
                <a:latin typeface="+mn-lt"/>
              </a:defRPr>
            </a:lvl3pPr>
            <a:lvl4pPr>
              <a:defRPr lang="en-US" sz="1200" noProof="0" dirty="0">
                <a:latin typeface="+mn-lt"/>
              </a:defRPr>
            </a:lvl4pPr>
            <a:lvl5pPr>
              <a:defRPr lang="en-US" sz="1200" noProof="0" dirty="0">
                <a:latin typeface="+mn-lt"/>
              </a:defRPr>
            </a:lvl5pPr>
            <a:lvl6pPr>
              <a:defRPr lang="en-US" sz="1200" noProof="0" dirty="0">
                <a:latin typeface="+mn-lt"/>
              </a:defRPr>
            </a:lvl6pPr>
            <a:lvl7pPr>
              <a:defRPr lang="en-US" sz="1200" noProof="0" dirty="0">
                <a:latin typeface="+mn-lt"/>
              </a:defRPr>
            </a:lvl7pPr>
            <a:lvl8pPr>
              <a:defRPr lang="en-US" sz="1200" noProof="0" dirty="0">
                <a:latin typeface="+mn-lt"/>
              </a:defRPr>
            </a:lvl8pPr>
            <a:lvl9pPr>
              <a:defRPr lang="en-US" sz="1200" noProof="0" dirty="0">
                <a:latin typeface="+mn-lt"/>
              </a:defRPr>
            </a:lvl9pPr>
          </a:lstStyle>
          <a:p>
            <a:pPr lvl="0"/>
            <a:r>
              <a:rPr lang="en-GB" noProof="0" dirty="0"/>
              <a:t>Click to add text                 Enter &amp; TAB for next text level 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4" name="Content Placeholder 14">
            <a:extLst>
              <a:ext uri="{FF2B5EF4-FFF2-40B4-BE49-F238E27FC236}">
                <a16:creationId xmlns:a16="http://schemas.microsoft.com/office/drawing/2014/main" id="{A73C3857-19EB-2059-425D-DF4BD7B7529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007200" y="899999"/>
            <a:ext cx="2642400" cy="2610000"/>
          </a:xfrm>
          <a:prstGeom prst="rect">
            <a:avLst/>
          </a:prstGeom>
          <a:noFill/>
          <a:ln w="6350">
            <a:solidFill>
              <a:srgbClr val="E6E8ED"/>
            </a:solidFill>
          </a:ln>
        </p:spPr>
        <p:txBody>
          <a:bodyPr vert="horz" lIns="72000" tIns="72000" rIns="72000" bIns="72000" rtlCol="0">
            <a:noAutofit/>
          </a:bodyPr>
          <a:lstStyle>
            <a:lvl1pPr>
              <a:defRPr lang="en-US" sz="1800" noProof="0" dirty="0">
                <a:latin typeface="+mn-lt"/>
              </a:defRPr>
            </a:lvl1pPr>
            <a:lvl2pPr>
              <a:defRPr lang="en-US" sz="1600" noProof="0" dirty="0">
                <a:latin typeface="+mn-lt"/>
              </a:defRPr>
            </a:lvl2pPr>
            <a:lvl3pPr>
              <a:defRPr lang="en-US" sz="1400" noProof="0" dirty="0">
                <a:latin typeface="+mn-lt"/>
              </a:defRPr>
            </a:lvl3pPr>
            <a:lvl4pPr>
              <a:defRPr lang="en-US" sz="1200" noProof="0" dirty="0">
                <a:latin typeface="+mn-lt"/>
              </a:defRPr>
            </a:lvl4pPr>
            <a:lvl5pPr>
              <a:defRPr lang="en-US" sz="1200" noProof="0" dirty="0">
                <a:latin typeface="+mn-lt"/>
              </a:defRPr>
            </a:lvl5pPr>
            <a:lvl6pPr>
              <a:defRPr lang="en-US" sz="1200" noProof="0" dirty="0">
                <a:latin typeface="+mn-lt"/>
              </a:defRPr>
            </a:lvl6pPr>
            <a:lvl7pPr>
              <a:defRPr lang="en-US" sz="1200" noProof="0" dirty="0">
                <a:latin typeface="+mn-lt"/>
              </a:defRPr>
            </a:lvl7pPr>
            <a:lvl8pPr>
              <a:defRPr lang="en-US" sz="1200" noProof="0" dirty="0">
                <a:latin typeface="+mn-lt"/>
              </a:defRPr>
            </a:lvl8pPr>
            <a:lvl9pPr>
              <a:defRPr lang="en-US" sz="1200" noProof="0" dirty="0">
                <a:latin typeface="+mn-lt"/>
              </a:defRPr>
            </a:lvl9pPr>
          </a:lstStyle>
          <a:p>
            <a:pPr lvl="0"/>
            <a:r>
              <a:rPr lang="en-GB" noProof="0" dirty="0"/>
              <a:t>Click to add text                 Enter &amp; TAB for next text level 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D56028D2-E897-7430-4785-D6BF513B6292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9007200" y="3708000"/>
            <a:ext cx="2642400" cy="2610000"/>
          </a:xfrm>
          <a:prstGeom prst="rect">
            <a:avLst/>
          </a:prstGeom>
          <a:noFill/>
          <a:ln w="6350">
            <a:solidFill>
              <a:srgbClr val="E6E8ED"/>
            </a:solidFill>
          </a:ln>
        </p:spPr>
        <p:txBody>
          <a:bodyPr vert="horz" lIns="72000" tIns="72000" rIns="72000" bIns="72000" rtlCol="0">
            <a:noAutofit/>
          </a:bodyPr>
          <a:lstStyle>
            <a:lvl1pPr>
              <a:defRPr lang="en-US" sz="1800" dirty="0">
                <a:latin typeface="+mn-lt"/>
              </a:defRPr>
            </a:lvl1pPr>
            <a:lvl2pPr>
              <a:defRPr lang="en-US" sz="1600" dirty="0">
                <a:latin typeface="+mn-lt"/>
              </a:defRPr>
            </a:lvl2pPr>
            <a:lvl3pPr>
              <a:defRPr lang="en-US" sz="1400" dirty="0">
                <a:latin typeface="+mn-lt"/>
              </a:defRPr>
            </a:lvl3pPr>
            <a:lvl4pPr>
              <a:defRPr lang="en-US" sz="1200" dirty="0">
                <a:latin typeface="+mn-lt"/>
              </a:defRPr>
            </a:lvl4pPr>
            <a:lvl5pPr>
              <a:defRPr lang="en-GB" sz="1200" dirty="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4B95D64-B0A8-9936-DD13-2A87E925F7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501" y="6408524"/>
            <a:ext cx="1396598" cy="363115"/>
          </a:xfrm>
          <a:prstGeom prst="rect">
            <a:avLst/>
          </a:prstGeom>
        </p:spPr>
      </p:pic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9FA03456-2098-85FD-B506-540FDBBF2355}"/>
              </a:ext>
            </a:extLst>
          </p:cNvPr>
          <p:cNvSpPr txBox="1">
            <a:spLocks/>
          </p:cNvSpPr>
          <p:nvPr userDrawn="1"/>
        </p:nvSpPr>
        <p:spPr>
          <a:xfrm>
            <a:off x="539750" y="6368184"/>
            <a:ext cx="513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3AA811B-2EBD-4900-905E-5BE206449611}" type="slidenum">
              <a:rPr lang="en-GB" smtClean="0">
                <a:solidFill>
                  <a:schemeClr val="bg1"/>
                </a:solidFill>
              </a:rPr>
              <a:pPr algn="l"/>
              <a:t>‹#›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4CAE79-AF52-C1AC-CBD2-AA167342079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3060000"/>
            <a:ext cx="2210400" cy="2538131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Franklin Gothic Demi" panose="020B0703020102020204" pitchFamily="34" charset="0"/>
              </a:defRPr>
            </a:lvl1pPr>
            <a:lvl2pPr>
              <a:defRPr sz="1400">
                <a:latin typeface="Franklin Gothic Demi" panose="020B0703020102020204" pitchFamily="34" charset="0"/>
              </a:defRPr>
            </a:lvl2pPr>
            <a:lvl3pPr>
              <a:defRPr sz="1400">
                <a:latin typeface="Franklin Gothic Demi" panose="020B0703020102020204" pitchFamily="34" charset="0"/>
              </a:defRPr>
            </a:lvl3pPr>
            <a:lvl4pPr>
              <a:defRPr sz="1400">
                <a:latin typeface="Franklin Gothic Demi" panose="020B0703020102020204" pitchFamily="34" charset="0"/>
              </a:defRPr>
            </a:lvl4pPr>
            <a:lvl5pPr>
              <a:defRPr sz="1400">
                <a:latin typeface="Franklin Gothic Demi" panose="020B0703020102020204" pitchFamily="34" charset="0"/>
              </a:defRPr>
            </a:lvl5pPr>
            <a:lvl6pPr>
              <a:defRPr sz="1000">
                <a:latin typeface="Franklin Gothic Demi" panose="020B0703020102020204" pitchFamily="34" charset="0"/>
              </a:defRPr>
            </a:lvl6pPr>
            <a:lvl7pPr>
              <a:defRPr sz="1000"/>
            </a:lvl7pPr>
          </a:lstStyle>
          <a:p>
            <a:pPr lvl="0"/>
            <a:r>
              <a:rPr lang="en-GB" noProof="0" dirty="0"/>
              <a:t>Click to add text                 Enter &amp; TAB for next text level 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5"/>
            <a:endParaRPr lang="en-GB" noProof="0" dirty="0"/>
          </a:p>
        </p:txBody>
      </p:sp>
      <p:sp>
        <p:nvSpPr>
          <p:cNvPr id="13" name="Text Placeholder notes">
            <a:extLst>
              <a:ext uri="{FF2B5EF4-FFF2-40B4-BE49-F238E27FC236}">
                <a16:creationId xmlns:a16="http://schemas.microsoft.com/office/drawing/2014/main" id="{5ADF7F47-4019-0A85-4AC5-9D5C04FFB9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6444" y="5752931"/>
            <a:ext cx="2210400" cy="565069"/>
          </a:xfrm>
          <a:prstGeom prst="rect">
            <a:avLst/>
          </a:prstGeom>
        </p:spPr>
        <p:txBody>
          <a:bodyPr anchor="b" anchorCtr="0"/>
          <a:lstStyle>
            <a:lvl1pPr marL="0" indent="0">
              <a:spcAft>
                <a:spcPts val="300"/>
              </a:spcAft>
              <a:buFont typeface="Arial" panose="020B0604020202020204" pitchFamily="34" charset="0"/>
              <a:buNone/>
              <a:defRPr sz="800" i="1">
                <a:latin typeface="Franklin Gothic Demi" panose="020B07030201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 dirty="0"/>
              <a:t>Click to add notes</a:t>
            </a:r>
          </a:p>
        </p:txBody>
      </p:sp>
    </p:spTree>
    <p:extLst>
      <p:ext uri="{BB962C8B-B14F-4D97-AF65-F5344CB8AC3E}">
        <p14:creationId xmlns:p14="http://schemas.microsoft.com/office/powerpoint/2010/main" val="1283751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91">
          <p15:clr>
            <a:srgbClr val="FBAE40"/>
          </p15:clr>
        </p15:guide>
        <p15:guide id="2" orient="horz" pos="2215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EPORTING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6C67DA-3E6E-E662-FD01-9B6BCD61035F}"/>
              </a:ext>
            </a:extLst>
          </p:cNvPr>
          <p:cNvSpPr/>
          <p:nvPr userDrawn="1"/>
        </p:nvSpPr>
        <p:spPr>
          <a:xfrm>
            <a:off x="1" y="0"/>
            <a:ext cx="3172900" cy="6858000"/>
          </a:xfrm>
          <a:prstGeom prst="rect">
            <a:avLst/>
          </a:prstGeom>
          <a:solidFill>
            <a:srgbClr val="FEC6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Franklin Gothic Book" panose="020B0503020102020204" pitchFamily="34" charset="0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305BCBE0-A72F-44F9-B907-61C45B8CE45F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12193200" y="6858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1B9DF5-CDEF-4CCF-9D82-8104D7EEA7ED}" type="datetime4">
              <a:rPr lang="en-GB" smtClean="0"/>
              <a:pPr/>
              <a:t>07 May 2025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DF5836-A53C-4F9D-8208-19EFA158B2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350000"/>
            <a:ext cx="2210400" cy="249299"/>
          </a:xfrm>
        </p:spPr>
        <p:txBody>
          <a:bodyPr/>
          <a:lstStyle>
            <a:lvl1pPr>
              <a:defRPr sz="1800">
                <a:latin typeface="Franklin Gothic Demi" panose="020B0703020102020204" pitchFamily="34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21" name="Subtitle Eyebrow">
            <a:extLst>
              <a:ext uri="{FF2B5EF4-FFF2-40B4-BE49-F238E27FC236}">
                <a16:creationId xmlns:a16="http://schemas.microsoft.com/office/drawing/2014/main" id="{2200C17D-0C81-49CE-8673-64BC37D47368}"/>
              </a:ext>
            </a:extLst>
          </p:cNvPr>
          <p:cNvSpPr>
            <a:spLocks noGrp="1"/>
          </p:cNvSpPr>
          <p:nvPr>
            <p:ph type="subTitle" idx="33" hasCustomPrompt="1"/>
          </p:nvPr>
        </p:nvSpPr>
        <p:spPr>
          <a:xfrm>
            <a:off x="539999" y="481818"/>
            <a:ext cx="2210400" cy="1548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rgbClr val="009ADA"/>
                </a:solidFill>
                <a:latin typeface="Franklin Gothic Demi" panose="020B0703020102020204" pitchFamily="34" charset="0"/>
              </a:defRPr>
            </a:lvl1pPr>
            <a:lvl2pPr marL="0" indent="0" algn="l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+mn-lt"/>
              </a:defRPr>
            </a:lvl2pPr>
            <a:lvl3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3pPr>
            <a:lvl4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4pPr>
            <a:lvl5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5pPr>
            <a:lvl6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6pPr>
            <a:lvl7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7pPr>
            <a:lvl8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8pPr>
            <a:lvl9pPr marL="0" indent="0" algn="l"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GB" dirty="0"/>
              <a:t>Click to add Eyebrow text</a:t>
            </a:r>
          </a:p>
        </p:txBody>
      </p:sp>
      <p:sp>
        <p:nvSpPr>
          <p:cNvPr id="17" name="Text Placeholder notes">
            <a:extLst>
              <a:ext uri="{FF2B5EF4-FFF2-40B4-BE49-F238E27FC236}">
                <a16:creationId xmlns:a16="http://schemas.microsoft.com/office/drawing/2014/main" id="{96722C69-3A89-4AF0-9262-9A43B15628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6444" y="5752931"/>
            <a:ext cx="2210400" cy="565069"/>
          </a:xfrm>
          <a:prstGeom prst="rect">
            <a:avLst/>
          </a:prstGeom>
        </p:spPr>
        <p:txBody>
          <a:bodyPr anchor="b" anchorCtr="0"/>
          <a:lstStyle>
            <a:lvl1pPr marL="0" indent="0">
              <a:spcAft>
                <a:spcPts val="300"/>
              </a:spcAft>
              <a:buFont typeface="Arial" panose="020B0604020202020204" pitchFamily="34" charset="0"/>
              <a:buNone/>
              <a:defRPr sz="800" i="1">
                <a:latin typeface="Franklin Gothic Demi" panose="020B07030201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 dirty="0"/>
              <a:t>Click to add notes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35DA131-1B1A-4190-8E80-D3E5E3F6A578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3693599" y="481818"/>
            <a:ext cx="5135612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009ADA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757291D-FDE8-4C50-A167-DF40C225CDD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ECF2D26-163A-1D79-3C5A-25D07ACBD1B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62400" y="899999"/>
            <a:ext cx="2642400" cy="2610000"/>
          </a:xfrm>
          <a:prstGeom prst="rect">
            <a:avLst/>
          </a:prstGeom>
          <a:noFill/>
          <a:ln w="6350">
            <a:solidFill>
              <a:srgbClr val="E6E8ED"/>
            </a:solidFill>
          </a:ln>
        </p:spPr>
        <p:txBody>
          <a:bodyPr vert="horz" lIns="72000" tIns="72000" rIns="72000" bIns="72000" rtlCol="0">
            <a:noAutofit/>
          </a:bodyPr>
          <a:lstStyle>
            <a:lvl1pPr>
              <a:defRPr lang="en-US" sz="1800" noProof="0" dirty="0">
                <a:latin typeface="+mn-lt"/>
              </a:defRPr>
            </a:lvl1pPr>
            <a:lvl2pPr>
              <a:defRPr lang="en-US" sz="1600" noProof="0" dirty="0">
                <a:latin typeface="+mn-lt"/>
              </a:defRPr>
            </a:lvl2pPr>
            <a:lvl3pPr>
              <a:defRPr lang="en-US" sz="1400" noProof="0" dirty="0">
                <a:latin typeface="+mn-lt"/>
              </a:defRPr>
            </a:lvl3pPr>
            <a:lvl4pPr>
              <a:defRPr lang="en-US" sz="1200" noProof="0" dirty="0">
                <a:latin typeface="+mn-lt"/>
              </a:defRPr>
            </a:lvl4pPr>
            <a:lvl5pPr>
              <a:defRPr lang="en-US" sz="1200" noProof="0" dirty="0">
                <a:latin typeface="+mn-lt"/>
              </a:defRPr>
            </a:lvl5pPr>
            <a:lvl6pPr>
              <a:defRPr lang="en-US" sz="1200" noProof="0" dirty="0">
                <a:latin typeface="+mn-lt"/>
              </a:defRPr>
            </a:lvl6pPr>
            <a:lvl7pPr>
              <a:defRPr lang="en-US" sz="1200" noProof="0" dirty="0">
                <a:latin typeface="+mn-lt"/>
              </a:defRPr>
            </a:lvl7pPr>
            <a:lvl8pPr>
              <a:defRPr lang="en-US" sz="1200" noProof="0" dirty="0">
                <a:latin typeface="+mn-lt"/>
              </a:defRPr>
            </a:lvl8pPr>
            <a:lvl9pPr>
              <a:defRPr lang="en-US" sz="1200" noProof="0" dirty="0">
                <a:latin typeface="+mn-lt"/>
              </a:defRPr>
            </a:lvl9pPr>
          </a:lstStyle>
          <a:p>
            <a:pPr lvl="0"/>
            <a:r>
              <a:rPr lang="en-GB" noProof="0" dirty="0"/>
              <a:t>Click to add text                 Enter &amp; TAB for next text level 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7578EC71-2BFA-5C22-C359-90057DB5BA9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62400" y="3708000"/>
            <a:ext cx="2642400" cy="2610000"/>
          </a:xfrm>
          <a:prstGeom prst="rect">
            <a:avLst/>
          </a:prstGeom>
          <a:noFill/>
          <a:ln w="6350">
            <a:solidFill>
              <a:srgbClr val="E6E8ED"/>
            </a:solidFill>
          </a:ln>
        </p:spPr>
        <p:txBody>
          <a:bodyPr vert="horz" lIns="72000" tIns="72000" rIns="72000" bIns="72000" rtlCol="0">
            <a:noAutofit/>
          </a:bodyPr>
          <a:lstStyle>
            <a:lvl1pPr>
              <a:defRPr lang="en-US" sz="1800" noProof="0" dirty="0">
                <a:latin typeface="+mn-lt"/>
              </a:defRPr>
            </a:lvl1pPr>
            <a:lvl2pPr>
              <a:defRPr lang="en-US" sz="1600" noProof="0" dirty="0">
                <a:latin typeface="+mn-lt"/>
              </a:defRPr>
            </a:lvl2pPr>
            <a:lvl3pPr>
              <a:defRPr lang="en-US" sz="1400" noProof="0" dirty="0">
                <a:latin typeface="+mn-lt"/>
              </a:defRPr>
            </a:lvl3pPr>
            <a:lvl4pPr>
              <a:defRPr lang="en-US" sz="1200" noProof="0" dirty="0">
                <a:latin typeface="+mn-lt"/>
              </a:defRPr>
            </a:lvl4pPr>
            <a:lvl5pPr>
              <a:defRPr lang="en-US" sz="1200" noProof="0" dirty="0">
                <a:latin typeface="+mn-lt"/>
              </a:defRPr>
            </a:lvl5pPr>
            <a:lvl6pPr>
              <a:defRPr lang="en-US" sz="1200" noProof="0" dirty="0">
                <a:latin typeface="+mn-lt"/>
              </a:defRPr>
            </a:lvl6pPr>
            <a:lvl7pPr>
              <a:defRPr lang="en-US" sz="1200" noProof="0" dirty="0">
                <a:latin typeface="+mn-lt"/>
              </a:defRPr>
            </a:lvl7pPr>
            <a:lvl8pPr>
              <a:defRPr lang="en-US" sz="1200" noProof="0" dirty="0">
                <a:latin typeface="+mn-lt"/>
              </a:defRPr>
            </a:lvl8pPr>
            <a:lvl9pPr>
              <a:defRPr lang="en-US" sz="1200" noProof="0" dirty="0">
                <a:latin typeface="+mn-lt"/>
              </a:defRPr>
            </a:lvl9pPr>
          </a:lstStyle>
          <a:p>
            <a:pPr lvl="0"/>
            <a:r>
              <a:rPr lang="en-GB" noProof="0" dirty="0"/>
              <a:t>Click to add text                 Enter &amp; TAB for next text level 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DB7D323F-B5ED-E478-357D-5D58E34B485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8400" y="899999"/>
            <a:ext cx="2642400" cy="2610000"/>
          </a:xfrm>
          <a:prstGeom prst="rect">
            <a:avLst/>
          </a:prstGeom>
          <a:noFill/>
          <a:ln w="6350">
            <a:solidFill>
              <a:srgbClr val="E6E8ED"/>
            </a:solidFill>
          </a:ln>
        </p:spPr>
        <p:txBody>
          <a:bodyPr vert="horz" lIns="72000" tIns="72000" rIns="72000" bIns="72000" rtlCol="0">
            <a:noAutofit/>
          </a:bodyPr>
          <a:lstStyle>
            <a:lvl1pPr>
              <a:defRPr lang="en-US" sz="1800" noProof="0" dirty="0">
                <a:latin typeface="+mn-lt"/>
              </a:defRPr>
            </a:lvl1pPr>
            <a:lvl2pPr>
              <a:defRPr lang="en-US" sz="1600" noProof="0" dirty="0">
                <a:latin typeface="+mn-lt"/>
              </a:defRPr>
            </a:lvl2pPr>
            <a:lvl3pPr>
              <a:defRPr lang="en-US" sz="1400" noProof="0" dirty="0">
                <a:latin typeface="+mn-lt"/>
              </a:defRPr>
            </a:lvl3pPr>
            <a:lvl4pPr>
              <a:defRPr lang="en-US" sz="1200" noProof="0" dirty="0">
                <a:latin typeface="+mn-lt"/>
              </a:defRPr>
            </a:lvl4pPr>
            <a:lvl5pPr>
              <a:defRPr lang="en-US" sz="1200" noProof="0" dirty="0">
                <a:latin typeface="+mn-lt"/>
              </a:defRPr>
            </a:lvl5pPr>
            <a:lvl6pPr>
              <a:defRPr lang="en-US" sz="1200" noProof="0" dirty="0">
                <a:latin typeface="+mn-lt"/>
              </a:defRPr>
            </a:lvl6pPr>
            <a:lvl7pPr>
              <a:defRPr lang="en-US" sz="1200" noProof="0" dirty="0">
                <a:latin typeface="+mn-lt"/>
              </a:defRPr>
            </a:lvl7pPr>
            <a:lvl8pPr>
              <a:defRPr lang="en-US" sz="1200" noProof="0" dirty="0">
                <a:latin typeface="+mn-lt"/>
              </a:defRPr>
            </a:lvl8pPr>
            <a:lvl9pPr>
              <a:defRPr lang="en-US" sz="1200" noProof="0" dirty="0">
                <a:latin typeface="+mn-lt"/>
              </a:defRPr>
            </a:lvl9pPr>
          </a:lstStyle>
          <a:p>
            <a:pPr lvl="0"/>
            <a:r>
              <a:rPr lang="en-GB" noProof="0" dirty="0"/>
              <a:t>Click to add text                 Enter &amp; TAB for next text level 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24DB2E9-81DC-A0CC-5814-7F3212A8735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8400" y="3708000"/>
            <a:ext cx="2642400" cy="2610000"/>
          </a:xfrm>
          <a:prstGeom prst="rect">
            <a:avLst/>
          </a:prstGeom>
          <a:noFill/>
          <a:ln w="6350">
            <a:solidFill>
              <a:srgbClr val="E6E8ED"/>
            </a:solidFill>
          </a:ln>
        </p:spPr>
        <p:txBody>
          <a:bodyPr vert="horz" lIns="72000" tIns="72000" rIns="72000" bIns="72000" rtlCol="0">
            <a:noAutofit/>
          </a:bodyPr>
          <a:lstStyle>
            <a:lvl1pPr>
              <a:defRPr lang="en-US" sz="1800" noProof="0" dirty="0">
                <a:latin typeface="+mn-lt"/>
              </a:defRPr>
            </a:lvl1pPr>
            <a:lvl2pPr>
              <a:defRPr lang="en-US" sz="1600" noProof="0" dirty="0">
                <a:latin typeface="+mn-lt"/>
              </a:defRPr>
            </a:lvl2pPr>
            <a:lvl3pPr>
              <a:defRPr lang="en-US" sz="1400" noProof="0" dirty="0">
                <a:latin typeface="+mn-lt"/>
              </a:defRPr>
            </a:lvl3pPr>
            <a:lvl4pPr>
              <a:defRPr lang="en-US" sz="1200" noProof="0" dirty="0">
                <a:latin typeface="+mn-lt"/>
              </a:defRPr>
            </a:lvl4pPr>
            <a:lvl5pPr>
              <a:defRPr lang="en-US" sz="1200" noProof="0" dirty="0">
                <a:latin typeface="+mn-lt"/>
              </a:defRPr>
            </a:lvl5pPr>
            <a:lvl6pPr>
              <a:defRPr lang="en-US" sz="1200" noProof="0" dirty="0">
                <a:latin typeface="+mn-lt"/>
              </a:defRPr>
            </a:lvl6pPr>
            <a:lvl7pPr>
              <a:defRPr lang="en-US" sz="1200" noProof="0" dirty="0">
                <a:latin typeface="+mn-lt"/>
              </a:defRPr>
            </a:lvl7pPr>
            <a:lvl8pPr>
              <a:defRPr lang="en-US" sz="1200" noProof="0" dirty="0">
                <a:latin typeface="+mn-lt"/>
              </a:defRPr>
            </a:lvl8pPr>
            <a:lvl9pPr>
              <a:defRPr lang="en-US" sz="1200" noProof="0" dirty="0">
                <a:latin typeface="+mn-lt"/>
              </a:defRPr>
            </a:lvl9pPr>
          </a:lstStyle>
          <a:p>
            <a:pPr lvl="0"/>
            <a:r>
              <a:rPr lang="en-GB" noProof="0" dirty="0"/>
              <a:t>Click to add text                 Enter &amp; TAB for next text level 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7FA5AE24-E8EB-8CD5-C9F9-20AF08BE7D9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007200" y="899999"/>
            <a:ext cx="2642400" cy="2610000"/>
          </a:xfrm>
          <a:prstGeom prst="rect">
            <a:avLst/>
          </a:prstGeom>
          <a:noFill/>
          <a:ln w="6350">
            <a:solidFill>
              <a:srgbClr val="E6E8ED"/>
            </a:solidFill>
          </a:ln>
        </p:spPr>
        <p:txBody>
          <a:bodyPr vert="horz" lIns="72000" tIns="72000" rIns="72000" bIns="72000" rtlCol="0">
            <a:noAutofit/>
          </a:bodyPr>
          <a:lstStyle>
            <a:lvl1pPr>
              <a:defRPr lang="en-US" sz="1800" noProof="0" dirty="0">
                <a:latin typeface="+mn-lt"/>
              </a:defRPr>
            </a:lvl1pPr>
            <a:lvl2pPr>
              <a:defRPr lang="en-US" sz="1600" noProof="0" dirty="0">
                <a:latin typeface="+mn-lt"/>
              </a:defRPr>
            </a:lvl2pPr>
            <a:lvl3pPr>
              <a:defRPr lang="en-US" sz="1400" noProof="0" dirty="0">
                <a:latin typeface="+mn-lt"/>
              </a:defRPr>
            </a:lvl3pPr>
            <a:lvl4pPr>
              <a:defRPr lang="en-US" sz="1200" noProof="0" dirty="0">
                <a:latin typeface="+mn-lt"/>
              </a:defRPr>
            </a:lvl4pPr>
            <a:lvl5pPr>
              <a:defRPr lang="en-US" sz="1200" noProof="0" dirty="0">
                <a:latin typeface="+mn-lt"/>
              </a:defRPr>
            </a:lvl5pPr>
            <a:lvl6pPr>
              <a:defRPr lang="en-US" sz="1200" noProof="0" dirty="0">
                <a:latin typeface="+mn-lt"/>
              </a:defRPr>
            </a:lvl6pPr>
            <a:lvl7pPr>
              <a:defRPr lang="en-US" sz="1200" noProof="0" dirty="0">
                <a:latin typeface="+mn-lt"/>
              </a:defRPr>
            </a:lvl7pPr>
            <a:lvl8pPr>
              <a:defRPr lang="en-US" sz="1200" noProof="0" dirty="0">
                <a:latin typeface="+mn-lt"/>
              </a:defRPr>
            </a:lvl8pPr>
            <a:lvl9pPr>
              <a:defRPr lang="en-US" sz="1200" noProof="0" dirty="0">
                <a:latin typeface="+mn-lt"/>
              </a:defRPr>
            </a:lvl9pPr>
          </a:lstStyle>
          <a:p>
            <a:pPr lvl="0"/>
            <a:r>
              <a:rPr lang="en-GB" noProof="0" dirty="0"/>
              <a:t>Click to add text                 Enter &amp; TAB for next text level 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9" name="Content Placeholder 13">
            <a:extLst>
              <a:ext uri="{FF2B5EF4-FFF2-40B4-BE49-F238E27FC236}">
                <a16:creationId xmlns:a16="http://schemas.microsoft.com/office/drawing/2014/main" id="{686B64D8-8D76-C503-3658-933A5B0F694E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9007200" y="3708000"/>
            <a:ext cx="2642400" cy="2610000"/>
          </a:xfrm>
          <a:prstGeom prst="rect">
            <a:avLst/>
          </a:prstGeom>
          <a:noFill/>
          <a:ln w="6350">
            <a:solidFill>
              <a:srgbClr val="E6E8ED"/>
            </a:solidFill>
          </a:ln>
        </p:spPr>
        <p:txBody>
          <a:bodyPr vert="horz" lIns="72000" tIns="72000" rIns="72000" bIns="72000" rtlCol="0">
            <a:noAutofit/>
          </a:bodyPr>
          <a:lstStyle>
            <a:lvl1pPr>
              <a:defRPr lang="en-US" sz="1800" dirty="0">
                <a:latin typeface="+mn-lt"/>
              </a:defRPr>
            </a:lvl1pPr>
            <a:lvl2pPr>
              <a:defRPr lang="en-US" sz="1600" dirty="0">
                <a:latin typeface="+mn-lt"/>
              </a:defRPr>
            </a:lvl2pPr>
            <a:lvl3pPr>
              <a:defRPr lang="en-US" sz="1400" dirty="0">
                <a:latin typeface="+mn-lt"/>
              </a:defRPr>
            </a:lvl3pPr>
            <a:lvl4pPr>
              <a:defRPr lang="en-US" sz="1200" dirty="0">
                <a:latin typeface="+mn-lt"/>
              </a:defRPr>
            </a:lvl4pPr>
            <a:lvl5pPr>
              <a:defRPr lang="en-GB" sz="1200" dirty="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95B25BB-9583-6DA6-64DC-22BA4BC6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501" y="6408524"/>
            <a:ext cx="1396598" cy="363115"/>
          </a:xfrm>
          <a:prstGeom prst="rect">
            <a:avLst/>
          </a:prstGeom>
        </p:spPr>
      </p:pic>
      <p:sp>
        <p:nvSpPr>
          <p:cNvPr id="11" name="Slide Number Placeholder 11">
            <a:extLst>
              <a:ext uri="{FF2B5EF4-FFF2-40B4-BE49-F238E27FC236}">
                <a16:creationId xmlns:a16="http://schemas.microsoft.com/office/drawing/2014/main" id="{F10BA4A3-4646-CD76-6726-2A135191E8C6}"/>
              </a:ext>
            </a:extLst>
          </p:cNvPr>
          <p:cNvSpPr txBox="1">
            <a:spLocks/>
          </p:cNvSpPr>
          <p:nvPr userDrawn="1"/>
        </p:nvSpPr>
        <p:spPr>
          <a:xfrm>
            <a:off x="539750" y="6368184"/>
            <a:ext cx="513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3AA811B-2EBD-4900-905E-5BE206449611}" type="slidenum">
              <a:rPr lang="en-GB" smtClean="0">
                <a:solidFill>
                  <a:schemeClr val="bg1"/>
                </a:solidFill>
              </a:rPr>
              <a:pPr algn="l"/>
              <a:t>‹#›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165B818-4368-9A48-5B41-39CE6EBFA8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3060000"/>
            <a:ext cx="2210400" cy="2538131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Franklin Gothic Demi" panose="020B0703020102020204" pitchFamily="34" charset="0"/>
              </a:defRPr>
            </a:lvl1pPr>
            <a:lvl2pPr>
              <a:defRPr sz="1400">
                <a:latin typeface="Franklin Gothic Demi" panose="020B0703020102020204" pitchFamily="34" charset="0"/>
              </a:defRPr>
            </a:lvl2pPr>
            <a:lvl3pPr>
              <a:defRPr sz="1400">
                <a:latin typeface="Franklin Gothic Demi" panose="020B0703020102020204" pitchFamily="34" charset="0"/>
              </a:defRPr>
            </a:lvl3pPr>
            <a:lvl4pPr>
              <a:defRPr sz="1400">
                <a:latin typeface="Franklin Gothic Demi" panose="020B0703020102020204" pitchFamily="34" charset="0"/>
              </a:defRPr>
            </a:lvl4pPr>
            <a:lvl5pPr>
              <a:defRPr sz="1400">
                <a:latin typeface="Franklin Gothic Demi" panose="020B0703020102020204" pitchFamily="34" charset="0"/>
              </a:defRPr>
            </a:lvl5pPr>
            <a:lvl6pPr>
              <a:defRPr sz="1000">
                <a:latin typeface="Franklin Gothic Demi" panose="020B0703020102020204" pitchFamily="34" charset="0"/>
              </a:defRPr>
            </a:lvl6pPr>
            <a:lvl7pPr>
              <a:defRPr sz="1000"/>
            </a:lvl7pPr>
          </a:lstStyle>
          <a:p>
            <a:pPr lvl="0"/>
            <a:r>
              <a:rPr lang="en-GB" noProof="0" dirty="0"/>
              <a:t>Click to add text                 Enter &amp; TAB for next text level 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5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3707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91">
          <p15:clr>
            <a:srgbClr val="FBAE40"/>
          </p15:clr>
        </p15:guide>
        <p15:guide id="2" orient="horz" pos="221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6DA20-F473-FC3C-843A-74941A479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3272" y="1864255"/>
            <a:ext cx="8737600" cy="182085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E4766-1BD6-AB48-F8BB-454B1A1A7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63272" y="3882881"/>
            <a:ext cx="8737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E3020574-CAC1-348E-B7D0-B321D4F278A8}"/>
              </a:ext>
            </a:extLst>
          </p:cNvPr>
          <p:cNvSpPr/>
          <p:nvPr userDrawn="1"/>
        </p:nvSpPr>
        <p:spPr>
          <a:xfrm flipV="1">
            <a:off x="2937165" y="3685116"/>
            <a:ext cx="8737600" cy="0"/>
          </a:xfrm>
          <a:prstGeom prst="line">
            <a:avLst/>
          </a:prstGeom>
          <a:ln w="38100" cap="rnd">
            <a:solidFill>
              <a:srgbClr val="D6D6D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800" dirty="0">
              <a:latin typeface="Franklin Gothic Book" panose="020B0503020102020204" pitchFamily="34" charset="0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CB0A656-F449-4947-715E-1BB0BE5C0B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501" y="6408524"/>
            <a:ext cx="1396598" cy="363115"/>
          </a:xfrm>
          <a:prstGeom prst="rect">
            <a:avLst/>
          </a:prstGeom>
        </p:spPr>
      </p:pic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4E3119C0-8992-D39B-667F-CA00B0D92BD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456622" y="6342271"/>
            <a:ext cx="503239" cy="365125"/>
          </a:xfrm>
        </p:spPr>
        <p:txBody>
          <a:bodyPr/>
          <a:lstStyle>
            <a:lvl1pPr algn="l">
              <a:defRPr sz="1000"/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6600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6CA6-9E6A-4F3B-9984-7CB663483F71}" type="datetimeFigureOut">
              <a:rPr lang="el-GR" smtClean="0"/>
              <a:pPr/>
              <a:t>7/5/2025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C47B-F076-4CD9-A1EE-84DF955AB32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741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009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7EF2D973-4EC5-47E8-4417-B5486B7263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53828" y="-1513172"/>
            <a:ext cx="9884345" cy="98843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6DA20-F473-FC3C-843A-74941A479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529" y="1527320"/>
            <a:ext cx="7966941" cy="1901680"/>
          </a:xfr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C0A1A13-EA0C-F293-BB18-7951AE201C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344" y="6307224"/>
            <a:ext cx="1593273" cy="414251"/>
          </a:xfrm>
          <a:prstGeom prst="rect">
            <a:avLst/>
          </a:prstGeom>
        </p:spPr>
      </p:pic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DBDA8C3C-A794-3F83-A2E5-901491E93E7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456622" y="6342271"/>
            <a:ext cx="503239" cy="365125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9861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7DD91-E342-A870-8D9B-7DE648FE9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800" y="2879388"/>
            <a:ext cx="4895851" cy="1325563"/>
          </a:xfrm>
        </p:spPr>
        <p:txBody>
          <a:bodyPr/>
          <a:lstStyle>
            <a:lvl1pPr>
              <a:defRPr lang="en-US" sz="4400" kern="1200" spc="100" dirty="0">
                <a:solidFill>
                  <a:srgbClr val="000000"/>
                </a:solidFill>
                <a:latin typeface="Franklin Gothic Demi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F02B99-5BD1-58BC-7B85-68C703A3F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66588" y="1082978"/>
            <a:ext cx="5292332" cy="923588"/>
          </a:xfrm>
        </p:spPr>
        <p:txBody>
          <a:bodyPr vert="horz">
            <a:normAutofit/>
          </a:bodyPr>
          <a:lstStyle>
            <a:lvl1pPr marL="0" indent="0">
              <a:buNone/>
              <a:defRPr sz="2000"/>
            </a:lvl1pPr>
            <a:lvl2pPr marL="358775" indent="-228600"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157BAC58-9B5F-DE4E-2506-2D79313F67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6200000">
            <a:off x="-519275" y="2909725"/>
            <a:ext cx="2077103" cy="103855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AC82103-B5C5-40D2-EA60-092B3AF48359}"/>
              </a:ext>
            </a:extLst>
          </p:cNvPr>
          <p:cNvGrpSpPr/>
          <p:nvPr userDrawn="1"/>
        </p:nvGrpSpPr>
        <p:grpSpPr>
          <a:xfrm>
            <a:off x="6096000" y="-6350"/>
            <a:ext cx="6096001" cy="6858000"/>
            <a:chOff x="9143999" y="-9525"/>
            <a:chExt cx="9144001" cy="10287000"/>
          </a:xfrm>
        </p:grpSpPr>
        <p:sp>
          <p:nvSpPr>
            <p:cNvPr id="16" name="AutoShape 3">
              <a:extLst>
                <a:ext uri="{FF2B5EF4-FFF2-40B4-BE49-F238E27FC236}">
                  <a16:creationId xmlns:a16="http://schemas.microsoft.com/office/drawing/2014/main" id="{7274C11D-7947-120B-63A5-16611709DF5F}"/>
                </a:ext>
              </a:extLst>
            </p:cNvPr>
            <p:cNvSpPr/>
            <p:nvPr/>
          </p:nvSpPr>
          <p:spPr>
            <a:xfrm rot="-5400000">
              <a:off x="4010025" y="5133975"/>
              <a:ext cx="10287000" cy="0"/>
            </a:xfrm>
            <a:prstGeom prst="line">
              <a:avLst/>
            </a:prstGeom>
            <a:ln w="38100" cap="rnd">
              <a:solidFill>
                <a:srgbClr val="D6D6D6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C9BE480E-40D4-D6F4-BF11-D268DE88D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8941419" y="2052038"/>
              <a:ext cx="886522" cy="443261"/>
            </a:xfrm>
            <a:prstGeom prst="rect">
              <a:avLst/>
            </a:prstGeom>
          </p:spPr>
        </p:pic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97EDBCE6-605C-6092-6E49-6BA564408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8941419" y="4924807"/>
              <a:ext cx="886522" cy="443261"/>
            </a:xfrm>
            <a:prstGeom prst="rect">
              <a:avLst/>
            </a:prstGeom>
          </p:spPr>
        </p:pic>
        <p:pic>
          <p:nvPicPr>
            <p:cNvPr id="19" name="Picture 12">
              <a:extLst>
                <a:ext uri="{FF2B5EF4-FFF2-40B4-BE49-F238E27FC236}">
                  <a16:creationId xmlns:a16="http://schemas.microsoft.com/office/drawing/2014/main" id="{FB4595FC-62D3-77AF-B7A3-261F4F787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8922369" y="7797575"/>
              <a:ext cx="886522" cy="443261"/>
            </a:xfrm>
            <a:prstGeom prst="rect">
              <a:avLst/>
            </a:prstGeom>
          </p:spPr>
        </p:pic>
        <p:sp>
          <p:nvSpPr>
            <p:cNvPr id="20" name="AutoShape 2">
              <a:extLst>
                <a:ext uri="{FF2B5EF4-FFF2-40B4-BE49-F238E27FC236}">
                  <a16:creationId xmlns:a16="http://schemas.microsoft.com/office/drawing/2014/main" id="{BD21948C-19AA-9931-6D2D-FBCFC8CBBA3F}"/>
                </a:ext>
              </a:extLst>
            </p:cNvPr>
            <p:cNvSpPr/>
            <p:nvPr/>
          </p:nvSpPr>
          <p:spPr>
            <a:xfrm>
              <a:off x="9163049" y="3585673"/>
              <a:ext cx="9124951" cy="0"/>
            </a:xfrm>
            <a:prstGeom prst="line">
              <a:avLst/>
            </a:prstGeom>
            <a:ln w="38100" cap="rnd">
              <a:solidFill>
                <a:srgbClr val="D6D6D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">
              <a:extLst>
                <a:ext uri="{FF2B5EF4-FFF2-40B4-BE49-F238E27FC236}">
                  <a16:creationId xmlns:a16="http://schemas.microsoft.com/office/drawing/2014/main" id="{545AE7CC-FCA4-326B-9CC6-FB4C0AB17C00}"/>
                </a:ext>
              </a:extLst>
            </p:cNvPr>
            <p:cNvSpPr/>
            <p:nvPr/>
          </p:nvSpPr>
          <p:spPr>
            <a:xfrm>
              <a:off x="9143999" y="6701328"/>
              <a:ext cx="9144001" cy="0"/>
            </a:xfrm>
            <a:prstGeom prst="line">
              <a:avLst/>
            </a:prstGeom>
            <a:ln w="38100" cap="rnd">
              <a:solidFill>
                <a:srgbClr val="D6D6D6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22" name="Vertical Text Placeholder 2">
            <a:extLst>
              <a:ext uri="{FF2B5EF4-FFF2-40B4-BE49-F238E27FC236}">
                <a16:creationId xmlns:a16="http://schemas.microsoft.com/office/drawing/2014/main" id="{E9C48DB6-1AF2-767A-7001-B3C51C87446C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6566588" y="2974971"/>
            <a:ext cx="5292332" cy="923588"/>
          </a:xfrm>
        </p:spPr>
        <p:txBody>
          <a:bodyPr vert="horz">
            <a:normAutofit/>
          </a:bodyPr>
          <a:lstStyle>
            <a:lvl1pPr marL="0" indent="0">
              <a:buNone/>
              <a:defRPr sz="2000"/>
            </a:lvl1pPr>
            <a:lvl2pPr marL="358775" indent="-228600"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Vertical Text Placeholder 2">
            <a:extLst>
              <a:ext uri="{FF2B5EF4-FFF2-40B4-BE49-F238E27FC236}">
                <a16:creationId xmlns:a16="http://schemas.microsoft.com/office/drawing/2014/main" id="{9AF3EC02-5EC4-B2BA-DE1A-9569FCCCC521}"/>
              </a:ext>
            </a:extLst>
          </p:cNvPr>
          <p:cNvSpPr>
            <a:spLocks noGrp="1"/>
          </p:cNvSpPr>
          <p:nvPr>
            <p:ph type="body" orient="vert" idx="14"/>
          </p:nvPr>
        </p:nvSpPr>
        <p:spPr>
          <a:xfrm>
            <a:off x="6566588" y="4811259"/>
            <a:ext cx="5292332" cy="923588"/>
          </a:xfrm>
        </p:spPr>
        <p:txBody>
          <a:bodyPr vert="horz">
            <a:normAutofit/>
          </a:bodyPr>
          <a:lstStyle>
            <a:lvl1pPr marL="0" indent="0">
              <a:buNone/>
              <a:defRPr sz="2000"/>
            </a:lvl1pPr>
            <a:lvl2pPr marL="358775" indent="-228600"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C881E316-EAFE-74D3-58FA-4138D8DC53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501" y="6408524"/>
            <a:ext cx="1396598" cy="363115"/>
          </a:xfrm>
          <a:prstGeom prst="rect">
            <a:avLst/>
          </a:prstGeom>
        </p:spPr>
      </p:pic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E0BECF42-0AF7-8BA3-AF89-421415E15A5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456622" y="6342271"/>
            <a:ext cx="503239" cy="365125"/>
          </a:xfrm>
        </p:spPr>
        <p:txBody>
          <a:bodyPr/>
          <a:lstStyle>
            <a:lvl1pPr algn="l">
              <a:defRPr sz="1000"/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2277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>
            <a:extLst>
              <a:ext uri="{FF2B5EF4-FFF2-40B4-BE49-F238E27FC236}">
                <a16:creationId xmlns:a16="http://schemas.microsoft.com/office/drawing/2014/main" id="{93ACE3DC-9BCA-0EE7-4DDD-0962793313AE}"/>
              </a:ext>
            </a:extLst>
          </p:cNvPr>
          <p:cNvSpPr/>
          <p:nvPr userDrawn="1"/>
        </p:nvSpPr>
        <p:spPr>
          <a:xfrm flipV="1">
            <a:off x="1634836" y="1467984"/>
            <a:ext cx="10557164" cy="9238"/>
          </a:xfrm>
          <a:prstGeom prst="line">
            <a:avLst/>
          </a:prstGeom>
          <a:ln w="38100" cap="rnd">
            <a:solidFill>
              <a:srgbClr val="D6D6D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800" dirty="0">
              <a:latin typeface="Franklin Gothic Book" panose="020B0503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F179F5-B51A-F9AA-5186-2FAA7A1AA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66354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67BF757-95FB-DC85-262D-42D2716D04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501" y="6408524"/>
            <a:ext cx="1396598" cy="36311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D8E7657-0C1E-EFC3-3A4C-E6067874E1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10614"/>
            <a:ext cx="966354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CCAA893A-8642-010C-3219-0510AE82E96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456622" y="6342271"/>
            <a:ext cx="503239" cy="365125"/>
          </a:xfrm>
        </p:spPr>
        <p:txBody>
          <a:bodyPr/>
          <a:lstStyle>
            <a:lvl1pPr algn="l">
              <a:defRPr sz="1000"/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79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>
            <a:extLst>
              <a:ext uri="{FF2B5EF4-FFF2-40B4-BE49-F238E27FC236}">
                <a16:creationId xmlns:a16="http://schemas.microsoft.com/office/drawing/2014/main" id="{93ACE3DC-9BCA-0EE7-4DDD-0962793313AE}"/>
              </a:ext>
            </a:extLst>
          </p:cNvPr>
          <p:cNvSpPr/>
          <p:nvPr userDrawn="1"/>
        </p:nvSpPr>
        <p:spPr>
          <a:xfrm flipV="1">
            <a:off x="766618" y="1452282"/>
            <a:ext cx="11425382" cy="34773"/>
          </a:xfrm>
          <a:prstGeom prst="line">
            <a:avLst/>
          </a:prstGeom>
          <a:ln w="38100" cap="rnd">
            <a:solidFill>
              <a:srgbClr val="D6D6D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800" dirty="0">
              <a:latin typeface="Franklin Gothic Book" panose="020B0503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F179F5-B51A-F9AA-5186-2FAA7A1AA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66354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67BF757-95FB-DC85-262D-42D2716D04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501" y="6408524"/>
            <a:ext cx="1396598" cy="36311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D8E7657-0C1E-EFC3-3A4C-E6067874E1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10614"/>
            <a:ext cx="966354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CCAA893A-8642-010C-3219-0510AE82E96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456622" y="6342271"/>
            <a:ext cx="503239" cy="365125"/>
          </a:xfrm>
        </p:spPr>
        <p:txBody>
          <a:bodyPr/>
          <a:lstStyle>
            <a:lvl1pPr algn="l">
              <a:defRPr sz="1000"/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192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39CF6-0B6A-666C-F6BF-E000F8E36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07" y="209885"/>
            <a:ext cx="8563689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484CEE70-534C-7687-A851-5FC769BE702E}"/>
              </a:ext>
            </a:extLst>
          </p:cNvPr>
          <p:cNvSpPr/>
          <p:nvPr userDrawn="1"/>
        </p:nvSpPr>
        <p:spPr>
          <a:xfrm flipV="1">
            <a:off x="1676401" y="1662471"/>
            <a:ext cx="10515599" cy="0"/>
          </a:xfrm>
          <a:prstGeom prst="line">
            <a:avLst/>
          </a:prstGeom>
          <a:ln w="38100" cap="rnd">
            <a:solidFill>
              <a:srgbClr val="D6D6D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800" dirty="0">
              <a:latin typeface="Franklin Gothic Book" panose="020B050302010202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CE6BE3B-2EE5-BD9C-21D1-B396E1086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56368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F60D73C-7CF2-BA1F-6134-0ADD6AE11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501" y="6408524"/>
            <a:ext cx="1396598" cy="363115"/>
          </a:xfrm>
          <a:prstGeom prst="rect">
            <a:avLst/>
          </a:prstGeom>
        </p:spPr>
      </p:pic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B8720F37-CF87-CF47-E4AE-12421311952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456622" y="6342271"/>
            <a:ext cx="503239" cy="365125"/>
          </a:xfrm>
        </p:spPr>
        <p:txBody>
          <a:bodyPr/>
          <a:lstStyle>
            <a:lvl1pPr algn="l">
              <a:defRPr sz="1000"/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0526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EFFA0-27CB-D256-6552-381E73E71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703" y="540745"/>
            <a:ext cx="10202342" cy="1325563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1FA27466-556E-4ADD-1BA5-B048554F85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501" y="6408524"/>
            <a:ext cx="1396598" cy="36311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2FF20-4697-8B82-A9F2-6DDFB62BC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702" y="1825625"/>
            <a:ext cx="103566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9866A4F7-1996-6948-E6F3-B8D5C9B402E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456622" y="6342271"/>
            <a:ext cx="503239" cy="365125"/>
          </a:xfrm>
        </p:spPr>
        <p:txBody>
          <a:bodyPr/>
          <a:lstStyle>
            <a:lvl1pPr algn="l">
              <a:defRPr sz="1000"/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59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73457C-A40E-1A55-D021-FE895D346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800" y="365125"/>
            <a:ext cx="5689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E9D17-9820-0E28-7828-91A1D7BD2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3800" y="1825625"/>
            <a:ext cx="5689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2C6FB-028C-F85F-78F8-3D80B2650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5367924A-B290-463C-ACB8-A33BCC215F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60C94-C7D3-C4E2-B853-603A3806B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792A3-3340-AEF5-54D2-E9A1442CC0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212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3F17A39D-C97D-4A34-A57D-B89DE6EB2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21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1" r:id="rId3"/>
    <p:sldLayoutId id="2147483660" r:id="rId4"/>
    <p:sldLayoutId id="2147483658" r:id="rId5"/>
    <p:sldLayoutId id="2147483677" r:id="rId6"/>
    <p:sldLayoutId id="2147483680" r:id="rId7"/>
    <p:sldLayoutId id="2147483654" r:id="rId8"/>
    <p:sldLayoutId id="2147483652" r:id="rId9"/>
    <p:sldLayoutId id="2147483650" r:id="rId10"/>
    <p:sldLayoutId id="2147483653" r:id="rId11"/>
    <p:sldLayoutId id="2147483661" r:id="rId12"/>
    <p:sldLayoutId id="2147483655" r:id="rId13"/>
    <p:sldLayoutId id="2147483656" r:id="rId14"/>
    <p:sldLayoutId id="2147483678" r:id="rId15"/>
    <p:sldLayoutId id="2147483662" r:id="rId16"/>
    <p:sldLayoutId id="2147483657" r:id="rId17"/>
    <p:sldLayoutId id="2147483667" r:id="rId18"/>
    <p:sldLayoutId id="2147483665" r:id="rId19"/>
    <p:sldLayoutId id="2147483666" r:id="rId20"/>
    <p:sldLayoutId id="2147483679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81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b="1" i="0" kern="1200" dirty="0">
          <a:solidFill>
            <a:schemeClr val="tx1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ntigoni@focus.g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137F6832-B421-2BC6-C468-C51F8FEEB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4" y="1172817"/>
            <a:ext cx="5355308" cy="3133369"/>
          </a:xfrm>
        </p:spPr>
        <p:txBody>
          <a:bodyPr/>
          <a:lstStyle/>
          <a:p>
            <a:pPr algn="l"/>
            <a:r>
              <a:rPr lang="el-GR" dirty="0"/>
              <a:t> </a:t>
            </a:r>
            <a:br>
              <a:rPr lang="el-GR" dirty="0"/>
            </a:br>
            <a:r>
              <a:rPr lang="el-GR" sz="4000" dirty="0"/>
              <a:t>Νέο τοπίο στη ναυτιλία</a:t>
            </a:r>
            <a:r>
              <a:rPr lang="en-US" sz="4000" dirty="0"/>
              <a:t>:</a:t>
            </a:r>
            <a:r>
              <a:rPr lang="el-GR" sz="4000" dirty="0"/>
              <a:t>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l-GR" sz="4000" dirty="0"/>
              <a:t>Οι προσδοκίες των εταιριών και οι  φιλοδοξίες των νέων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D09095-80D1-7874-FC24-6317782FB859}"/>
              </a:ext>
            </a:extLst>
          </p:cNvPr>
          <p:cNvSpPr txBox="1"/>
          <p:nvPr/>
        </p:nvSpPr>
        <p:spPr>
          <a:xfrm>
            <a:off x="1975" y="4800600"/>
            <a:ext cx="52291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Αποτελέσματα Πανελλαδικής Έρευνας</a:t>
            </a:r>
          </a:p>
          <a:p>
            <a:pPr algn="ctr"/>
            <a:r>
              <a:rPr lang="el-GR" sz="24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ΥΕ</a:t>
            </a:r>
            <a:r>
              <a:rPr lang="en-US" sz="24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S TO SEAPPING FORUM</a:t>
            </a:r>
          </a:p>
          <a:p>
            <a:pPr algn="ctr"/>
            <a:r>
              <a:rPr lang="en-US" sz="24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MA</a:t>
            </a:r>
            <a:r>
              <a:rPr lang="el-GR" sz="24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ΪΟΣ 2025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30D335-DC3F-B9FB-0763-02C62EC34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9" r="16579"/>
          <a:stretch/>
        </p:blipFill>
        <p:spPr bwMode="auto">
          <a:xfrm>
            <a:off x="5313303" y="1"/>
            <a:ext cx="68786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102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0E6F6-D6FB-2E10-4095-AEDB29697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AC6E7A63-39FB-F3FE-1FCF-78C3FFC334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0497003"/>
              </p:ext>
            </p:extLst>
          </p:nvPr>
        </p:nvGraphicFramePr>
        <p:xfrm>
          <a:off x="3485063" y="1772092"/>
          <a:ext cx="10983432" cy="6953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504B1D24-8BFD-66B8-5740-4F3917F20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20" y="98278"/>
            <a:ext cx="12199847" cy="1432829"/>
          </a:xfrm>
        </p:spPr>
        <p:txBody>
          <a:bodyPr/>
          <a:lstStyle/>
          <a:p>
            <a:r>
              <a:rPr lang="el-GR" sz="2800" dirty="0"/>
              <a:t>Οι νέοι πιστεύουν στις ευκαιρίες καριέρας</a:t>
            </a:r>
            <a:r>
              <a:rPr lang="en-US" sz="2800" dirty="0"/>
              <a:t>,</a:t>
            </a:r>
            <a:r>
              <a:rPr lang="el-GR" sz="2800" dirty="0"/>
              <a:t>  με αρκετούς να παραμένουν «επιφυλακτικοί» για τον ρόλο των γνωριμιών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678E64-3FB1-5D83-CEAB-8DCE41D42DFA}"/>
              </a:ext>
            </a:extLst>
          </p:cNvPr>
          <p:cNvSpPr txBox="1"/>
          <p:nvPr/>
        </p:nvSpPr>
        <p:spPr>
          <a:xfrm>
            <a:off x="372978" y="1587353"/>
            <a:ext cx="11378507" cy="341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1600" b="1" i="1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el-GR" sz="1600" b="1" i="1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«</a:t>
            </a:r>
            <a:r>
              <a:rPr lang="el-GR" sz="1600" b="1" i="1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Τι πιστεύεις σχετικά με τις ευκαιρίες καριέρας στη ναυτιλία μέσα στα τελευταία 10 χρόνια;»</a:t>
            </a:r>
            <a:endParaRPr lang="en-US" sz="1600" i="1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D3454A-1D87-000E-F6FC-DF606EB92AA7}"/>
              </a:ext>
            </a:extLst>
          </p:cNvPr>
          <p:cNvSpPr txBox="1"/>
          <p:nvPr/>
        </p:nvSpPr>
        <p:spPr>
          <a:xfrm>
            <a:off x="814227" y="2805480"/>
            <a:ext cx="73203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i="0" u="none" strike="noStrike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Ναι, υπάρχουν πολλές ευκαιρίες </a:t>
            </a:r>
          </a:p>
          <a:p>
            <a:r>
              <a:rPr lang="el-GR" sz="1800" b="1" i="0" u="none" strike="noStrike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καριέρας στην ναυτιλία για όλους</a:t>
            </a:r>
            <a:r>
              <a:rPr lang="en-US" b="1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 </a:t>
            </a:r>
            <a:endParaRPr lang="en-US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5DA2589-9F11-3BEE-320B-A4C062209096}"/>
              </a:ext>
            </a:extLst>
          </p:cNvPr>
          <p:cNvGrpSpPr/>
          <p:nvPr/>
        </p:nvGrpSpPr>
        <p:grpSpPr>
          <a:xfrm>
            <a:off x="677306" y="2169966"/>
            <a:ext cx="4063954" cy="4352762"/>
            <a:chOff x="677306" y="2724767"/>
            <a:chExt cx="4063954" cy="435276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CB83D1C-71C7-CE38-0F0E-2E69A4F03223}"/>
                </a:ext>
              </a:extLst>
            </p:cNvPr>
            <p:cNvGrpSpPr/>
            <p:nvPr/>
          </p:nvGrpSpPr>
          <p:grpSpPr>
            <a:xfrm>
              <a:off x="677306" y="2724767"/>
              <a:ext cx="4063954" cy="3100680"/>
              <a:chOff x="12944713" y="916809"/>
              <a:chExt cx="2589138" cy="86449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226F912-D226-7B5A-07A5-E19F6A080435}"/>
                  </a:ext>
                </a:extLst>
              </p:cNvPr>
              <p:cNvSpPr/>
              <p:nvPr/>
            </p:nvSpPr>
            <p:spPr>
              <a:xfrm>
                <a:off x="12955312" y="1234982"/>
                <a:ext cx="2567940" cy="24003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l-GR" b="1" dirty="0">
                    <a:solidFill>
                      <a:schemeClr val="bg1"/>
                    </a:solidFill>
                  </a:rPr>
                  <a:t>Υπάρχουν, αλλά ανοίγονται μόνο αν έχεις γνωστό / οικογένεια στη ναυτιλία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218FCFF-7C8C-7659-7C05-8C2EE9BB55DA}"/>
                  </a:ext>
                </a:extLst>
              </p:cNvPr>
              <p:cNvSpPr/>
              <p:nvPr/>
            </p:nvSpPr>
            <p:spPr>
              <a:xfrm>
                <a:off x="12944713" y="916809"/>
                <a:ext cx="2589138" cy="257313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l-GR" b="1" dirty="0"/>
                  <a:t>Ναι, υπάρχουν πολλές ευκαρίες καριέρας στη ναυτιλία για όλους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496A21F-89E0-6E4A-A6D2-150C2610704C}"/>
                  </a:ext>
                </a:extLst>
              </p:cNvPr>
              <p:cNvSpPr/>
              <p:nvPr/>
            </p:nvSpPr>
            <p:spPr>
              <a:xfrm>
                <a:off x="12955312" y="1541269"/>
                <a:ext cx="2567940" cy="24003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l-GR" b="1" dirty="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Όχι, δεν πιστεύω ότι υπάρχουν αρκετές ευκαιρίες καριέρας στη ναυτιλία</a:t>
                </a:r>
                <a:endParaRPr lang="el-GR" sz="1800" b="1" i="0" u="none" strike="noStrike" dirty="0">
                  <a:solidFill>
                    <a:schemeClr val="bg1"/>
                  </a:solidFill>
                  <a:effectLst/>
                  <a:latin typeface="Franklin Gothic Book" panose="020B0503020102020204" pitchFamily="34" charset="0"/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1161255-5E72-35F2-8A0E-CBB4001BED35}"/>
                </a:ext>
              </a:extLst>
            </p:cNvPr>
            <p:cNvSpPr/>
            <p:nvPr/>
          </p:nvSpPr>
          <p:spPr>
            <a:xfrm>
              <a:off x="693941" y="6140240"/>
              <a:ext cx="4030681" cy="93728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1800" b="1" i="0" u="none" strike="noStrike" dirty="0">
                  <a:solidFill>
                    <a:schemeClr val="bg1"/>
                  </a:solidFill>
                  <a:effectLst/>
                  <a:latin typeface="Franklin Gothic Book" panose="020B0503020102020204" pitchFamily="34" charset="0"/>
                </a:rPr>
                <a:t>Δ.Γ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7936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64B6F-6185-8F6D-D0AE-C5E3BDBC3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8B5F368-0DDB-B13B-E2CF-D1ECEA8122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786793"/>
              </p:ext>
            </p:extLst>
          </p:nvPr>
        </p:nvGraphicFramePr>
        <p:xfrm>
          <a:off x="95770" y="2137144"/>
          <a:ext cx="11996928" cy="4899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7C978D8E-8B1E-1EF9-B280-547A547C5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70" y="251529"/>
            <a:ext cx="12000460" cy="1325563"/>
          </a:xfrm>
        </p:spPr>
        <p:txBody>
          <a:bodyPr/>
          <a:lstStyle/>
          <a:p>
            <a:r>
              <a:rPr lang="el-GR" dirty="0">
                <a:solidFill>
                  <a:srgbClr val="0070C0"/>
                </a:solidFill>
              </a:rPr>
              <a:t>Ψηφιακά μέσα και ακαδημαϊκές δράσεις</a:t>
            </a:r>
            <a:r>
              <a:rPr lang="en-US" dirty="0">
                <a:solidFill>
                  <a:srgbClr val="0070C0"/>
                </a:solidFill>
              </a:rPr>
              <a:t>:</a:t>
            </a:r>
            <a:r>
              <a:rPr lang="el-GR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el-GR" dirty="0"/>
              <a:t>οι κύριες πηγές ενημέρωσης των νέων για τη ναυτιλία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CE5BAB-CEB1-2899-10AB-62378DA6D083}"/>
              </a:ext>
            </a:extLst>
          </p:cNvPr>
          <p:cNvSpPr txBox="1"/>
          <p:nvPr/>
        </p:nvSpPr>
        <p:spPr>
          <a:xfrm>
            <a:off x="568712" y="1687841"/>
            <a:ext cx="10390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i="1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«Πώς θα προτιμούσες να ενημερώνεσαι για τις επαγγελματικές ευκαιρίες που υπάρχουν στην ναυτιλία;»</a:t>
            </a:r>
            <a:endParaRPr lang="en-US" sz="1600" b="1" i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688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17F65-4DBB-6908-9C9F-EE02DB72A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94" y="103049"/>
            <a:ext cx="11948979" cy="1325563"/>
          </a:xfrm>
        </p:spPr>
        <p:txBody>
          <a:bodyPr/>
          <a:lstStyle/>
          <a:p>
            <a:r>
              <a:rPr lang="el-GR" sz="2800" dirty="0"/>
              <a:t>Η πορεία προς τη ναυτιλία ξεκινά... οnline και συνεχίζεται μέσω</a:t>
            </a:r>
            <a:br>
              <a:rPr lang="el-GR" sz="2800" dirty="0"/>
            </a:br>
            <a:r>
              <a:rPr lang="el-GR" sz="2800" dirty="0"/>
              <a:t> </a:t>
            </a:r>
            <a:r>
              <a:rPr lang="en-US" sz="2800" dirty="0"/>
              <a:t>word of mouth </a:t>
            </a:r>
            <a:r>
              <a:rPr lang="el-GR" sz="2800" dirty="0"/>
              <a:t>και σπουδών,</a:t>
            </a:r>
            <a:br>
              <a:rPr lang="el-GR" sz="2800" dirty="0"/>
            </a:br>
            <a:r>
              <a:rPr lang="el-GR" sz="2800" dirty="0"/>
              <a:t>ενώ η οικογενειακή παράδοση παραμένει σταθερή</a:t>
            </a:r>
            <a:endParaRPr lang="en-US" sz="2800" dirty="0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47FA25D5-386F-090A-EB59-25EF664C02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6496237"/>
              </p:ext>
            </p:extLst>
          </p:nvPr>
        </p:nvGraphicFramePr>
        <p:xfrm>
          <a:off x="150094" y="2034168"/>
          <a:ext cx="5767489" cy="4720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0A126C5-CA36-6689-F437-30A188A2A4EC}"/>
              </a:ext>
            </a:extLst>
          </p:cNvPr>
          <p:cNvSpPr txBox="1"/>
          <p:nvPr/>
        </p:nvSpPr>
        <p:spPr>
          <a:xfrm>
            <a:off x="-170121" y="1508701"/>
            <a:ext cx="5243926" cy="966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1600" b="1" i="1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el-GR" sz="1600" b="1" i="1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«Είναι στο χώρο της ναυτιλίας κάποιος από το στενό οικογενειακό σου περιβάλλον;»</a:t>
            </a:r>
            <a:endParaRPr lang="en-US" sz="1600" i="1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l-GR" sz="1600" b="1" i="1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</a:t>
            </a:r>
            <a:r>
              <a:rPr lang="el-GR" sz="1600" b="1" i="1" kern="100" dirty="0"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»</a:t>
            </a:r>
            <a:r>
              <a:rPr lang="el-GR" sz="1600" b="1" i="1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1600" i="1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F492EA1-343B-E9BF-5A7F-3A0A661ABC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0497035"/>
              </p:ext>
            </p:extLst>
          </p:nvPr>
        </p:nvGraphicFramePr>
        <p:xfrm>
          <a:off x="4263654" y="2034168"/>
          <a:ext cx="7778252" cy="4455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B128FD1-7CE0-14AF-BBBA-12BB606A05D5}"/>
              </a:ext>
            </a:extLst>
          </p:cNvPr>
          <p:cNvSpPr txBox="1"/>
          <p:nvPr/>
        </p:nvSpPr>
        <p:spPr>
          <a:xfrm>
            <a:off x="6908629" y="1508721"/>
            <a:ext cx="6177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«</a:t>
            </a:r>
            <a:r>
              <a:rPr lang="el-GR" sz="1600" b="1" i="1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Πώς έμαθες για τον ναυτιλιακό κλάδο;»</a:t>
            </a:r>
            <a:r>
              <a:rPr lang="el-GR" sz="1600" b="1" i="1" dirty="0">
                <a:solidFill>
                  <a:srgbClr val="FF0000"/>
                </a:solidFill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1600" i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913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10FB3-6D89-EE5E-5696-E5DAB46BE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3272"/>
            <a:ext cx="12192000" cy="1325563"/>
          </a:xfrm>
        </p:spPr>
        <p:txBody>
          <a:bodyPr/>
          <a:lstStyle/>
          <a:p>
            <a:r>
              <a:rPr lang="el-GR" sz="3200" dirty="0">
                <a:solidFill>
                  <a:srgbClr val="0070C0"/>
                </a:solidFill>
              </a:rPr>
              <a:t>Career Days στη ναυτιλία:</a:t>
            </a:r>
            <a:r>
              <a:rPr lang="el-GR" sz="3200" dirty="0"/>
              <a:t/>
            </a:r>
            <a:br>
              <a:rPr lang="el-GR" sz="3200" dirty="0"/>
            </a:br>
            <a:r>
              <a:rPr lang="el-GR" sz="3200" dirty="0"/>
              <a:t> Ένας θεσμός που εμπιστεύονται όλο και περισσότερο οι νέοι</a:t>
            </a:r>
            <a:endParaRPr lang="en-US" sz="32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7F9CAA-5D47-EE00-C326-FF5E8E5CE77C}"/>
              </a:ext>
            </a:extLst>
          </p:cNvPr>
          <p:cNvSpPr txBox="1"/>
          <p:nvPr/>
        </p:nvSpPr>
        <p:spPr>
          <a:xfrm>
            <a:off x="10249914" y="1673758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9FD0334-1ED0-EA53-3F59-F215D5DD92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6171990"/>
              </p:ext>
            </p:extLst>
          </p:nvPr>
        </p:nvGraphicFramePr>
        <p:xfrm>
          <a:off x="0" y="2069664"/>
          <a:ext cx="11329639" cy="4796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AFDB597-EE25-C95E-C5F9-CCB07E22AE1F}"/>
              </a:ext>
            </a:extLst>
          </p:cNvPr>
          <p:cNvSpPr txBox="1"/>
          <p:nvPr/>
        </p:nvSpPr>
        <p:spPr>
          <a:xfrm>
            <a:off x="6771718" y="1891247"/>
            <a:ext cx="7101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cs typeface="Arial" panose="020B0604020202020204" pitchFamily="34" charset="0"/>
              </a:rPr>
              <a:t>Top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3DF877-16BF-272F-047A-99F901C2E3E1}"/>
              </a:ext>
            </a:extLst>
          </p:cNvPr>
          <p:cNvSpPr txBox="1"/>
          <p:nvPr/>
        </p:nvSpPr>
        <p:spPr>
          <a:xfrm>
            <a:off x="5343511" y="1907149"/>
            <a:ext cx="950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cs typeface="Arial" panose="020B0604020202020204" pitchFamily="34" charset="0"/>
              </a:rPr>
              <a:t>Το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cs typeface="Arial" panose="020B0604020202020204" pitchFamily="34" charset="0"/>
              </a:rPr>
              <a:t> No.1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C636B6-EBC2-F00B-BFE1-16CCF5953D5F}"/>
              </a:ext>
            </a:extLst>
          </p:cNvPr>
          <p:cNvSpPr/>
          <p:nvPr/>
        </p:nvSpPr>
        <p:spPr>
          <a:xfrm>
            <a:off x="6657498" y="2014909"/>
            <a:ext cx="213756" cy="1768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AEF7F7-783D-45EC-9151-FD2175C87B13}"/>
              </a:ext>
            </a:extLst>
          </p:cNvPr>
          <p:cNvSpPr/>
          <p:nvPr/>
        </p:nvSpPr>
        <p:spPr>
          <a:xfrm>
            <a:off x="5218951" y="2011027"/>
            <a:ext cx="213756" cy="1768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2DF0EB-618F-BDC9-6398-C2434F630F4B}"/>
              </a:ext>
            </a:extLst>
          </p:cNvPr>
          <p:cNvSpPr txBox="1"/>
          <p:nvPr/>
        </p:nvSpPr>
        <p:spPr>
          <a:xfrm>
            <a:off x="2261426" y="1535764"/>
            <a:ext cx="8065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el-GR" sz="1600" b="1" i="1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Ποιον θεωρείς τον πιο αποτελεσματικό τρόπο εύρεσης εργασίας;</a:t>
            </a:r>
            <a:r>
              <a:rPr lang="en-US" sz="1600" b="1" i="1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</a:t>
            </a:r>
            <a:r>
              <a:rPr lang="el-GR" sz="1600" b="1" i="1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1600" b="1" i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61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045F4-43BA-2593-164E-0EF50FBCA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1BCA3672-C4E4-830D-6FAA-941A456575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4578683"/>
              </p:ext>
            </p:extLst>
          </p:nvPr>
        </p:nvGraphicFramePr>
        <p:xfrm>
          <a:off x="4844907" y="1948277"/>
          <a:ext cx="10983432" cy="6953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5AE18795-CB5E-C634-6560-423515594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278"/>
            <a:ext cx="12378267" cy="1432829"/>
          </a:xfrm>
        </p:spPr>
        <p:txBody>
          <a:bodyPr/>
          <a:lstStyle/>
          <a:p>
            <a:r>
              <a:rPr lang="el-GR" sz="2800" dirty="0"/>
              <a:t>Οι νέοι ελκύονται από την εμπειρία του εξωτερικού, αλλά η ελπίδα για καριέρα στην Ελλάδα παραμένει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F1BE0F-C198-ED4F-11EC-05823515EFCF}"/>
              </a:ext>
            </a:extLst>
          </p:cNvPr>
          <p:cNvSpPr txBox="1"/>
          <p:nvPr/>
        </p:nvSpPr>
        <p:spPr>
          <a:xfrm>
            <a:off x="-437249" y="1611133"/>
            <a:ext cx="11993526" cy="337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1600" b="1" i="1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el-GR" sz="1600" b="1" i="1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«</a:t>
            </a:r>
            <a:r>
              <a:rPr lang="el-GR" sz="1600" b="1" i="1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Ποια είναι η δική σου θέση/επιθυμία για καριέρα στο εξωτερικό; ;»</a:t>
            </a:r>
            <a:endParaRPr lang="en-US" sz="1600" i="1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53B05-3F5B-A46D-F1A0-30F9B5D859AD}"/>
              </a:ext>
            </a:extLst>
          </p:cNvPr>
          <p:cNvSpPr txBox="1"/>
          <p:nvPr/>
        </p:nvSpPr>
        <p:spPr>
          <a:xfrm>
            <a:off x="339388" y="1948277"/>
            <a:ext cx="73203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i="0" u="none" strike="noStrike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Ναι, υπάρχουν πολλές ευκαιρίες </a:t>
            </a:r>
          </a:p>
          <a:p>
            <a:r>
              <a:rPr lang="el-GR" sz="1800" b="1" i="0" u="none" strike="noStrike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καριέρας στην ναυτιλία για όλους</a:t>
            </a:r>
            <a:r>
              <a:rPr lang="en-US" b="1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 </a:t>
            </a:r>
            <a:endParaRPr lang="en-US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D0CAB2A-5B1C-17F7-1642-6CF605098021}"/>
              </a:ext>
            </a:extLst>
          </p:cNvPr>
          <p:cNvGrpSpPr/>
          <p:nvPr/>
        </p:nvGrpSpPr>
        <p:grpSpPr>
          <a:xfrm>
            <a:off x="677306" y="2169966"/>
            <a:ext cx="4063954" cy="4352762"/>
            <a:chOff x="677306" y="2724767"/>
            <a:chExt cx="4063954" cy="435276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DBF0B90-7B88-3047-D779-47D09B353467}"/>
                </a:ext>
              </a:extLst>
            </p:cNvPr>
            <p:cNvGrpSpPr/>
            <p:nvPr/>
          </p:nvGrpSpPr>
          <p:grpSpPr>
            <a:xfrm>
              <a:off x="677306" y="2724767"/>
              <a:ext cx="4063954" cy="3100680"/>
              <a:chOff x="12944713" y="916809"/>
              <a:chExt cx="2589138" cy="86449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594281E-7A5D-AB42-6413-16030096E92B}"/>
                  </a:ext>
                </a:extLst>
              </p:cNvPr>
              <p:cNvSpPr/>
              <p:nvPr/>
            </p:nvSpPr>
            <p:spPr>
              <a:xfrm>
                <a:off x="12955312" y="1234982"/>
                <a:ext cx="2567940" cy="24003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l-GR" b="1" dirty="0">
                    <a:solidFill>
                      <a:schemeClr val="bg1"/>
                    </a:solidFill>
                  </a:rPr>
                  <a:t>Θετικός/η γιατί πιστεύω ότι δεν υπάρχουν ευκαιρίες στην Ελλάδα και δεν θέλω να παραμείνω 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0289A11-1B79-E705-CDD1-5971714D5135}"/>
                  </a:ext>
                </a:extLst>
              </p:cNvPr>
              <p:cNvSpPr/>
              <p:nvPr/>
            </p:nvSpPr>
            <p:spPr>
              <a:xfrm>
                <a:off x="12944713" y="916809"/>
                <a:ext cx="2589138" cy="257313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l-GR" b="1" dirty="0"/>
                  <a:t>Θετικός/η για να ζήσω την εμπειρία του εξωτερικού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9DA0ABC-128F-56C0-6694-0380D3B408FD}"/>
                  </a:ext>
                </a:extLst>
              </p:cNvPr>
              <p:cNvSpPr/>
              <p:nvPr/>
            </p:nvSpPr>
            <p:spPr>
              <a:xfrm>
                <a:off x="12955312" y="1541269"/>
                <a:ext cx="2567940" cy="24003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l-GR" sz="1800" b="1" i="0" u="none" strike="noStrike" dirty="0">
                    <a:solidFill>
                      <a:schemeClr val="bg1"/>
                    </a:solidFill>
                    <a:effectLst/>
                    <a:latin typeface="Franklin Gothic Book" panose="020B0503020102020204" pitchFamily="34" charset="0"/>
                  </a:rPr>
                  <a:t>Αν έβρισκα ευκαιρία στην Ελλάδα, θα παρέμενα </a:t>
                </a: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7D20E74-1D10-BF9C-C8CA-3C787B802981}"/>
                </a:ext>
              </a:extLst>
            </p:cNvPr>
            <p:cNvSpPr/>
            <p:nvPr/>
          </p:nvSpPr>
          <p:spPr>
            <a:xfrm>
              <a:off x="693941" y="6140240"/>
              <a:ext cx="4030681" cy="93728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Όχι, δεν θέλω να φύγω από την Ελλάδα</a:t>
              </a:r>
              <a:endParaRPr lang="el-GR" sz="1800" b="1" i="0" u="none" strike="noStrike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8678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3B354-C66C-AA4E-69C3-DB47FAF2E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6913CFF-A74B-5543-146A-54EBD832B8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4908007"/>
              </p:ext>
            </p:extLst>
          </p:nvPr>
        </p:nvGraphicFramePr>
        <p:xfrm>
          <a:off x="234175" y="1557065"/>
          <a:ext cx="11753386" cy="462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571D179-4778-C0B7-76F4-94695C25C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4429"/>
            <a:ext cx="12192000" cy="1517850"/>
          </a:xfrm>
        </p:spPr>
        <p:txBody>
          <a:bodyPr/>
          <a:lstStyle/>
          <a:p>
            <a:r>
              <a:rPr lang="el-GR" sz="2800" dirty="0"/>
              <a:t>Οι νέοι μπαίνουν δυναμικά στην αγορά εργασίας – με αυτοπεποίθηση, αλλά οι γυναίκες με περισσότερο άγχος</a:t>
            </a:r>
            <a:endParaRPr lang="en-US" sz="2800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5CE654FE-71F9-BE80-81D5-6EE40A13E2D5}"/>
              </a:ext>
            </a:extLst>
          </p:cNvPr>
          <p:cNvSpPr txBox="1">
            <a:spLocks/>
          </p:cNvSpPr>
          <p:nvPr/>
        </p:nvSpPr>
        <p:spPr>
          <a:xfrm>
            <a:off x="0" y="23150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100" baseline="0" dirty="0">
                <a:solidFill>
                  <a:srgbClr val="000000"/>
                </a:solidFill>
                <a:latin typeface="Franklin Gothic Demi"/>
                <a:ea typeface="+mj-ea"/>
                <a:cs typeface="+mj-cs"/>
              </a:defRPr>
            </a:lvl1pPr>
          </a:lstStyle>
          <a:p>
            <a:endParaRPr lang="el-GR" sz="3200" dirty="0"/>
          </a:p>
        </p:txBody>
      </p:sp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D275685A-4932-1303-96F5-AEB2F69DB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1029817"/>
              </p:ext>
            </p:extLst>
          </p:nvPr>
        </p:nvGraphicFramePr>
        <p:xfrm>
          <a:off x="1151950" y="6142301"/>
          <a:ext cx="11461898" cy="824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AFA4DE8D-E494-3B9B-5FC5-3B1E053CD59C}"/>
              </a:ext>
            </a:extLst>
          </p:cNvPr>
          <p:cNvSpPr/>
          <p:nvPr/>
        </p:nvSpPr>
        <p:spPr>
          <a:xfrm>
            <a:off x="10690390" y="1624108"/>
            <a:ext cx="1297171" cy="372141"/>
          </a:xfrm>
          <a:prstGeom prst="wedgeRectCallout">
            <a:avLst>
              <a:gd name="adj1" fmla="val 24945"/>
              <a:gd name="adj2" fmla="val 781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M</a:t>
            </a:r>
            <a:r>
              <a:rPr lang="el-GR" sz="1200" b="1" dirty="0"/>
              <a:t>η</a:t>
            </a:r>
            <a:r>
              <a:rPr lang="en-US" sz="1200" b="1" dirty="0"/>
              <a:t> </a:t>
            </a:r>
            <a:r>
              <a:rPr lang="el-GR" sz="1200" b="1" dirty="0"/>
              <a:t>Εργαζόμενο</a:t>
            </a:r>
            <a:r>
              <a:rPr lang="el-GR" sz="1200" dirty="0"/>
              <a:t>ι</a:t>
            </a:r>
            <a:r>
              <a:rPr lang="en-US" sz="1200" dirty="0"/>
              <a:t>:</a:t>
            </a:r>
            <a:r>
              <a:rPr lang="el-GR" sz="1200" b="1" dirty="0"/>
              <a:t>17%</a:t>
            </a:r>
            <a:endParaRPr lang="en-US" sz="1200" b="1" dirty="0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7F17E53C-580C-A531-F31A-DE9E8C4AF2D0}"/>
              </a:ext>
            </a:extLst>
          </p:cNvPr>
          <p:cNvSpPr/>
          <p:nvPr/>
        </p:nvSpPr>
        <p:spPr>
          <a:xfrm>
            <a:off x="8590459" y="1592279"/>
            <a:ext cx="1399954" cy="403970"/>
          </a:xfrm>
          <a:prstGeom prst="wedgeRectCallout">
            <a:avLst>
              <a:gd name="adj1" fmla="val -25629"/>
              <a:gd name="adj2" fmla="val 77394"/>
            </a:avLst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/>
              <a:t>Εργαζόμενοι</a:t>
            </a:r>
            <a:r>
              <a:rPr lang="en-US" sz="1200" b="1" dirty="0"/>
              <a:t> 88</a:t>
            </a:r>
            <a:r>
              <a:rPr lang="el-GR" sz="1200" b="1" dirty="0"/>
              <a:t>%</a:t>
            </a:r>
            <a:endParaRPr lang="en-US" sz="1200" b="1" dirty="0"/>
          </a:p>
          <a:p>
            <a:pPr algn="ctr"/>
            <a:r>
              <a:rPr lang="en-US" sz="1200" b="1" dirty="0"/>
              <a:t>23 -30: 90%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0D94C1BB-DD65-D472-4E7A-C8CB2F96F3B0}"/>
              </a:ext>
            </a:extLst>
          </p:cNvPr>
          <p:cNvSpPr/>
          <p:nvPr/>
        </p:nvSpPr>
        <p:spPr>
          <a:xfrm>
            <a:off x="7647413" y="3480927"/>
            <a:ext cx="1399954" cy="403970"/>
          </a:xfrm>
          <a:prstGeom prst="wedgeRectCallout">
            <a:avLst>
              <a:gd name="adj1" fmla="val -25629"/>
              <a:gd name="adj2" fmla="val 77394"/>
            </a:avLst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200" b="1" dirty="0"/>
          </a:p>
          <a:p>
            <a:pPr algn="ctr"/>
            <a:r>
              <a:rPr lang="el-GR" sz="1200" b="1" dirty="0"/>
              <a:t>Γυναίκες </a:t>
            </a:r>
            <a:r>
              <a:rPr lang="en-US" sz="1200" b="1" dirty="0"/>
              <a:t>:</a:t>
            </a:r>
            <a:r>
              <a:rPr lang="el-GR" sz="1200" b="1" dirty="0"/>
              <a:t>60%</a:t>
            </a:r>
            <a:endParaRPr lang="en-US" sz="1200" b="1" dirty="0"/>
          </a:p>
          <a:p>
            <a:pPr algn="ctr"/>
            <a:endParaRPr lang="en-US" sz="1200" b="1" dirty="0"/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6DEC7086-ADA7-73BB-CAED-3AAD92FBC991}"/>
              </a:ext>
            </a:extLst>
          </p:cNvPr>
          <p:cNvSpPr/>
          <p:nvPr/>
        </p:nvSpPr>
        <p:spPr>
          <a:xfrm>
            <a:off x="10200774" y="3480927"/>
            <a:ext cx="1399954" cy="403970"/>
          </a:xfrm>
          <a:prstGeom prst="wedgeRectCallout">
            <a:avLst>
              <a:gd name="adj1" fmla="val 30593"/>
              <a:gd name="adj2" fmla="val 74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/>
              <a:t>Εργαζόμενοι </a:t>
            </a:r>
            <a:r>
              <a:rPr lang="en-US" sz="1200" b="1" dirty="0"/>
              <a:t>: 24%</a:t>
            </a:r>
          </a:p>
        </p:txBody>
      </p:sp>
    </p:spTree>
    <p:extLst>
      <p:ext uri="{BB962C8B-B14F-4D97-AF65-F5344CB8AC3E}">
        <p14:creationId xmlns:p14="http://schemas.microsoft.com/office/powerpoint/2010/main" val="3544760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8DF52-3E32-C871-D4DA-AA4919237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C60E24E-FB21-64CC-97C0-CE7107277B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2671398"/>
              </p:ext>
            </p:extLst>
          </p:nvPr>
        </p:nvGraphicFramePr>
        <p:xfrm>
          <a:off x="-624468" y="1996067"/>
          <a:ext cx="12621396" cy="5531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5D5034E-C3C6-4ECB-7663-862041D14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" y="152467"/>
            <a:ext cx="12000460" cy="1325563"/>
          </a:xfrm>
        </p:spPr>
        <p:txBody>
          <a:bodyPr/>
          <a:lstStyle/>
          <a:p>
            <a:r>
              <a:rPr lang="el-GR" sz="2800" dirty="0">
                <a:solidFill>
                  <a:srgbClr val="0070C0"/>
                </a:solidFill>
              </a:rPr>
              <a:t>Η σύνδεση με τη ναυτιλία ξεκινά από τη δράση</a:t>
            </a:r>
            <a:r>
              <a:rPr lang="en-US" sz="2800" dirty="0">
                <a:solidFill>
                  <a:srgbClr val="0070C0"/>
                </a:solidFill>
              </a:rPr>
              <a:t>:</a:t>
            </a:r>
            <a:r>
              <a:rPr lang="el-GR" sz="2800" dirty="0">
                <a:solidFill>
                  <a:srgbClr val="0070C0"/>
                </a:solidFill>
              </a:rPr>
              <a:t> </a:t>
            </a:r>
            <a:br>
              <a:rPr lang="el-GR" sz="2800" dirty="0">
                <a:solidFill>
                  <a:srgbClr val="0070C0"/>
                </a:solidFill>
              </a:rPr>
            </a:br>
            <a:r>
              <a:rPr lang="en-US" sz="2800" dirty="0"/>
              <a:t>O</a:t>
            </a:r>
            <a:r>
              <a:rPr lang="el-GR" sz="2800" dirty="0"/>
              <a:t>κτώ στους δέκα νέους έχουν παρακολουθήσει τουλάχιστον μία εκδήλωση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CF33B9-43CC-0A3F-D5A8-8B5E5CB44B4D}"/>
              </a:ext>
            </a:extLst>
          </p:cNvPr>
          <p:cNvSpPr txBox="1"/>
          <p:nvPr/>
        </p:nvSpPr>
        <p:spPr>
          <a:xfrm>
            <a:off x="1421294" y="1490117"/>
            <a:ext cx="9054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i="1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«Σε ποιες από τις πιο κάτω εκδηλώσεις/διοργανώσεις που σχετίζονται με την ναυτιλία έχεις συμμετάσχει είτε σαν εθελοντής είτε σαν συμμετέχων</a:t>
            </a:r>
            <a:r>
              <a:rPr lang="en-US" sz="1600" b="1" i="1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</a:t>
            </a:r>
            <a:r>
              <a:rPr lang="el-GR" sz="1600" b="1" i="1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«</a:t>
            </a:r>
            <a:endParaRPr lang="en-US" sz="1600" b="1" i="1" dirty="0">
              <a:latin typeface="Franklin Gothic Book" panose="020B05030201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F39771-9858-DDEB-F63D-ADF2497D47A0}"/>
              </a:ext>
            </a:extLst>
          </p:cNvPr>
          <p:cNvSpPr/>
          <p:nvPr/>
        </p:nvSpPr>
        <p:spPr>
          <a:xfrm>
            <a:off x="7066721" y="5936778"/>
            <a:ext cx="3409121" cy="63978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000" b="1" kern="1200" dirty="0"/>
              <a:t>Τουλάχιστον 1 εκδήλωση</a:t>
            </a:r>
            <a:r>
              <a:rPr lang="en-US" sz="2000" b="1" kern="1200" dirty="0"/>
              <a:t>: </a:t>
            </a:r>
            <a:r>
              <a:rPr lang="el-GR" sz="2000" b="1" kern="1200" dirty="0"/>
              <a:t>80%</a:t>
            </a:r>
            <a:endParaRPr lang="en-US" sz="2000" b="1" kern="1200" dirty="0"/>
          </a:p>
        </p:txBody>
      </p:sp>
    </p:spTree>
    <p:extLst>
      <p:ext uri="{BB962C8B-B14F-4D97-AF65-F5344CB8AC3E}">
        <p14:creationId xmlns:p14="http://schemas.microsoft.com/office/powerpoint/2010/main" val="241402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F9216-8D41-C9DA-B11B-FE158D380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C5A2E4F-3D8C-E919-A817-C501F0B029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122623"/>
              </p:ext>
            </p:extLst>
          </p:nvPr>
        </p:nvGraphicFramePr>
        <p:xfrm>
          <a:off x="-265370" y="2120747"/>
          <a:ext cx="11539732" cy="4899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901DA249-D46B-9678-D5C1-3BD3B8F8E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" y="152467"/>
            <a:ext cx="12000460" cy="1325563"/>
          </a:xfrm>
        </p:spPr>
        <p:txBody>
          <a:bodyPr/>
          <a:lstStyle/>
          <a:p>
            <a:r>
              <a:rPr lang="el-GR" dirty="0"/>
              <a:t>Η συμμετοχή σε ναυτιλιακές δράσεις προσφέρει στους νέους δικτύωση, γνώση και επαγγελματικές ευκαιρίες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99808B-5456-3813-2E27-60AEB67E50E7}"/>
              </a:ext>
            </a:extLst>
          </p:cNvPr>
          <p:cNvSpPr txBox="1"/>
          <p:nvPr/>
        </p:nvSpPr>
        <p:spPr>
          <a:xfrm>
            <a:off x="1070513" y="1635081"/>
            <a:ext cx="9985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i="1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«Σε τι από τα πιο κάτω πιστεύεις ότι σε βοηθά η συμμετοχή/εθελοντισμός σε τέτοιες εκδηλώσεις/διοργανώσεις;»</a:t>
            </a:r>
            <a:endParaRPr lang="en-US" sz="1600" b="1" i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803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A43DB-ADC0-47B3-BBEC-03BDABD1A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C7F89-61B7-8109-077C-3D24B3C55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21" y="242464"/>
            <a:ext cx="11948979" cy="1325563"/>
          </a:xfrm>
        </p:spPr>
        <p:txBody>
          <a:bodyPr/>
          <a:lstStyle/>
          <a:p>
            <a:r>
              <a:rPr lang="el-GR" sz="2800" dirty="0">
                <a:solidFill>
                  <a:srgbClr val="0070C0"/>
                </a:solidFill>
              </a:rPr>
              <a:t>Διαρκής Ανάγκη ενημέρωσης: 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Πάνω από τους μισούς νέους νιώθουν έλλειψη επαγγελματικών ευκαιριών στη ναυτιλία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6E3768-7423-D880-4979-B245036F43A5}"/>
              </a:ext>
            </a:extLst>
          </p:cNvPr>
          <p:cNvSpPr txBox="1"/>
          <p:nvPr/>
        </p:nvSpPr>
        <p:spPr>
          <a:xfrm>
            <a:off x="1701320" y="1568027"/>
            <a:ext cx="9682679" cy="1069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1400" b="1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el-GR" sz="1400" b="1" i="1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«</a:t>
            </a:r>
            <a:r>
              <a:rPr lang="el-GR" sz="1600" b="1" i="1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Πιστεύεις ότι υπάρχουν αρκετές πηγές ενημέρωσης για τις επαγγελματικές ευκαιρίες στη ναυτιλία;»</a:t>
            </a:r>
            <a:endParaRPr lang="en-US" sz="1600" i="1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en-US" sz="1600" i="1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l-GR" sz="1600" b="1" i="1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</a:t>
            </a:r>
            <a:r>
              <a:rPr lang="el-GR" sz="1600" b="1" i="1" kern="100" dirty="0"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»</a:t>
            </a:r>
            <a:r>
              <a:rPr lang="el-GR" sz="1600" b="1" i="1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1600" i="1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496A0BDC-0A66-85CD-876D-5B1DDAAF08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7120135"/>
              </p:ext>
            </p:extLst>
          </p:nvPr>
        </p:nvGraphicFramePr>
        <p:xfrm>
          <a:off x="1951463" y="1918010"/>
          <a:ext cx="10649415" cy="484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7554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5E5B9-836D-DF35-26EB-A09FB34EE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414A8-7EDC-B975-3577-D3B3C1D7A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44" y="9706"/>
            <a:ext cx="11536973" cy="1325563"/>
          </a:xfrm>
        </p:spPr>
        <p:txBody>
          <a:bodyPr/>
          <a:lstStyle/>
          <a:p>
            <a:r>
              <a:rPr lang="el-GR" sz="2800" b="1" dirty="0">
                <a:solidFill>
                  <a:srgbClr val="0070C0"/>
                </a:solidFill>
              </a:rPr>
              <a:t/>
            </a:r>
            <a:br>
              <a:rPr lang="el-GR" sz="2800" b="1" dirty="0">
                <a:solidFill>
                  <a:srgbClr val="0070C0"/>
                </a:solidFill>
              </a:rPr>
            </a:br>
            <a:r>
              <a:rPr lang="el-GR" sz="2800" dirty="0">
                <a:solidFill>
                  <a:srgbClr val="0070C0"/>
                </a:solidFill>
              </a:rPr>
              <a:t>Διαδρομές προς την απασχόληση στη ναυτιλία</a:t>
            </a:r>
            <a:r>
              <a:rPr lang="en-US" sz="2800" dirty="0">
                <a:solidFill>
                  <a:srgbClr val="0070C0"/>
                </a:solidFill>
              </a:rPr>
              <a:t>:</a:t>
            </a:r>
            <a:r>
              <a:rPr lang="el-GR" sz="2800" dirty="0">
                <a:solidFill>
                  <a:srgbClr val="0070C0"/>
                </a:solidFill>
              </a:rPr>
              <a:t> </a:t>
            </a:r>
            <a:r>
              <a:rPr lang="en-US" sz="2800" dirty="0">
                <a:solidFill>
                  <a:srgbClr val="0070C0"/>
                </a:solidFill>
              </a:rPr>
              <a:t/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l-GR" sz="2800" dirty="0">
                <a:solidFill>
                  <a:schemeClr val="tx1"/>
                </a:solidFill>
              </a:rPr>
              <a:t>Mentoring, </a:t>
            </a:r>
            <a:r>
              <a:rPr lang="en-US" sz="2800" dirty="0">
                <a:solidFill>
                  <a:schemeClr val="tx1"/>
                </a:solidFill>
              </a:rPr>
              <a:t>networking, </a:t>
            </a:r>
            <a:r>
              <a:rPr lang="el-GR" sz="2800" dirty="0">
                <a:solidFill>
                  <a:schemeClr val="tx1"/>
                </a:solidFill>
              </a:rPr>
              <a:t>Career Days &amp; Ενημέρωση με διαφορετική ένταση ανά υποκοινό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B78386-FEE2-5EB3-EBD5-B365E295509D}"/>
              </a:ext>
            </a:extLst>
          </p:cNvPr>
          <p:cNvSpPr txBox="1"/>
          <p:nvPr/>
        </p:nvSpPr>
        <p:spPr>
          <a:xfrm>
            <a:off x="10249914" y="1673758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2DFCCA3-6869-FB86-5163-96398A9F0E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7372939"/>
              </p:ext>
            </p:extLst>
          </p:nvPr>
        </p:nvGraphicFramePr>
        <p:xfrm>
          <a:off x="405114" y="2341202"/>
          <a:ext cx="11620982" cy="4198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CEF3821-E660-E6C6-691F-37F3551EC456}"/>
              </a:ext>
            </a:extLst>
          </p:cNvPr>
          <p:cNvSpPr txBox="1"/>
          <p:nvPr/>
        </p:nvSpPr>
        <p:spPr>
          <a:xfrm>
            <a:off x="6771718" y="1997577"/>
            <a:ext cx="7101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cs typeface="Arial" panose="020B0604020202020204" pitchFamily="34" charset="0"/>
              </a:rPr>
              <a:t>Top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15611C-637E-0E16-B109-EA7F7DCB5AC8}"/>
              </a:ext>
            </a:extLst>
          </p:cNvPr>
          <p:cNvSpPr txBox="1"/>
          <p:nvPr/>
        </p:nvSpPr>
        <p:spPr>
          <a:xfrm>
            <a:off x="5343511" y="2013479"/>
            <a:ext cx="950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cs typeface="Arial" panose="020B0604020202020204" pitchFamily="34" charset="0"/>
              </a:rPr>
              <a:t>Το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cs typeface="Arial" panose="020B0604020202020204" pitchFamily="34" charset="0"/>
              </a:rPr>
              <a:t> No.1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B3E6C1-8754-DA05-73C2-E1779E1B89AB}"/>
              </a:ext>
            </a:extLst>
          </p:cNvPr>
          <p:cNvSpPr/>
          <p:nvPr/>
        </p:nvSpPr>
        <p:spPr>
          <a:xfrm>
            <a:off x="6657498" y="2121239"/>
            <a:ext cx="213756" cy="1768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F31C75-CB8F-314E-3156-430554C40461}"/>
              </a:ext>
            </a:extLst>
          </p:cNvPr>
          <p:cNvSpPr/>
          <p:nvPr/>
        </p:nvSpPr>
        <p:spPr>
          <a:xfrm>
            <a:off x="5218951" y="2117357"/>
            <a:ext cx="213756" cy="1768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F385CB-30DB-1A24-A86F-AF3E830D5094}"/>
              </a:ext>
            </a:extLst>
          </p:cNvPr>
          <p:cNvSpPr txBox="1"/>
          <p:nvPr/>
        </p:nvSpPr>
        <p:spPr>
          <a:xfrm>
            <a:off x="-11151" y="1597303"/>
            <a:ext cx="8065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el-GR" sz="1600" b="1" i="1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Ποιον θεωρείς τον πιο αποτελεσματικό τρόπο εύρεσης εργασίας;</a:t>
            </a:r>
            <a:r>
              <a:rPr lang="en-US" sz="1600" b="1" i="1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</a:t>
            </a:r>
            <a:r>
              <a:rPr lang="el-GR" sz="1600" b="1" i="1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1600" b="1" i="1" dirty="0">
              <a:latin typeface="Franklin Gothic Book" panose="020B05030201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36B9B0-5333-48A0-0B8B-55F9642AEEB3}"/>
              </a:ext>
            </a:extLst>
          </p:cNvPr>
          <p:cNvSpPr txBox="1"/>
          <p:nvPr/>
        </p:nvSpPr>
        <p:spPr>
          <a:xfrm>
            <a:off x="10304333" y="355298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60</a:t>
            </a:r>
            <a:endParaRPr lang="en-US" b="1" dirty="0"/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BD803F5C-82FE-3366-E03B-341589FCA2D6}"/>
              </a:ext>
            </a:extLst>
          </p:cNvPr>
          <p:cNvSpPr/>
          <p:nvPr/>
        </p:nvSpPr>
        <p:spPr>
          <a:xfrm>
            <a:off x="9358349" y="4723333"/>
            <a:ext cx="1399954" cy="331577"/>
          </a:xfrm>
          <a:prstGeom prst="wedgeRectCallout">
            <a:avLst>
              <a:gd name="adj1" fmla="val -65609"/>
              <a:gd name="adj2" fmla="val -37442"/>
            </a:avLst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400" b="1" dirty="0"/>
              <a:t>23 -30</a:t>
            </a:r>
            <a:r>
              <a:rPr lang="en-US" sz="1400" b="1" dirty="0"/>
              <a:t>: </a:t>
            </a:r>
            <a:r>
              <a:rPr lang="el-GR" sz="1400" b="1" dirty="0"/>
              <a:t>4</a:t>
            </a:r>
            <a:r>
              <a:rPr lang="en-US" sz="1400" b="1" dirty="0"/>
              <a:t>7%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8268714D-0F70-D6DC-C3DD-4D2CCAF71087}"/>
              </a:ext>
            </a:extLst>
          </p:cNvPr>
          <p:cNvSpPr/>
          <p:nvPr/>
        </p:nvSpPr>
        <p:spPr>
          <a:xfrm>
            <a:off x="10452854" y="4120248"/>
            <a:ext cx="1399954" cy="331577"/>
          </a:xfrm>
          <a:prstGeom prst="wedgeRectCallout">
            <a:avLst>
              <a:gd name="adj1" fmla="val -65347"/>
              <a:gd name="adj2" fmla="val -30323"/>
            </a:avLst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400" b="1" dirty="0"/>
              <a:t>18 -24</a:t>
            </a:r>
            <a:r>
              <a:rPr lang="en-US" sz="1400" b="1" dirty="0"/>
              <a:t>: </a:t>
            </a:r>
            <a:r>
              <a:rPr lang="el-GR" sz="1400" b="1" dirty="0"/>
              <a:t>70</a:t>
            </a:r>
            <a:r>
              <a:rPr lang="en-US" sz="1400" b="1" dirty="0"/>
              <a:t>%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3A37EAC-1756-8131-152F-F88664D7A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89755"/>
              </p:ext>
            </p:extLst>
          </p:nvPr>
        </p:nvGraphicFramePr>
        <p:xfrm>
          <a:off x="339192" y="2263580"/>
          <a:ext cx="5274530" cy="40214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74530">
                  <a:extLst>
                    <a:ext uri="{9D8B030D-6E8A-4147-A177-3AD203B41FA5}">
                      <a16:colId xmlns:a16="http://schemas.microsoft.com/office/drawing/2014/main" val="75728832"/>
                    </a:ext>
                  </a:extLst>
                </a:gridCol>
              </a:tblGrid>
              <a:tr h="604984">
                <a:tc>
                  <a:txBody>
                    <a:bodyPr/>
                    <a:lstStyle/>
                    <a:p>
                      <a:pPr algn="l" fontAlgn="ctr"/>
                      <a:r>
                        <a:rPr lang="el-G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Μ</a:t>
                      </a:r>
                      <a:r>
                        <a:rPr lang="en-US" sz="16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entoring</a:t>
                      </a: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- networking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666018"/>
                  </a:ext>
                </a:extLst>
              </a:tr>
              <a:tr h="528566">
                <a:tc>
                  <a:txBody>
                    <a:bodyPr/>
                    <a:lstStyle/>
                    <a:p>
                      <a:pPr algn="l" fontAlgn="ctr"/>
                      <a:r>
                        <a:rPr lang="el-G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Προγράμματα καθοδήγησης σε σχολεία και πανεπιστήμια </a:t>
                      </a:r>
                      <a:endParaRPr lang="el-GR" sz="1600" b="1" i="0" u="none" strike="noStrike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308374"/>
                  </a:ext>
                </a:extLst>
              </a:tr>
              <a:tr h="6048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Career Days/Open Days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2468"/>
                  </a:ext>
                </a:extLst>
              </a:tr>
              <a:tr h="514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Networking / </a:t>
                      </a:r>
                      <a:r>
                        <a:rPr lang="el-G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ευκαιρίες δικτύωσης</a:t>
                      </a:r>
                      <a:endParaRPr lang="el-G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415947"/>
                  </a:ext>
                </a:extLst>
              </a:tr>
              <a:tr h="740238"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Workshops για βιογραφικό, συνεντεύξεις και αναζήτηση εργα</a:t>
                      </a:r>
                      <a:endParaRPr lang="el-G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670342"/>
                  </a:ext>
                </a:extLst>
              </a:tr>
              <a:tr h="514277"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Ενίσχυση ψηφιακών εργαλείων </a:t>
                      </a:r>
                      <a:endParaRPr lang="el-G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558458"/>
                  </a:ext>
                </a:extLst>
              </a:tr>
              <a:tr h="514277"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Καθοδήγηση για χρήση επαγγελματικών δικτύων π.χ LinkedIn</a:t>
                      </a:r>
                      <a:endParaRPr lang="el-G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233457"/>
                  </a:ext>
                </a:extLst>
              </a:tr>
            </a:tbl>
          </a:graphicData>
        </a:graphic>
      </p:graphicFrame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2C183D7E-DAD3-2A69-9CC3-2F31EE9568EF}"/>
              </a:ext>
            </a:extLst>
          </p:cNvPr>
          <p:cNvSpPr/>
          <p:nvPr/>
        </p:nvSpPr>
        <p:spPr>
          <a:xfrm>
            <a:off x="10626142" y="2508618"/>
            <a:ext cx="1399954" cy="331577"/>
          </a:xfrm>
          <a:prstGeom prst="wedgeRectCallout">
            <a:avLst>
              <a:gd name="adj1" fmla="val -64488"/>
              <a:gd name="adj2" fmla="val -28944"/>
            </a:avLst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400" b="1" dirty="0"/>
              <a:t>Γυναίκες</a:t>
            </a:r>
            <a:r>
              <a:rPr lang="en-US" sz="1400" b="1" dirty="0"/>
              <a:t> :64%</a:t>
            </a:r>
          </a:p>
        </p:txBody>
      </p:sp>
    </p:spTree>
    <p:extLst>
      <p:ext uri="{BB962C8B-B14F-4D97-AF65-F5344CB8AC3E}">
        <p14:creationId xmlns:p14="http://schemas.microsoft.com/office/powerpoint/2010/main" val="2572001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A6B67-B15E-760B-E232-23D04E622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49" y="2004745"/>
            <a:ext cx="4895851" cy="2129934"/>
          </a:xfrm>
        </p:spPr>
        <p:txBody>
          <a:bodyPr/>
          <a:lstStyle/>
          <a:p>
            <a:r>
              <a:rPr lang="el-GR" dirty="0"/>
              <a:t>Θα δούμε...</a:t>
            </a:r>
            <a:br>
              <a:rPr lang="el-GR" dirty="0"/>
            </a:br>
            <a:r>
              <a:rPr lang="el-GR" dirty="0"/>
              <a:t>αποτελέσματα </a:t>
            </a:r>
            <a:br>
              <a:rPr lang="el-GR" dirty="0"/>
            </a:br>
            <a:r>
              <a:rPr lang="el-GR" dirty="0"/>
              <a:t>2 ερευνών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7D2273-E1B7-EA11-F7AC-61988D15173E}"/>
              </a:ext>
            </a:extLst>
          </p:cNvPr>
          <p:cNvSpPr txBox="1"/>
          <p:nvPr/>
        </p:nvSpPr>
        <p:spPr>
          <a:xfrm rot="19676589">
            <a:off x="-472422" y="743773"/>
            <a:ext cx="52291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33CC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Thank you!</a:t>
            </a:r>
            <a:endParaRPr lang="el-GR" sz="6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5873EFD-AF6A-63BB-524D-D569FAA7C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6588" y="1349298"/>
            <a:ext cx="5292332" cy="657268"/>
          </a:xfrm>
        </p:spPr>
        <p:txBody>
          <a:bodyPr>
            <a:noAutofit/>
          </a:bodyPr>
          <a:lstStyle/>
          <a:p>
            <a:r>
              <a:rPr lang="el-GR" sz="2400" b="1" dirty="0"/>
              <a:t>Τα «θέλω» και οι αντιλήψεις των νέων</a:t>
            </a:r>
            <a:endParaRPr lang="en-US" sz="2400" b="1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55CCE7E-C1EC-2EC9-408F-8FD0F4FB818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Τα «θέλω» και οι ανάγκες των ναυτιλιακών εταιριών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9554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1D336-C45D-443A-65E6-024EE5811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DB478-EBA8-04EA-A730-BA7E1DD20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99713"/>
            <a:ext cx="11353801" cy="1325563"/>
          </a:xfrm>
        </p:spPr>
        <p:txBody>
          <a:bodyPr anchor="ctr">
            <a:normAutofit/>
          </a:bodyPr>
          <a:lstStyle/>
          <a:p>
            <a:r>
              <a:rPr lang="el-GR" sz="4400" dirty="0"/>
              <a:t>Β’ ΕΝΟΤΗΤΑ</a:t>
            </a:r>
            <a:r>
              <a:rPr lang="en-US" sz="4400" dirty="0"/>
              <a:t>:</a:t>
            </a:r>
            <a:br>
              <a:rPr lang="en-US" sz="4400" dirty="0"/>
            </a:br>
            <a:r>
              <a:rPr lang="en-US" dirty="0"/>
              <a:t>T</a:t>
            </a:r>
            <a:r>
              <a:rPr lang="el-GR" dirty="0"/>
              <a:t>α «θέλω» και οι ανάγκες των εταιριών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B24744-30A7-B512-CB26-6A5A6D0C5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" b="2720"/>
          <a:stretch/>
        </p:blipFill>
        <p:spPr>
          <a:xfrm>
            <a:off x="838200" y="1810614"/>
            <a:ext cx="9663546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3132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F775F-E377-02E2-0BA8-6F5016043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8AB6146-1846-FCAD-1504-AFA4BED71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703" y="38941"/>
            <a:ext cx="10202342" cy="1325563"/>
          </a:xfrm>
        </p:spPr>
        <p:txBody>
          <a:bodyPr/>
          <a:lstStyle/>
          <a:p>
            <a:r>
              <a:rPr lang="el-GR" sz="4000" dirty="0"/>
              <a:t>Προφίλ Εταιρειών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50C4D1F-D448-65CB-BD1B-7C43F2F87FDE}"/>
              </a:ext>
            </a:extLst>
          </p:cNvPr>
          <p:cNvGraphicFramePr>
            <a:graphicFrameLocks/>
          </p:cNvGraphicFramePr>
          <p:nvPr/>
        </p:nvGraphicFramePr>
        <p:xfrm>
          <a:off x="5988204" y="1532368"/>
          <a:ext cx="8051182" cy="4411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03F71E68-1FFB-F812-F5DA-E4EF3C25A8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0286366"/>
              </p:ext>
            </p:extLst>
          </p:nvPr>
        </p:nvGraphicFramePr>
        <p:xfrm>
          <a:off x="254644" y="1097492"/>
          <a:ext cx="4305782" cy="484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35B75A41-FF19-A7D7-8D03-DC59239CA1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7628028"/>
              </p:ext>
            </p:extLst>
          </p:nvPr>
        </p:nvGraphicFramePr>
        <p:xfrm>
          <a:off x="4168814" y="1122575"/>
          <a:ext cx="4305782" cy="484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A85D433C-845E-6B67-0304-40B88FEBAB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6351618"/>
              </p:ext>
            </p:extLst>
          </p:nvPr>
        </p:nvGraphicFramePr>
        <p:xfrm>
          <a:off x="7990392" y="1078203"/>
          <a:ext cx="4305782" cy="484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AutoShape 2">
            <a:extLst>
              <a:ext uri="{FF2B5EF4-FFF2-40B4-BE49-F238E27FC236}">
                <a16:creationId xmlns:a16="http://schemas.microsoft.com/office/drawing/2014/main" id="{0B4714F9-D620-A58E-53B3-48E10BA82EAF}"/>
              </a:ext>
            </a:extLst>
          </p:cNvPr>
          <p:cNvSpPr/>
          <p:nvPr/>
        </p:nvSpPr>
        <p:spPr>
          <a:xfrm flipV="1">
            <a:off x="766618" y="1452282"/>
            <a:ext cx="11425382" cy="34773"/>
          </a:xfrm>
          <a:prstGeom prst="line">
            <a:avLst/>
          </a:prstGeom>
          <a:ln w="38100" cap="rnd">
            <a:solidFill>
              <a:srgbClr val="D6D6D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8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078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6FB47-20F5-6EEF-5027-C4129E680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B24DA62-049B-BD14-8417-2FF60D8EC8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6920487"/>
              </p:ext>
            </p:extLst>
          </p:nvPr>
        </p:nvGraphicFramePr>
        <p:xfrm>
          <a:off x="174468" y="2120747"/>
          <a:ext cx="11539732" cy="4899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267DF60-06EC-D38A-FC03-23FD1C18C48E}"/>
              </a:ext>
            </a:extLst>
          </p:cNvPr>
          <p:cNvSpPr txBox="1"/>
          <p:nvPr/>
        </p:nvSpPr>
        <p:spPr>
          <a:xfrm>
            <a:off x="1070513" y="1635081"/>
            <a:ext cx="9985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i="1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«</a:t>
            </a:r>
            <a:r>
              <a:rPr lang="el-GR" sz="1800" b="1" i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Ποια πιστεύετε ότι είναι τα μεγαλύτερα εμπόδια για την ένταξη των νέων στη ναυτιλία;</a:t>
            </a:r>
            <a:r>
              <a:rPr lang="el-GR" sz="1600" b="1" i="1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;»</a:t>
            </a:r>
            <a:endParaRPr lang="en-US" sz="1600" b="1" i="1" dirty="0">
              <a:latin typeface="Franklin Gothic Book" panose="020B05030201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84CE31-83E9-6580-51C2-6DD5FDEC0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97" y="74236"/>
            <a:ext cx="10991128" cy="1325563"/>
          </a:xfrm>
        </p:spPr>
        <p:txBody>
          <a:bodyPr/>
          <a:lstStyle/>
          <a:p>
            <a:r>
              <a:rPr lang="el-GR" dirty="0"/>
              <a:t>Μία στις δύο εταιρείες βλέπει την έλλειψη ενημέρωσης ως βασικό εμπόδιο για την ένταξη των νέων στη ναυτιλία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737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F775A-F1CB-412F-7462-B5AFCD1E7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698D3FAE-4319-A47C-D235-4EF078ABDD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5502318"/>
              </p:ext>
            </p:extLst>
          </p:nvPr>
        </p:nvGraphicFramePr>
        <p:xfrm>
          <a:off x="4844907" y="1948277"/>
          <a:ext cx="10983432" cy="6953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52776C9F-5A1A-F70F-82F9-2EBCE2C28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278"/>
            <a:ext cx="12378267" cy="1432829"/>
          </a:xfrm>
        </p:spPr>
        <p:txBody>
          <a:bodyPr/>
          <a:lstStyle/>
          <a:p>
            <a:r>
              <a:rPr lang="el-GR" sz="2800" dirty="0">
                <a:solidFill>
                  <a:srgbClr val="0070C0"/>
                </a:solidFill>
              </a:rPr>
              <a:t>Ρεαλιστικές προσδοκίες από τις εταιρίες</a:t>
            </a:r>
            <a:r>
              <a:rPr lang="en-US" sz="2800" dirty="0">
                <a:solidFill>
                  <a:srgbClr val="0070C0"/>
                </a:solidFill>
              </a:rPr>
              <a:t>:</a:t>
            </a:r>
            <a:r>
              <a:rPr lang="el-GR" sz="2800" dirty="0">
                <a:solidFill>
                  <a:srgbClr val="0070C0"/>
                </a:solidFill>
              </a:rPr>
              <a:t> </a:t>
            </a:r>
            <a:br>
              <a:rPr lang="el-GR" sz="2800" dirty="0">
                <a:solidFill>
                  <a:srgbClr val="0070C0"/>
                </a:solidFill>
              </a:rPr>
            </a:br>
            <a:r>
              <a:rPr lang="el-GR" sz="2800" dirty="0"/>
              <a:t>προτεραιότητα η θεωρητική κατάρτιση στην πρόσληψη των νέων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C9F69F-70F6-B1D4-449D-AC6CB0F2CF06}"/>
              </a:ext>
            </a:extLst>
          </p:cNvPr>
          <p:cNvSpPr txBox="1"/>
          <p:nvPr/>
        </p:nvSpPr>
        <p:spPr>
          <a:xfrm>
            <a:off x="-437249" y="1611133"/>
            <a:ext cx="11993526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1600" b="1" i="1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el-GR" sz="1600" b="1" i="1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«</a:t>
            </a:r>
            <a:r>
              <a:rPr lang="el-GR" sz="1800" b="1" i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Ποιο θα λέγατε ότι είναι το επίπεδο των νέων που προσλαμβάνετε συνήθως τα τελευταία χρόνια</a:t>
            </a:r>
            <a:r>
              <a:rPr lang="el-GR" sz="1600" b="1" i="1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;»</a:t>
            </a:r>
            <a:endParaRPr lang="en-US" sz="1600" i="1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649B86-9CDC-428B-8A1A-6616C3CA6E33}"/>
              </a:ext>
            </a:extLst>
          </p:cNvPr>
          <p:cNvSpPr txBox="1"/>
          <p:nvPr/>
        </p:nvSpPr>
        <p:spPr>
          <a:xfrm>
            <a:off x="339388" y="1948277"/>
            <a:ext cx="73203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i="0" u="none" strike="noStrike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Ναι, υπάρχουν πολλές ευκαιρίες </a:t>
            </a:r>
          </a:p>
          <a:p>
            <a:r>
              <a:rPr lang="el-GR" sz="1800" b="1" i="0" u="none" strike="noStrike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καριέρας στην ναυτιλία για όλους</a:t>
            </a:r>
            <a:r>
              <a:rPr lang="en-US" b="1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 </a:t>
            </a:r>
            <a:endParaRPr lang="en-US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20AD94F-EA71-A479-9EA3-83C6DE119C7E}"/>
              </a:ext>
            </a:extLst>
          </p:cNvPr>
          <p:cNvGrpSpPr/>
          <p:nvPr/>
        </p:nvGrpSpPr>
        <p:grpSpPr>
          <a:xfrm>
            <a:off x="933353" y="3511250"/>
            <a:ext cx="4063954" cy="3100680"/>
            <a:chOff x="12944713" y="916809"/>
            <a:chExt cx="2589138" cy="86449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182995-1348-0937-ABC2-47AB328C61DA}"/>
                </a:ext>
              </a:extLst>
            </p:cNvPr>
            <p:cNvSpPr/>
            <p:nvPr/>
          </p:nvSpPr>
          <p:spPr>
            <a:xfrm>
              <a:off x="12955312" y="1234982"/>
              <a:ext cx="2567940" cy="2400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b="1" dirty="0">
                  <a:solidFill>
                    <a:schemeClr val="bg1"/>
                  </a:solidFill>
                </a:rPr>
                <a:t>Μέτριο</a:t>
              </a:r>
            </a:p>
            <a:p>
              <a:r>
                <a:rPr lang="el-GR" b="1" dirty="0">
                  <a:solidFill>
                    <a:schemeClr val="bg1"/>
                  </a:solidFill>
                </a:rPr>
                <a:t>(σχετική θεωρητική κατάρτιση ή και εμπειρία)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78D4284-FFEB-EB60-16B7-8A00C396573A}"/>
                </a:ext>
              </a:extLst>
            </p:cNvPr>
            <p:cNvSpPr/>
            <p:nvPr/>
          </p:nvSpPr>
          <p:spPr>
            <a:xfrm>
              <a:off x="12944713" y="916809"/>
              <a:ext cx="2589138" cy="25731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b="1" dirty="0"/>
                <a:t>Αρκετά ικανοποιητικό </a:t>
              </a:r>
            </a:p>
            <a:p>
              <a:r>
                <a:rPr lang="el-GR" b="1" dirty="0"/>
                <a:t>(καλή θεωρητική κατάρτιση, μικρή εμπειρία)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C372DA-707B-65E4-D265-1F3E0061D2E2}"/>
                </a:ext>
              </a:extLst>
            </p:cNvPr>
            <p:cNvSpPr/>
            <p:nvPr/>
          </p:nvSpPr>
          <p:spPr>
            <a:xfrm>
              <a:off x="12955312" y="1541269"/>
              <a:ext cx="2567940" cy="24003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1800" b="1" i="0" u="none" strike="noStrike" dirty="0">
                  <a:solidFill>
                    <a:schemeClr val="bg1"/>
                  </a:solidFill>
                  <a:effectLst/>
                  <a:latin typeface="Franklin Gothic Book" panose="020B0503020102020204" pitchFamily="34" charset="0"/>
                </a:rPr>
                <a:t>Χαμηλό </a:t>
              </a:r>
            </a:p>
            <a:p>
              <a:r>
                <a:rPr lang="el-GR" sz="1800" b="1" i="0" u="none" strike="noStrike" dirty="0">
                  <a:solidFill>
                    <a:schemeClr val="bg1"/>
                  </a:solidFill>
                  <a:effectLst/>
                  <a:latin typeface="Franklin Gothic Book" panose="020B0503020102020204" pitchFamily="34" charset="0"/>
                </a:rPr>
                <a:t>(ανεπαρκής προετοιμασία για τον χώρο)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5DBDBD2-0905-22FF-4DAB-D30610F07DCD}"/>
              </a:ext>
            </a:extLst>
          </p:cNvPr>
          <p:cNvSpPr/>
          <p:nvPr/>
        </p:nvSpPr>
        <p:spPr>
          <a:xfrm>
            <a:off x="933353" y="2423842"/>
            <a:ext cx="4063954" cy="92290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/>
              <a:t>Πολύ υψηλό  </a:t>
            </a:r>
          </a:p>
          <a:p>
            <a:r>
              <a:rPr lang="el-GR" b="1" dirty="0"/>
              <a:t>(πλήρης ετοιμότητα &amp; προσόντα)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D94A50-6327-401A-0D2B-05FCD8F4DACA}"/>
              </a:ext>
            </a:extLst>
          </p:cNvPr>
          <p:cNvSpPr/>
          <p:nvPr/>
        </p:nvSpPr>
        <p:spPr>
          <a:xfrm>
            <a:off x="10287000" y="2755232"/>
            <a:ext cx="1684421" cy="14798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Μ.Ο </a:t>
            </a:r>
            <a:r>
              <a:rPr lang="en-US" b="1" dirty="0"/>
              <a:t>:</a:t>
            </a:r>
            <a:endParaRPr lang="el-GR" b="1" dirty="0"/>
          </a:p>
          <a:p>
            <a:pPr algn="ctr"/>
            <a:r>
              <a:rPr lang="el-GR" sz="1600" b="1" dirty="0"/>
              <a:t>3/10 υπαλλήλους προσλαμβάνουν  χωρίς εμπειρία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439837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16826-2AF2-05B6-DACF-7A7FDCED4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1939C-7ACE-D3C0-6A93-47E830BB6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3272"/>
            <a:ext cx="12192000" cy="1325563"/>
          </a:xfrm>
        </p:spPr>
        <p:txBody>
          <a:bodyPr/>
          <a:lstStyle/>
          <a:p>
            <a:r>
              <a:rPr lang="el-GR" sz="2800" dirty="0">
                <a:solidFill>
                  <a:srgbClr val="0070C0"/>
                </a:solidFill>
              </a:rPr>
              <a:t>Εταιρική προτεραιότητα στη ναυτιλία: </a:t>
            </a:r>
            <a:br>
              <a:rPr lang="el-GR" sz="2800" dirty="0">
                <a:solidFill>
                  <a:srgbClr val="0070C0"/>
                </a:solidFill>
              </a:rPr>
            </a:br>
            <a:r>
              <a:rPr lang="el-GR" sz="2800" dirty="0">
                <a:solidFill>
                  <a:schemeClr val="tx1"/>
                </a:solidFill>
              </a:rPr>
              <a:t>Ν</a:t>
            </a:r>
            <a:r>
              <a:rPr lang="el-GR" sz="2800" dirty="0"/>
              <a:t>έοι με ήθος και επαγγελματισμό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F2382A-90A2-7F57-B397-4915D4A0F65D}"/>
              </a:ext>
            </a:extLst>
          </p:cNvPr>
          <p:cNvSpPr txBox="1"/>
          <p:nvPr/>
        </p:nvSpPr>
        <p:spPr>
          <a:xfrm>
            <a:off x="11003116" y="1946429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E20E53E-5C41-2674-2363-9B33DB0706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390846"/>
              </p:ext>
            </p:extLst>
          </p:nvPr>
        </p:nvGraphicFramePr>
        <p:xfrm>
          <a:off x="0" y="2069664"/>
          <a:ext cx="11329639" cy="4699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5ACCCC5-CEE5-2DC1-71C2-68B738B2FBBC}"/>
              </a:ext>
            </a:extLst>
          </p:cNvPr>
          <p:cNvSpPr txBox="1"/>
          <p:nvPr/>
        </p:nvSpPr>
        <p:spPr>
          <a:xfrm>
            <a:off x="6771718" y="1891247"/>
            <a:ext cx="7101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cs typeface="Arial" panose="020B0604020202020204" pitchFamily="34" charset="0"/>
              </a:rPr>
              <a:t>Top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4E2F8F-8599-B1DA-9EE3-7665292E4F1E}"/>
              </a:ext>
            </a:extLst>
          </p:cNvPr>
          <p:cNvSpPr txBox="1"/>
          <p:nvPr/>
        </p:nvSpPr>
        <p:spPr>
          <a:xfrm>
            <a:off x="5343511" y="1907149"/>
            <a:ext cx="950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cs typeface="Arial" panose="020B0604020202020204" pitchFamily="34" charset="0"/>
              </a:rPr>
              <a:t>Το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cs typeface="Arial" panose="020B0604020202020204" pitchFamily="34" charset="0"/>
              </a:rPr>
              <a:t> No.1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55C4B5-8FEF-48C8-9AB5-C8B4DBE759E5}"/>
              </a:ext>
            </a:extLst>
          </p:cNvPr>
          <p:cNvSpPr/>
          <p:nvPr/>
        </p:nvSpPr>
        <p:spPr>
          <a:xfrm>
            <a:off x="6657498" y="2014909"/>
            <a:ext cx="213756" cy="1768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145A8F-4808-C61C-BC15-081F0E4F6FAF}"/>
              </a:ext>
            </a:extLst>
          </p:cNvPr>
          <p:cNvSpPr/>
          <p:nvPr/>
        </p:nvSpPr>
        <p:spPr>
          <a:xfrm>
            <a:off x="5218951" y="2011027"/>
            <a:ext cx="213756" cy="1768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D8F2DF-4CC3-1910-B13B-76AE405EE3DA}"/>
              </a:ext>
            </a:extLst>
          </p:cNvPr>
          <p:cNvSpPr txBox="1"/>
          <p:nvPr/>
        </p:nvSpPr>
        <p:spPr>
          <a:xfrm>
            <a:off x="1471219" y="1634420"/>
            <a:ext cx="9646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el-GR" sz="1600" b="1" i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Ποια χαρακτηριστικά  θεωρείτε πιο σημαντικά για να προσλάβετε έναν νέο επαγγελματία στη ναυτιλία; </a:t>
            </a:r>
            <a:r>
              <a:rPr lang="en-US" sz="1600" b="1" i="1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</a:t>
            </a:r>
            <a:r>
              <a:rPr lang="el-GR" sz="1600" b="1" i="1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1600" b="1" i="1" dirty="0">
              <a:latin typeface="Franklin Gothic Book" panose="020B05030201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C35ED7C-1E4E-22F0-E784-1298FD679B33}"/>
              </a:ext>
            </a:extLst>
          </p:cNvPr>
          <p:cNvSpPr/>
          <p:nvPr/>
        </p:nvSpPr>
        <p:spPr>
          <a:xfrm>
            <a:off x="9994900" y="1907149"/>
            <a:ext cx="587130" cy="1178951"/>
          </a:xfrm>
          <a:prstGeom prst="ellipse">
            <a:avLst/>
          </a:prstGeom>
          <a:noFill/>
          <a:ln w="28575">
            <a:solidFill>
              <a:srgbClr val="FFC10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04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1BD56-25E1-E5DB-E923-57A0B5575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499BB8F-7040-C481-216F-B3ABB54FEE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168523"/>
              </p:ext>
            </p:extLst>
          </p:nvPr>
        </p:nvGraphicFramePr>
        <p:xfrm>
          <a:off x="174468" y="1929550"/>
          <a:ext cx="11539732" cy="4899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3FAAAC9-CCF3-F5E0-D1F1-277EA4E83C42}"/>
              </a:ext>
            </a:extLst>
          </p:cNvPr>
          <p:cNvSpPr txBox="1"/>
          <p:nvPr/>
        </p:nvSpPr>
        <p:spPr>
          <a:xfrm>
            <a:off x="951740" y="1590996"/>
            <a:ext cx="9985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i="1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«</a:t>
            </a:r>
            <a:r>
              <a:rPr lang="el-GR" sz="1600" b="1" i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Ποια πιστεύετε ότι είναι τα μεγαλύτερα εμπόδια για την ένταξη των νέων στη ναυτιλία;</a:t>
            </a:r>
            <a:r>
              <a:rPr lang="el-GR" sz="1600" b="1" i="1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;»</a:t>
            </a:r>
            <a:endParaRPr lang="en-US" sz="1600" b="1" i="1" dirty="0">
              <a:latin typeface="Franklin Gothic Book" panose="020B05030201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8ADA7A-F64B-DB51-79B5-E3353716D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97" y="74236"/>
            <a:ext cx="10991128" cy="1325563"/>
          </a:xfrm>
        </p:spPr>
        <p:txBody>
          <a:bodyPr/>
          <a:lstStyle/>
          <a:p>
            <a:r>
              <a:rPr lang="el-GR" dirty="0">
                <a:solidFill>
                  <a:srgbClr val="0070C0"/>
                </a:solidFill>
              </a:rPr>
              <a:t>Προκλήσεις για την είσοδο των νέων στη ναυτιλία</a:t>
            </a:r>
            <a:r>
              <a:rPr lang="en-US" dirty="0">
                <a:solidFill>
                  <a:srgbClr val="0070C0"/>
                </a:solidFill>
              </a:rPr>
              <a:t>: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ελλιπής ενημέρωση &amp; περιορισμένες θέσεις στο entry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956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2562B-7AEE-7DE7-C9F3-1D359F0AA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B78A54B-A3A3-DAC9-644B-025EEBCC38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9308136"/>
              </p:ext>
            </p:extLst>
          </p:nvPr>
        </p:nvGraphicFramePr>
        <p:xfrm>
          <a:off x="304800" y="1909080"/>
          <a:ext cx="12522200" cy="4874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C064C8-95AC-8C32-6858-399EE4FFB396}"/>
              </a:ext>
            </a:extLst>
          </p:cNvPr>
          <p:cNvSpPr txBox="1"/>
          <p:nvPr/>
        </p:nvSpPr>
        <p:spPr>
          <a:xfrm>
            <a:off x="0" y="1474208"/>
            <a:ext cx="11887200" cy="600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ctr">
              <a:lnSpc>
                <a:spcPct val="107000"/>
              </a:lnSpc>
              <a:tabLst>
                <a:tab pos="457200" algn="l"/>
              </a:tabLst>
            </a:pPr>
            <a:r>
              <a:rPr lang="el-GR" sz="1600" b="1" i="1" kern="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«Με βάση την ως τώρα εμπειρία σας ποιά θεωρείτε </a:t>
            </a:r>
            <a:r>
              <a:rPr lang="el-GR" sz="1600" b="1" i="1" kern="0" dirty="0">
                <a:solidFill>
                  <a:srgbClr val="0070C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τα μεγαλύτερα πλεονεκτήματα </a:t>
            </a:r>
            <a:r>
              <a:rPr lang="el-GR" sz="1600" b="1" i="1" kern="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των νέων υποψηφίων </a:t>
            </a:r>
          </a:p>
          <a:p>
            <a:pPr marL="342900" marR="0" lvl="0" indent="-342900" algn="ctr">
              <a:lnSpc>
                <a:spcPct val="107000"/>
              </a:lnSpc>
              <a:tabLst>
                <a:tab pos="457200" algn="l"/>
              </a:tabLst>
            </a:pPr>
            <a:r>
              <a:rPr lang="el-GR" sz="1600" b="1" i="1" kern="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στον κλάδο της ναυτιλίας;«</a:t>
            </a:r>
            <a:endParaRPr lang="en-US" sz="1600" i="1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C24993-4225-8027-D458-A45E43D8E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96" y="74236"/>
            <a:ext cx="11887199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el-GR" dirty="0">
                <a:solidFill>
                  <a:srgbClr val="0070C0"/>
                </a:solidFill>
              </a:rPr>
              <a:t>Το θετικό πρόσημο των νέων στελεχών στη ναυτιλία</a:t>
            </a:r>
            <a:r>
              <a:rPr lang="en-US" dirty="0">
                <a:solidFill>
                  <a:srgbClr val="0070C0"/>
                </a:solidFill>
              </a:rPr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l-GR" dirty="0"/>
              <a:t>Digital skills, γλώσσες, επικοινωνία και υπευθυνότητα</a:t>
            </a:r>
            <a:br>
              <a:rPr lang="el-G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080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DA8F5-4D3A-94B8-D570-054266EE3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491A710-774D-8D5F-B4DB-CB029DDAAC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504050"/>
              </p:ext>
            </p:extLst>
          </p:nvPr>
        </p:nvGraphicFramePr>
        <p:xfrm>
          <a:off x="-165100" y="2179621"/>
          <a:ext cx="12522200" cy="4737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4DACBDE-D964-5FB1-AB3D-2F6D07BD88D0}"/>
              </a:ext>
            </a:extLst>
          </p:cNvPr>
          <p:cNvSpPr txBox="1"/>
          <p:nvPr/>
        </p:nvSpPr>
        <p:spPr>
          <a:xfrm>
            <a:off x="0" y="1635081"/>
            <a:ext cx="11887200" cy="600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ctr">
              <a:lnSpc>
                <a:spcPct val="107000"/>
              </a:lnSpc>
              <a:tabLst>
                <a:tab pos="457200" algn="l"/>
              </a:tabLst>
            </a:pPr>
            <a:r>
              <a:rPr lang="el-GR" sz="1600" b="1" i="1" kern="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«Με βάση την ως τώρα εμπειρία σας ποιά θεωρείτε </a:t>
            </a:r>
            <a:r>
              <a:rPr lang="el-GR" sz="1600" b="1" i="1" kern="0" dirty="0">
                <a:solidFill>
                  <a:srgbClr val="FF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τα μεγαλύτερα </a:t>
            </a:r>
            <a:r>
              <a:rPr lang="el-GR" sz="1600" b="1" i="1" kern="0" dirty="0">
                <a:solidFill>
                  <a:srgbClr val="FF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μειονεκτήματα </a:t>
            </a:r>
            <a:r>
              <a:rPr lang="el-GR" sz="1600" b="1" i="1" kern="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των νέων υποψηφίων </a:t>
            </a:r>
          </a:p>
          <a:p>
            <a:pPr marL="342900" marR="0" lvl="0" indent="-342900" algn="ctr">
              <a:lnSpc>
                <a:spcPct val="107000"/>
              </a:lnSpc>
              <a:tabLst>
                <a:tab pos="457200" algn="l"/>
              </a:tabLst>
            </a:pPr>
            <a:r>
              <a:rPr lang="el-GR" sz="1600" b="1" i="1" kern="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στον κλάδο της ναυτιλίας;«</a:t>
            </a:r>
            <a:endParaRPr lang="en-US" sz="1600" i="1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3065E0-0866-31FA-47E0-1FD3E2277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67371"/>
            <a:ext cx="11887200" cy="1325563"/>
          </a:xfrm>
        </p:spPr>
        <p:txBody>
          <a:bodyPr/>
          <a:lstStyle/>
          <a:p>
            <a:r>
              <a:rPr lang="el-GR" dirty="0">
                <a:solidFill>
                  <a:srgbClr val="0070C0"/>
                </a:solidFill>
              </a:rPr>
              <a:t/>
            </a:r>
            <a:br>
              <a:rPr lang="el-GR" dirty="0">
                <a:solidFill>
                  <a:srgbClr val="0070C0"/>
                </a:solidFill>
              </a:rPr>
            </a:br>
            <a:r>
              <a:rPr lang="el-GR" dirty="0">
                <a:solidFill>
                  <a:srgbClr val="0070C0"/>
                </a:solidFill>
              </a:rPr>
              <a:t/>
            </a:r>
            <a:br>
              <a:rPr lang="el-GR" dirty="0">
                <a:solidFill>
                  <a:srgbClr val="0070C0"/>
                </a:solidFill>
              </a:rPr>
            </a:br>
            <a:r>
              <a:rPr lang="el-GR" dirty="0">
                <a:solidFill>
                  <a:srgbClr val="0070C0"/>
                </a:solidFill>
              </a:rPr>
              <a:t>Το αρνητικό πρόσημο των νέων στελεχών στη ναυτιλία</a:t>
            </a:r>
            <a:r>
              <a:rPr lang="en-US" dirty="0">
                <a:solidFill>
                  <a:srgbClr val="0070C0"/>
                </a:solidFill>
              </a:rPr>
              <a:t>:</a:t>
            </a:r>
            <a:r>
              <a:rPr lang="el-GR" dirty="0">
                <a:solidFill>
                  <a:srgbClr val="0070C0"/>
                </a:solidFill>
              </a:rPr>
              <a:t> </a:t>
            </a:r>
            <a:br>
              <a:rPr lang="el-GR" dirty="0">
                <a:solidFill>
                  <a:srgbClr val="0070C0"/>
                </a:solidFill>
              </a:rPr>
            </a:br>
            <a:r>
              <a:rPr lang="el-GR" dirty="0"/>
              <a:t>υπερβολικές απαιτήσεις, έλλειψη μακροπρόθεσμης οπτικής και επαγγελματισμού 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el-GR" dirty="0"/>
              <a:t/>
            </a:r>
            <a:br>
              <a:rPr lang="el-G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661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D453D-FE70-4BA3-6A37-68BD50FC4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87AEBFC-D855-D824-835C-98CEC5CD7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42" y="38941"/>
            <a:ext cx="11844866" cy="1325563"/>
          </a:xfrm>
        </p:spPr>
        <p:txBody>
          <a:bodyPr/>
          <a:lstStyle/>
          <a:p>
            <a:r>
              <a:rPr lang="el-GR" sz="3200" dirty="0">
                <a:solidFill>
                  <a:srgbClr val="0070C0"/>
                </a:solidFill>
              </a:rPr>
              <a:t>Η Ναυτιλία χρειάζεται συνέργειες: </a:t>
            </a:r>
            <a:br>
              <a:rPr lang="el-GR" sz="3200" dirty="0">
                <a:solidFill>
                  <a:srgbClr val="0070C0"/>
                </a:solidFill>
              </a:rPr>
            </a:br>
            <a:r>
              <a:rPr lang="el-GR" sz="3200" dirty="0"/>
              <a:t>Επιχειρήσεις και εκπαίδευση μαζί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95D5E56-5C49-DFB1-4B97-D6C84D42B147}"/>
              </a:ext>
            </a:extLst>
          </p:cNvPr>
          <p:cNvGraphicFramePr>
            <a:graphicFrameLocks/>
          </p:cNvGraphicFramePr>
          <p:nvPr/>
        </p:nvGraphicFramePr>
        <p:xfrm>
          <a:off x="5988204" y="1532368"/>
          <a:ext cx="8051182" cy="4411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17F93267-CC64-ABE0-195F-F779D45A54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6308369"/>
              </p:ext>
            </p:extLst>
          </p:nvPr>
        </p:nvGraphicFramePr>
        <p:xfrm>
          <a:off x="271576" y="1797927"/>
          <a:ext cx="4740691" cy="4343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E28F5183-61C3-2B3C-1266-2EC85AB5EE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2186458"/>
              </p:ext>
            </p:extLst>
          </p:nvPr>
        </p:nvGraphicFramePr>
        <p:xfrm>
          <a:off x="4919133" y="1763445"/>
          <a:ext cx="7618729" cy="4260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934C180-AFCC-3CFF-E457-6D8A9EBB3BBF}"/>
              </a:ext>
            </a:extLst>
          </p:cNvPr>
          <p:cNvSpPr txBox="1"/>
          <p:nvPr/>
        </p:nvSpPr>
        <p:spPr>
          <a:xfrm>
            <a:off x="448734" y="1405652"/>
            <a:ext cx="45635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b="1" i="1" dirty="0"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1400" b="1" i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νάγκη για περισσότερες συνέργειες μεταξύ επιχειρήσεων και εκπαιδευτικών φορέων στον ναυτιλιακό κλάδο</a:t>
            </a:r>
            <a:endParaRPr lang="en-US" sz="1400" i="1" dirty="0">
              <a:latin typeface="Franklin Gothic Book" panose="020B0503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C13980-9DD1-E73C-A119-695021611289}"/>
              </a:ext>
            </a:extLst>
          </p:cNvPr>
          <p:cNvSpPr txBox="1"/>
          <p:nvPr/>
        </p:nvSpPr>
        <p:spPr>
          <a:xfrm>
            <a:off x="5833015" y="1351336"/>
            <a:ext cx="5712834" cy="367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l-GR" sz="1800" b="1" i="1" kern="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l-GR" sz="1400" b="1" i="1" kern="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Έχετε συμμετάσχει σε δράσεις προσέλκυσης νέων στην ναυτιλία, όπως…»</a:t>
            </a:r>
            <a:endParaRPr lang="en-US" sz="1400" b="1" i="1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0FCC59EA-05FD-28AD-E006-B66CEC5C7FF6}"/>
              </a:ext>
            </a:extLst>
          </p:cNvPr>
          <p:cNvSpPr/>
          <p:nvPr/>
        </p:nvSpPr>
        <p:spPr>
          <a:xfrm flipV="1">
            <a:off x="1508281" y="1394367"/>
            <a:ext cx="10557164" cy="9238"/>
          </a:xfrm>
          <a:prstGeom prst="line">
            <a:avLst/>
          </a:prstGeom>
          <a:ln w="38100" cap="rnd">
            <a:solidFill>
              <a:srgbClr val="D6D6D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8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83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6EE25-136C-8416-4188-C41E6BBA6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9758498-6C8E-443A-9454-C00E1CA0B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7" y="38941"/>
            <a:ext cx="11978404" cy="1325563"/>
          </a:xfrm>
        </p:spPr>
        <p:txBody>
          <a:bodyPr/>
          <a:lstStyle/>
          <a:p>
            <a:r>
              <a:rPr lang="el-GR" sz="2800" dirty="0">
                <a:solidFill>
                  <a:srgbClr val="0070C0"/>
                </a:solidFill>
              </a:rPr>
              <a:t>ΥΕ</a:t>
            </a:r>
            <a:r>
              <a:rPr lang="en-US" sz="2800" dirty="0">
                <a:solidFill>
                  <a:srgbClr val="0070C0"/>
                </a:solidFill>
              </a:rPr>
              <a:t>S forum</a:t>
            </a:r>
            <a:r>
              <a:rPr lang="el-GR" sz="2800" dirty="0">
                <a:solidFill>
                  <a:srgbClr val="0070C0"/>
                </a:solidFill>
              </a:rPr>
              <a:t> </a:t>
            </a:r>
            <a:r>
              <a:rPr lang="en-US" sz="2800" dirty="0">
                <a:solidFill>
                  <a:srgbClr val="0070C0"/>
                </a:solidFill>
              </a:rPr>
              <a:t>: </a:t>
            </a:r>
            <a:r>
              <a:rPr lang="el-GR" sz="2800" dirty="0">
                <a:solidFill>
                  <a:srgbClr val="0070C0"/>
                </a:solidFill>
              </a:rPr>
              <a:t/>
            </a:r>
            <a:br>
              <a:rPr lang="el-GR" sz="2800" dirty="0">
                <a:solidFill>
                  <a:srgbClr val="0070C0"/>
                </a:solidFill>
              </a:rPr>
            </a:br>
            <a:r>
              <a:rPr lang="en-US" sz="2800" dirty="0"/>
              <a:t>E</a:t>
            </a:r>
            <a:r>
              <a:rPr lang="el-GR" sz="2800" dirty="0"/>
              <a:t>υρεία αναγνώριση – με  έξι στις δέκα εταιρείες να συμμετέχουν ενεργά, κυρίως με παρουσίασεις / πάνελ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2CA0DB3-98D1-6465-1D50-23975D0BBEB4}"/>
              </a:ext>
            </a:extLst>
          </p:cNvPr>
          <p:cNvGraphicFramePr>
            <a:graphicFrameLocks/>
          </p:cNvGraphicFramePr>
          <p:nvPr/>
        </p:nvGraphicFramePr>
        <p:xfrm>
          <a:off x="5988204" y="1532368"/>
          <a:ext cx="8051182" cy="4411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EDA449EA-E337-CC9F-00DF-0405F4C171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1135905"/>
              </p:ext>
            </p:extLst>
          </p:nvPr>
        </p:nvGraphicFramePr>
        <p:xfrm>
          <a:off x="271576" y="1797927"/>
          <a:ext cx="4895880" cy="4933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6F23936A-EDF9-898B-50C6-65C8827762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1171907"/>
              </p:ext>
            </p:extLst>
          </p:nvPr>
        </p:nvGraphicFramePr>
        <p:xfrm>
          <a:off x="4885267" y="1763445"/>
          <a:ext cx="7652595" cy="4610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C4AF261-74BA-7489-B723-FBE557B8E27A}"/>
              </a:ext>
            </a:extLst>
          </p:cNvPr>
          <p:cNvSpPr txBox="1"/>
          <p:nvPr/>
        </p:nvSpPr>
        <p:spPr>
          <a:xfrm>
            <a:off x="6899815" y="1591380"/>
            <a:ext cx="5712834" cy="337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l-GR" sz="1600" b="1" i="1" kern="0" dirty="0"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«Μορφή συνεργασίας με το</a:t>
            </a:r>
            <a:r>
              <a:rPr lang="en-US" sz="1600" b="1" i="1" kern="0" dirty="0"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YES forum</a:t>
            </a:r>
            <a:r>
              <a:rPr lang="el-GR" sz="1600" b="1" i="1" kern="0" dirty="0"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b="1" i="1" kern="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1600" b="1" i="1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A2E6D97B-55EC-151C-90A2-FB7872B1BF7A}"/>
              </a:ext>
            </a:extLst>
          </p:cNvPr>
          <p:cNvSpPr/>
          <p:nvPr/>
        </p:nvSpPr>
        <p:spPr>
          <a:xfrm flipV="1">
            <a:off x="1575569" y="1302618"/>
            <a:ext cx="10557164" cy="9238"/>
          </a:xfrm>
          <a:prstGeom prst="line">
            <a:avLst/>
          </a:prstGeom>
          <a:ln w="38100" cap="rnd">
            <a:solidFill>
              <a:srgbClr val="D6D6D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800" dirty="0">
              <a:latin typeface="Franklin Gothic Book" panose="020B0503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17D5F4-1EA5-BE3D-7A5E-3E3947439335}"/>
              </a:ext>
            </a:extLst>
          </p:cNvPr>
          <p:cNvSpPr txBox="1"/>
          <p:nvPr/>
        </p:nvSpPr>
        <p:spPr>
          <a:xfrm>
            <a:off x="59267" y="1582831"/>
            <a:ext cx="5712834" cy="337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l-GR" sz="1600" b="1" i="1" kern="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Σχετικά με το</a:t>
            </a:r>
            <a:r>
              <a:rPr lang="en-US" sz="1600" b="1" i="1" kern="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YES forum:</a:t>
            </a:r>
            <a:r>
              <a:rPr lang="el-GR" sz="1600" b="1" i="1" kern="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1600" b="1" i="1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811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FB8A1-7BD8-28DA-CA99-FC2E30197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B561E-3DDA-8078-10D9-BC4F5B5AC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663546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H </a:t>
            </a:r>
            <a:r>
              <a:rPr lang="el-GR" dirty="0"/>
              <a:t>Ταυτότητα της  Έρευνας</a:t>
            </a:r>
            <a:endParaRPr lang="en-US" dirty="0"/>
          </a:p>
        </p:txBody>
      </p:sp>
      <p:pic>
        <p:nvPicPr>
          <p:cNvPr id="3" name="Εικόνα 4">
            <a:extLst>
              <a:ext uri="{FF2B5EF4-FFF2-40B4-BE49-F238E27FC236}">
                <a16:creationId xmlns:a16="http://schemas.microsoft.com/office/drawing/2014/main" id="{8552DBF2-C526-8093-F066-509053B797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227" r="1" b="26745"/>
          <a:stretch/>
        </p:blipFill>
        <p:spPr>
          <a:xfrm>
            <a:off x="838200" y="1810614"/>
            <a:ext cx="9663546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7249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3FFC2-83DB-BBFC-E8F7-CB78D0855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6E70D8D-AE77-73A2-382D-26B4975F5A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409220"/>
              </p:ext>
            </p:extLst>
          </p:nvPr>
        </p:nvGraphicFramePr>
        <p:xfrm>
          <a:off x="-336417" y="1829178"/>
          <a:ext cx="10972801" cy="462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2">
            <a:extLst>
              <a:ext uri="{FF2B5EF4-FFF2-40B4-BE49-F238E27FC236}">
                <a16:creationId xmlns:a16="http://schemas.microsoft.com/office/drawing/2014/main" id="{B1A3626D-3AE6-CE08-D727-6AD80046CB2C}"/>
              </a:ext>
            </a:extLst>
          </p:cNvPr>
          <p:cNvSpPr txBox="1">
            <a:spLocks/>
          </p:cNvSpPr>
          <p:nvPr/>
        </p:nvSpPr>
        <p:spPr>
          <a:xfrm>
            <a:off x="0" y="23150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100" baseline="0" dirty="0">
                <a:solidFill>
                  <a:srgbClr val="000000"/>
                </a:solidFill>
                <a:latin typeface="Franklin Gothic Demi"/>
                <a:ea typeface="+mj-ea"/>
                <a:cs typeface="+mj-cs"/>
              </a:defRPr>
            </a:lvl1pPr>
          </a:lstStyle>
          <a:p>
            <a:endParaRPr lang="el-GR" sz="3200" dirty="0"/>
          </a:p>
        </p:txBody>
      </p:sp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6C1310F3-3AED-1152-5398-DEA6F7B82D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2892578"/>
              </p:ext>
            </p:extLst>
          </p:nvPr>
        </p:nvGraphicFramePr>
        <p:xfrm>
          <a:off x="1082502" y="6283474"/>
          <a:ext cx="11461898" cy="824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0">
            <a:extLst>
              <a:ext uri="{FF2B5EF4-FFF2-40B4-BE49-F238E27FC236}">
                <a16:creationId xmlns:a16="http://schemas.microsoft.com/office/drawing/2014/main" id="{8EBE71CE-0F2C-4B1C-5BA0-804D83866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97" y="648182"/>
            <a:ext cx="12099404" cy="724840"/>
          </a:xfrm>
        </p:spPr>
        <p:txBody>
          <a:bodyPr/>
          <a:lstStyle/>
          <a:p>
            <a:r>
              <a:rPr lang="el-GR" sz="2800" dirty="0">
                <a:solidFill>
                  <a:srgbClr val="0070C0"/>
                </a:solidFill>
              </a:rPr>
              <a:t>YES Forum: </a:t>
            </a:r>
            <a:r>
              <a:rPr lang="el-GR" sz="2800" dirty="0"/>
              <a:t>Καθοριστική επιρροή στη νέα γενιά της ναυτιλίας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543DFB-4F96-AEF1-673B-5611009DCCD4}"/>
              </a:ext>
            </a:extLst>
          </p:cNvPr>
          <p:cNvSpPr txBox="1"/>
          <p:nvPr/>
        </p:nvSpPr>
        <p:spPr>
          <a:xfrm>
            <a:off x="1858433" y="1659901"/>
            <a:ext cx="86571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b="1" i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«Πώς αξιολογείτε τη συμβολή του </a:t>
            </a:r>
            <a:r>
              <a:rPr lang="en-US" sz="1600" b="1" i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YES Forum</a:t>
            </a:r>
            <a:r>
              <a:rPr lang="el-GR" sz="1600" b="1" i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στην ανάπτυξη της νέας γενιάς»</a:t>
            </a:r>
            <a:endParaRPr lang="en-US" sz="1600" i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9790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B6B66-4A00-BC6C-609E-6017225C6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139A9A0-8115-0F4E-383A-F3BBB837C1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2931744"/>
              </p:ext>
            </p:extLst>
          </p:nvPr>
        </p:nvGraphicFramePr>
        <p:xfrm>
          <a:off x="0" y="2083287"/>
          <a:ext cx="13419666" cy="4737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C87822F-65CE-03E3-4255-08F3B7B5CE51}"/>
              </a:ext>
            </a:extLst>
          </p:cNvPr>
          <p:cNvSpPr txBox="1"/>
          <p:nvPr/>
        </p:nvSpPr>
        <p:spPr>
          <a:xfrm>
            <a:off x="0" y="1474208"/>
            <a:ext cx="11887200" cy="600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ctr">
              <a:lnSpc>
                <a:spcPct val="107000"/>
              </a:lnSpc>
              <a:tabLst>
                <a:tab pos="457200" algn="l"/>
              </a:tabLst>
            </a:pPr>
            <a:r>
              <a:rPr lang="el-GR" sz="1600" b="1" i="1" kern="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«Τι από τα πιο κάτω προτείνετε για την ενίσχυση της σύνδεσης των νέων με τη ναυτιλία </a:t>
            </a:r>
          </a:p>
          <a:p>
            <a:pPr marL="342900" marR="0" lvl="0" indent="-342900" algn="ctr">
              <a:lnSpc>
                <a:spcPct val="107000"/>
              </a:lnSpc>
              <a:tabLst>
                <a:tab pos="457200" algn="l"/>
              </a:tabLst>
            </a:pPr>
            <a:r>
              <a:rPr lang="el-GR" sz="1600" b="1" i="1" kern="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και την αύξηση των επαγγελματικών τους προοπτικών;»</a:t>
            </a:r>
            <a:endParaRPr lang="en-US" sz="1600" i="1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03ED63-9D24-8591-989A-BC939DCD4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96" y="277440"/>
            <a:ext cx="11887199" cy="1325563"/>
          </a:xfrm>
        </p:spPr>
        <p:txBody>
          <a:bodyPr/>
          <a:lstStyle/>
          <a:p>
            <a:r>
              <a:rPr lang="el-GR" dirty="0"/>
              <a:t/>
            </a:r>
            <a:br>
              <a:rPr lang="el-GR" dirty="0"/>
            </a:br>
            <a:r>
              <a:rPr lang="el-GR" dirty="0">
                <a:solidFill>
                  <a:srgbClr val="0070C0"/>
                </a:solidFill>
              </a:rPr>
              <a:t>Ορατότητα – Πρόσβαση – Ευκαιρίες: 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Το κλειδί για την ενίσχυση των νέων στη Ναυτιλία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el-GR" dirty="0"/>
              <a:t/>
            </a:r>
            <a:br>
              <a:rPr lang="el-G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8807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105D4-6A60-805D-C1FD-7671B019A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540A4B9-E3E5-B91E-49D4-EBF8048367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5652017"/>
              </p:ext>
            </p:extLst>
          </p:nvPr>
        </p:nvGraphicFramePr>
        <p:xfrm>
          <a:off x="-46299" y="2120746"/>
          <a:ext cx="13419666" cy="4737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326ABC9-EC40-45CB-0013-0B31162B7BAB}"/>
              </a:ext>
            </a:extLst>
          </p:cNvPr>
          <p:cNvSpPr txBox="1"/>
          <p:nvPr/>
        </p:nvSpPr>
        <p:spPr>
          <a:xfrm>
            <a:off x="0" y="1474208"/>
            <a:ext cx="11887200" cy="337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ctr">
              <a:lnSpc>
                <a:spcPct val="107000"/>
              </a:lnSpc>
              <a:tabLst>
                <a:tab pos="457200" algn="l"/>
              </a:tabLst>
            </a:pPr>
            <a:r>
              <a:rPr lang="el-GR" sz="1600" b="1" i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«Ποια βήματα πιστεύετε ότι θα βοηθήσουν στην καλύτερη προετοιμασία των νέων για τον ναυτιλιακό χώρο;»</a:t>
            </a:r>
            <a:endParaRPr lang="en-US" sz="1600" b="1" i="1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03F2FAF7-13A2-E78B-66F0-1123BC18D7C7}"/>
              </a:ext>
            </a:extLst>
          </p:cNvPr>
          <p:cNvSpPr txBox="1">
            <a:spLocks/>
          </p:cNvSpPr>
          <p:nvPr/>
        </p:nvSpPr>
        <p:spPr>
          <a:xfrm>
            <a:off x="199597" y="451063"/>
            <a:ext cx="109911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l-GR" dirty="0"/>
              <a:t/>
            </a:r>
            <a:br>
              <a:rPr lang="el-GR" dirty="0"/>
            </a:br>
            <a:r>
              <a:rPr lang="el-GR" dirty="0">
                <a:solidFill>
                  <a:srgbClr val="0070C0"/>
                </a:solidFill>
              </a:rPr>
              <a:t/>
            </a:r>
            <a:br>
              <a:rPr lang="el-GR" dirty="0">
                <a:solidFill>
                  <a:srgbClr val="0070C0"/>
                </a:solidFill>
              </a:rPr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82DF79-CF55-1CB9-F7D8-33DD292A7988}"/>
              </a:ext>
            </a:extLst>
          </p:cNvPr>
          <p:cNvSpPr txBox="1"/>
          <p:nvPr/>
        </p:nvSpPr>
        <p:spPr>
          <a:xfrm>
            <a:off x="1" y="347818"/>
            <a:ext cx="1219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0070C0"/>
                </a:solidFill>
                <a:latin typeface="Franklin Gothic Demi" panose="020B0703020102020204" pitchFamily="34" charset="0"/>
              </a:rPr>
              <a:t>Τα μελλοντικά βήματα στη ναυτιλία: </a:t>
            </a:r>
          </a:p>
          <a:p>
            <a:r>
              <a:rPr lang="el-GR" sz="2800" b="1" dirty="0">
                <a:latin typeface="Franklin Gothic Demi" panose="020B0703020102020204" pitchFamily="34" charset="0"/>
              </a:rPr>
              <a:t>Εκπαίδευση και εταιρείες «συνδέουν» την αγορά εργασίας</a:t>
            </a:r>
            <a:endParaRPr lang="en-US" sz="2800" b="1" dirty="0"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4690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137F6832-B421-2BC6-C468-C51F8FEEB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5754" y="1871347"/>
            <a:ext cx="5640636" cy="2832029"/>
          </a:xfrm>
        </p:spPr>
        <p:txBody>
          <a:bodyPr/>
          <a:lstStyle/>
          <a:p>
            <a:pPr algn="ctr"/>
            <a:r>
              <a:rPr lang="en-US" sz="4000" dirty="0"/>
              <a:t/>
            </a:r>
            <a:br>
              <a:rPr lang="en-US" sz="4000" dirty="0"/>
            </a:br>
            <a:endParaRPr lang="el-G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30D335-DC3F-B9FB-0763-02C62EC34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9" r="16579"/>
          <a:stretch/>
        </p:blipFill>
        <p:spPr bwMode="auto">
          <a:xfrm>
            <a:off x="5313303" y="1"/>
            <a:ext cx="68786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5A9FB8-1F37-905E-28FF-825845ED5EB2}"/>
              </a:ext>
            </a:extLst>
          </p:cNvPr>
          <p:cNvSpPr txBox="1"/>
          <p:nvPr/>
        </p:nvSpPr>
        <p:spPr>
          <a:xfrm>
            <a:off x="84168" y="5741708"/>
            <a:ext cx="52291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atin typeface="Bradley Hand ITC" panose="03070402050302030203" pitchFamily="66" charset="0"/>
                <a:cs typeface="Arial" panose="020B0604020202020204" pitchFamily="34" charset="0"/>
              </a:rPr>
              <a:t>Thank you!</a:t>
            </a:r>
            <a:endParaRPr lang="el-GR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6BDEF3-24C3-5402-71A1-0F03962CF386}"/>
              </a:ext>
            </a:extLst>
          </p:cNvPr>
          <p:cNvSpPr txBox="1"/>
          <p:nvPr/>
        </p:nvSpPr>
        <p:spPr>
          <a:xfrm>
            <a:off x="-412474" y="6537714"/>
            <a:ext cx="4686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Want more info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? 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Ask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xenia</a:t>
            </a:r>
            <a:r>
              <a:rPr lang="el-G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@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focus</a:t>
            </a:r>
            <a:r>
              <a:rPr lang="el-G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.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gr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 </a:t>
            </a:r>
            <a:endParaRPr lang="el-GR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FA7F97-B6F3-9A39-4561-552122F17F76}"/>
              </a:ext>
            </a:extLst>
          </p:cNvPr>
          <p:cNvSpPr txBox="1"/>
          <p:nvPr/>
        </p:nvSpPr>
        <p:spPr>
          <a:xfrm>
            <a:off x="199916" y="1048434"/>
            <a:ext cx="474247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000" dirty="0">
                <a:latin typeface="Franklin Gothic Demi" panose="020B0703020102020204" pitchFamily="34" charset="0"/>
              </a:rPr>
              <a:t>Νέο τοπίο στη ναυτιλία</a:t>
            </a:r>
            <a:r>
              <a:rPr lang="en-US" sz="4000" dirty="0">
                <a:latin typeface="Franklin Gothic Demi" panose="020B0703020102020204" pitchFamily="34" charset="0"/>
              </a:rPr>
              <a:t>:</a:t>
            </a:r>
            <a:r>
              <a:rPr lang="el-GR" sz="4000" dirty="0">
                <a:latin typeface="Franklin Gothic Demi" panose="020B0703020102020204" pitchFamily="34" charset="0"/>
              </a:rPr>
              <a:t> </a:t>
            </a:r>
            <a:r>
              <a:rPr lang="en-US" sz="4000" dirty="0">
                <a:latin typeface="Franklin Gothic Demi" panose="020B0703020102020204" pitchFamily="34" charset="0"/>
              </a:rPr>
              <a:t/>
            </a:r>
            <a:br>
              <a:rPr lang="en-US" sz="4000" dirty="0">
                <a:latin typeface="Franklin Gothic Demi" panose="020B0703020102020204" pitchFamily="34" charset="0"/>
              </a:rPr>
            </a:br>
            <a:r>
              <a:rPr lang="el-GR" sz="4000" dirty="0">
                <a:latin typeface="Franklin Gothic Demi" panose="020B0703020102020204" pitchFamily="34" charset="0"/>
              </a:rPr>
              <a:t>Οι προσδοκίες των εταιριών και οι  φιλοδοξίες των νέων</a:t>
            </a:r>
            <a:endParaRPr lang="en-US" sz="4000" dirty="0">
              <a:latin typeface="Franklin Gothic Demi" panose="020B0703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EE4332-2C40-127F-EF07-4124BCA3B625}"/>
              </a:ext>
            </a:extLst>
          </p:cNvPr>
          <p:cNvSpPr txBox="1"/>
          <p:nvPr/>
        </p:nvSpPr>
        <p:spPr>
          <a:xfrm>
            <a:off x="1975" y="4800600"/>
            <a:ext cx="52291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Αποτελέσματα Πανελλαδικής Έρευνας</a:t>
            </a:r>
          </a:p>
          <a:p>
            <a:pPr algn="ctr"/>
            <a:r>
              <a:rPr lang="el-GR" sz="24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ΥΕ</a:t>
            </a:r>
            <a:r>
              <a:rPr lang="en-US" sz="24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S TO SEAPPING FORUM</a:t>
            </a:r>
          </a:p>
          <a:p>
            <a:pPr algn="ctr"/>
            <a:r>
              <a:rPr lang="en-US" sz="24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MA</a:t>
            </a:r>
            <a:r>
              <a:rPr lang="el-GR" sz="24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ΪΟΣ 2025</a:t>
            </a:r>
          </a:p>
        </p:txBody>
      </p:sp>
    </p:spTree>
    <p:extLst>
      <p:ext uri="{BB962C8B-B14F-4D97-AF65-F5344CB8AC3E}">
        <p14:creationId xmlns:p14="http://schemas.microsoft.com/office/powerpoint/2010/main" val="863363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178FF-9D5F-4B7E-A130-E3CB373A9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8611"/>
            <a:ext cx="8563689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H </a:t>
            </a:r>
            <a:r>
              <a:rPr lang="el-GR" dirty="0"/>
              <a:t>ταυτότητα της Έρευνας</a:t>
            </a:r>
            <a:endParaRPr lang="en-US" dirty="0"/>
          </a:p>
        </p:txBody>
      </p:sp>
      <p:graphicFrame>
        <p:nvGraphicFramePr>
          <p:cNvPr id="8" name="Text Placeholder 2">
            <a:extLst>
              <a:ext uri="{FF2B5EF4-FFF2-40B4-BE49-F238E27FC236}">
                <a16:creationId xmlns:a16="http://schemas.microsoft.com/office/drawing/2014/main" id="{E429773A-A6C3-E844-3C4D-C9C2E597B9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787378"/>
              </p:ext>
            </p:extLst>
          </p:nvPr>
        </p:nvGraphicFramePr>
        <p:xfrm>
          <a:off x="410819" y="2312639"/>
          <a:ext cx="52578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AA09991E-D598-7CA2-1D86-9D0427342607}"/>
              </a:ext>
            </a:extLst>
          </p:cNvPr>
          <p:cNvGrpSpPr/>
          <p:nvPr/>
        </p:nvGrpSpPr>
        <p:grpSpPr>
          <a:xfrm>
            <a:off x="6190420" y="2271574"/>
            <a:ext cx="5257800" cy="812784"/>
            <a:chOff x="0" y="34268"/>
            <a:chExt cx="5257800" cy="812784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EC1657C5-C4C2-7FC9-25C1-784508366102}"/>
                </a:ext>
              </a:extLst>
            </p:cNvPr>
            <p:cNvSpPr/>
            <p:nvPr/>
          </p:nvSpPr>
          <p:spPr>
            <a:xfrm>
              <a:off x="0" y="34268"/>
              <a:ext cx="5257800" cy="812784"/>
            </a:xfrm>
            <a:prstGeom prst="roundRect">
              <a:avLst/>
            </a:pr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: Rounded Corners 4">
              <a:extLst>
                <a:ext uri="{FF2B5EF4-FFF2-40B4-BE49-F238E27FC236}">
                  <a16:creationId xmlns:a16="http://schemas.microsoft.com/office/drawing/2014/main" id="{7C0E9D29-4B9E-D901-F4EE-04F33DB3E711}"/>
                </a:ext>
              </a:extLst>
            </p:cNvPr>
            <p:cNvSpPr txBox="1"/>
            <p:nvPr/>
          </p:nvSpPr>
          <p:spPr>
            <a:xfrm>
              <a:off x="39677" y="73945"/>
              <a:ext cx="5178446" cy="733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b="1" kern="1200" dirty="0"/>
                <a:t>Online </a:t>
              </a:r>
              <a:r>
                <a:rPr lang="el-GR" sz="1900" b="1" kern="1200" dirty="0"/>
                <a:t>συνεντεύξεις </a:t>
              </a:r>
              <a:r>
                <a:rPr lang="en-US" sz="1900" b="1" kern="1200" dirty="0"/>
                <a:t>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44C4823-AA30-2777-0EFD-EF5C52DDC574}"/>
              </a:ext>
            </a:extLst>
          </p:cNvPr>
          <p:cNvGrpSpPr/>
          <p:nvPr/>
        </p:nvGrpSpPr>
        <p:grpSpPr>
          <a:xfrm>
            <a:off x="6210295" y="3139078"/>
            <a:ext cx="5257800" cy="812784"/>
            <a:chOff x="0" y="901772"/>
            <a:chExt cx="5257800" cy="81278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95DE12D-1B3A-A1D6-7DA6-AA65CCF24D58}"/>
                </a:ext>
              </a:extLst>
            </p:cNvPr>
            <p:cNvSpPr/>
            <p:nvPr/>
          </p:nvSpPr>
          <p:spPr>
            <a:xfrm>
              <a:off x="0" y="901772"/>
              <a:ext cx="5257800" cy="812784"/>
            </a:xfrm>
            <a:prstGeom prst="roundRect">
              <a:avLst/>
            </a:pr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: Rounded Corners 6">
              <a:extLst>
                <a:ext uri="{FF2B5EF4-FFF2-40B4-BE49-F238E27FC236}">
                  <a16:creationId xmlns:a16="http://schemas.microsoft.com/office/drawing/2014/main" id="{0DE3525F-65E4-3B27-7173-D7A5BEA0955A}"/>
                </a:ext>
              </a:extLst>
            </p:cNvPr>
            <p:cNvSpPr txBox="1"/>
            <p:nvPr/>
          </p:nvSpPr>
          <p:spPr>
            <a:xfrm>
              <a:off x="39677" y="941449"/>
              <a:ext cx="5178446" cy="733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900" b="1" kern="1200" dirty="0"/>
                <a:t>Δομημένο ερωτηματολόγιο</a:t>
              </a:r>
              <a:endParaRPr lang="en-US" sz="1900" b="1" kern="12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79A391B-3C2C-C3AA-83E7-02AB727EE0CB}"/>
              </a:ext>
            </a:extLst>
          </p:cNvPr>
          <p:cNvGrpSpPr/>
          <p:nvPr/>
        </p:nvGrpSpPr>
        <p:grpSpPr>
          <a:xfrm>
            <a:off x="6210295" y="4006582"/>
            <a:ext cx="5257800" cy="812784"/>
            <a:chOff x="0" y="1769276"/>
            <a:chExt cx="5257800" cy="812784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03D68EC-BC9B-F85D-E192-4649CDE3D526}"/>
                </a:ext>
              </a:extLst>
            </p:cNvPr>
            <p:cNvSpPr/>
            <p:nvPr/>
          </p:nvSpPr>
          <p:spPr>
            <a:xfrm>
              <a:off x="0" y="1769276"/>
              <a:ext cx="5257800" cy="812784"/>
            </a:xfrm>
            <a:prstGeom prst="roundRect">
              <a:avLst/>
            </a:pr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: Rounded Corners 8">
              <a:extLst>
                <a:ext uri="{FF2B5EF4-FFF2-40B4-BE49-F238E27FC236}">
                  <a16:creationId xmlns:a16="http://schemas.microsoft.com/office/drawing/2014/main" id="{5E843B87-E8D3-3492-BA2C-3760E7986CC4}"/>
                </a:ext>
              </a:extLst>
            </p:cNvPr>
            <p:cNvSpPr txBox="1"/>
            <p:nvPr/>
          </p:nvSpPr>
          <p:spPr>
            <a:xfrm>
              <a:off x="39677" y="1808953"/>
              <a:ext cx="5178446" cy="733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l-GR" sz="1900" b="1" kern="1200" dirty="0"/>
            </a:p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900" b="1" kern="1200" dirty="0"/>
                <a:t>Πληθυσμός : </a:t>
              </a:r>
              <a:r>
                <a:rPr lang="el-GR" sz="1900" b="1" kern="1200" dirty="0" smtClean="0"/>
                <a:t>Στελέχη ναυτιλιακών εταιριών</a:t>
              </a:r>
              <a:endParaRPr lang="el-GR" sz="1900" b="1" kern="1200" dirty="0"/>
            </a:p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900" b="1" kern="12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FBCCFD-572F-824D-04CB-D629BC4CACC9}"/>
              </a:ext>
            </a:extLst>
          </p:cNvPr>
          <p:cNvGrpSpPr/>
          <p:nvPr/>
        </p:nvGrpSpPr>
        <p:grpSpPr>
          <a:xfrm>
            <a:off x="6210295" y="4874087"/>
            <a:ext cx="5257800" cy="812784"/>
            <a:chOff x="0" y="2636781"/>
            <a:chExt cx="5257800" cy="812784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8C76E0D-3264-EFEE-E81F-839C96EF1CE2}"/>
                </a:ext>
              </a:extLst>
            </p:cNvPr>
            <p:cNvSpPr/>
            <p:nvPr/>
          </p:nvSpPr>
          <p:spPr>
            <a:xfrm>
              <a:off x="0" y="2636781"/>
              <a:ext cx="5257800" cy="812784"/>
            </a:xfrm>
            <a:prstGeom prst="roundRect">
              <a:avLst/>
            </a:pr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: Rounded Corners 10">
              <a:extLst>
                <a:ext uri="{FF2B5EF4-FFF2-40B4-BE49-F238E27FC236}">
                  <a16:creationId xmlns:a16="http://schemas.microsoft.com/office/drawing/2014/main" id="{DBC4C7C9-26E7-67ED-1A61-391010581210}"/>
                </a:ext>
              </a:extLst>
            </p:cNvPr>
            <p:cNvSpPr txBox="1"/>
            <p:nvPr/>
          </p:nvSpPr>
          <p:spPr>
            <a:xfrm>
              <a:off x="39677" y="2676458"/>
              <a:ext cx="5178446" cy="733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900" b="1" kern="1200" dirty="0"/>
                <a:t>Αντιπροσωπευτικό δείγμα :</a:t>
              </a:r>
              <a:r>
                <a:rPr lang="el-GR" sz="1900" b="1" dirty="0"/>
                <a:t> 72</a:t>
              </a:r>
              <a:r>
                <a:rPr lang="el-GR" sz="1900" b="1" kern="1200" dirty="0"/>
                <a:t> άτομα</a:t>
              </a:r>
              <a:r>
                <a:rPr lang="en-US" sz="1900" b="1" kern="1200" dirty="0"/>
                <a:t>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D73C35A-936A-BCED-766E-F5A59AC11357}"/>
              </a:ext>
            </a:extLst>
          </p:cNvPr>
          <p:cNvGrpSpPr/>
          <p:nvPr/>
        </p:nvGrpSpPr>
        <p:grpSpPr>
          <a:xfrm>
            <a:off x="6210295" y="5741591"/>
            <a:ext cx="5257800" cy="812784"/>
            <a:chOff x="0" y="3504285"/>
            <a:chExt cx="5257800" cy="812784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891E8A1-B3CF-E3FF-AC25-2EA44C3AE4CD}"/>
                </a:ext>
              </a:extLst>
            </p:cNvPr>
            <p:cNvSpPr/>
            <p:nvPr/>
          </p:nvSpPr>
          <p:spPr>
            <a:xfrm>
              <a:off x="0" y="3504285"/>
              <a:ext cx="5257800" cy="812784"/>
            </a:xfrm>
            <a:prstGeom prst="roundRect">
              <a:avLst/>
            </a:pr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2C2737B-E25D-6268-1207-0A26A003590D}"/>
                </a:ext>
              </a:extLst>
            </p:cNvPr>
            <p:cNvSpPr txBox="1"/>
            <p:nvPr/>
          </p:nvSpPr>
          <p:spPr>
            <a:xfrm>
              <a:off x="39677" y="3543962"/>
              <a:ext cx="5178446" cy="733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900" b="1" kern="1200" dirty="0"/>
                <a:t>Διεξαγωγή : 14/4 - 28/4</a:t>
              </a:r>
              <a:endParaRPr lang="en-US" sz="1900" b="1" kern="1200" dirty="0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97F22FE-F0A3-0049-489C-F327FE51A23D}"/>
              </a:ext>
            </a:extLst>
          </p:cNvPr>
          <p:cNvSpPr/>
          <p:nvPr/>
        </p:nvSpPr>
        <p:spPr>
          <a:xfrm>
            <a:off x="2733261" y="1858538"/>
            <a:ext cx="5257800" cy="38797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2 ΚΟΙΝΑ – 2 ΕΡΩΤΗΜΑΤΟΛΟΓΙΑ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91563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87E70-E16C-58A3-0B03-52398450A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663546" cy="1325563"/>
          </a:xfrm>
        </p:spPr>
        <p:txBody>
          <a:bodyPr anchor="ctr">
            <a:normAutofit/>
          </a:bodyPr>
          <a:lstStyle/>
          <a:p>
            <a:r>
              <a:rPr lang="en-US" sz="4000" dirty="0"/>
              <a:t>Ko</a:t>
            </a:r>
            <a:r>
              <a:rPr lang="el-GR" sz="4000" dirty="0"/>
              <a:t>ινά ευρήματα</a:t>
            </a:r>
            <a:endParaRPr lang="en-US" sz="4000" dirty="0"/>
          </a:p>
        </p:txBody>
      </p:sp>
      <p:pic>
        <p:nvPicPr>
          <p:cNvPr id="3" name="Εικόνα 4">
            <a:extLst>
              <a:ext uri="{FF2B5EF4-FFF2-40B4-BE49-F238E27FC236}">
                <a16:creationId xmlns:a16="http://schemas.microsoft.com/office/drawing/2014/main" id="{D92EB4E2-78AA-8CD4-18B8-7FB7F9DA1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1" b="15481"/>
          <a:stretch/>
        </p:blipFill>
        <p:spPr>
          <a:xfrm>
            <a:off x="838200" y="1810614"/>
            <a:ext cx="9663546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7753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1944F-E316-7F14-388A-6329E449A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10F02-F972-91C7-5F23-70FBC5876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60576" cy="1325563"/>
          </a:xfrm>
        </p:spPr>
        <p:txBody>
          <a:bodyPr anchor="ctr">
            <a:normAutofit fontScale="90000"/>
          </a:bodyPr>
          <a:lstStyle/>
          <a:p>
            <a:r>
              <a:rPr lang="el-GR" sz="4400" dirty="0"/>
              <a:t/>
            </a:r>
            <a:br>
              <a:rPr lang="el-GR" sz="4400" dirty="0"/>
            </a:br>
            <a:r>
              <a:rPr lang="el-GR" sz="4400" dirty="0"/>
              <a:t>Α’ ΕΝΟΤΗΤΑ</a:t>
            </a:r>
            <a:r>
              <a:rPr lang="en-US" sz="4400" dirty="0"/>
              <a:t>:</a:t>
            </a:r>
            <a:r>
              <a:rPr lang="el-GR" sz="4400" dirty="0"/>
              <a:t/>
            </a:r>
            <a:br>
              <a:rPr lang="el-GR" sz="4400" dirty="0"/>
            </a:br>
            <a:r>
              <a:rPr lang="el-GR" sz="3600" b="1" dirty="0"/>
              <a:t>Τα «θέλω» και οι αντιλήψεις των νέων</a:t>
            </a:r>
            <a:r>
              <a:rPr lang="en-US" sz="4400" b="1" dirty="0"/>
              <a:t/>
            </a:r>
            <a:br>
              <a:rPr lang="en-US" sz="4400" b="1" dirty="0"/>
            </a:br>
            <a:r>
              <a:rPr lang="el-GR" sz="4400" dirty="0"/>
              <a:t/>
            </a:r>
            <a:br>
              <a:rPr lang="el-GR" sz="4400" dirty="0"/>
            </a:br>
            <a:endParaRPr lang="en-US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A8606B-05F0-6578-B25E-BF3D04AE8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1" b="20251"/>
          <a:stretch/>
        </p:blipFill>
        <p:spPr>
          <a:xfrm>
            <a:off x="838200" y="1810614"/>
            <a:ext cx="9663546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0065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26D4F-EE28-DA88-C797-4B7C016B7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20B493B-8C44-BD5D-0850-1B8C2FFF9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658" y="53984"/>
            <a:ext cx="10202342" cy="1325563"/>
          </a:xfrm>
        </p:spPr>
        <p:txBody>
          <a:bodyPr/>
          <a:lstStyle/>
          <a:p>
            <a:r>
              <a:rPr lang="el-GR" sz="4000" dirty="0"/>
              <a:t>Προφίλ Νέων</a:t>
            </a:r>
            <a:r>
              <a:rPr lang="en-US" sz="4000" dirty="0"/>
              <a:t>: </a:t>
            </a:r>
            <a:r>
              <a:rPr lang="el-GR" sz="4000" dirty="0"/>
              <a:t>Δημογραφικά</a:t>
            </a:r>
          </a:p>
        </p:txBody>
      </p:sp>
      <p:sp>
        <p:nvSpPr>
          <p:cNvPr id="10" name="21 - TextBox">
            <a:extLst>
              <a:ext uri="{FF2B5EF4-FFF2-40B4-BE49-F238E27FC236}">
                <a16:creationId xmlns:a16="http://schemas.microsoft.com/office/drawing/2014/main" id="{25BD20C1-F280-3A79-D703-3E505F956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7946" y="-437661"/>
            <a:ext cx="6864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b="1" dirty="0">
                <a:cs typeface="Arial" panose="020B0604020202020204" pitchFamily="34" charset="0"/>
              </a:rPr>
              <a:t>Φύλο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0F781C0-F70A-91DF-9D8B-2AECB4999E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6034684"/>
              </p:ext>
            </p:extLst>
          </p:nvPr>
        </p:nvGraphicFramePr>
        <p:xfrm>
          <a:off x="4826645" y="1635366"/>
          <a:ext cx="7646198" cy="4094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21 - TextBox">
            <a:extLst>
              <a:ext uri="{FF2B5EF4-FFF2-40B4-BE49-F238E27FC236}">
                <a16:creationId xmlns:a16="http://schemas.microsoft.com/office/drawing/2014/main" id="{2D3882FE-5F65-32F3-1B63-3BD731F6CAB3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7598233" y="1650538"/>
            <a:ext cx="12276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cs typeface="Arial" panose="020B0604020202020204" pitchFamily="34" charset="0"/>
              </a:rPr>
              <a:t>Ηλικία</a:t>
            </a:r>
          </a:p>
        </p:txBody>
      </p:sp>
      <p:sp>
        <p:nvSpPr>
          <p:cNvPr id="3" name="21 - TextBox">
            <a:extLst>
              <a:ext uri="{FF2B5EF4-FFF2-40B4-BE49-F238E27FC236}">
                <a16:creationId xmlns:a16="http://schemas.microsoft.com/office/drawing/2014/main" id="{3B448B15-73EE-2040-940B-1F463F13789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2052496" y="1729466"/>
            <a:ext cx="12276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cs typeface="Arial" panose="020B0604020202020204" pitchFamily="34" charset="0"/>
              </a:rPr>
              <a:t>Φύλο</a:t>
            </a:r>
          </a:p>
        </p:txBody>
      </p:sp>
      <p:pic>
        <p:nvPicPr>
          <p:cNvPr id="11" name="Picture 6" descr="Male Gender Icon Stock Vector (Royalty Free) 789839131">
            <a:extLst>
              <a:ext uri="{FF2B5EF4-FFF2-40B4-BE49-F238E27FC236}">
                <a16:creationId xmlns:a16="http://schemas.microsoft.com/office/drawing/2014/main" id="{AFAF572E-BD4A-A8BA-4583-45731168EC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1" t="2205" b="13979"/>
          <a:stretch/>
        </p:blipFill>
        <p:spPr bwMode="auto">
          <a:xfrm>
            <a:off x="1223868" y="2361994"/>
            <a:ext cx="1278108" cy="127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Female Symbol Icon in and Stock Footage Video (100% Royalty-free)  1021780084 | Shutterstock">
            <a:extLst>
              <a:ext uri="{FF2B5EF4-FFF2-40B4-BE49-F238E27FC236}">
                <a16:creationId xmlns:a16="http://schemas.microsoft.com/office/drawing/2014/main" id="{8255BFE1-4B6A-0429-0D94-BC2806BC23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6" t="4529" r="21780" b="7258"/>
          <a:stretch/>
        </p:blipFill>
        <p:spPr bwMode="auto">
          <a:xfrm>
            <a:off x="2531364" y="2444915"/>
            <a:ext cx="1486528" cy="124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B0B18BE-712A-1A22-02D7-67F7389603DD}"/>
              </a:ext>
            </a:extLst>
          </p:cNvPr>
          <p:cNvSpPr/>
          <p:nvPr/>
        </p:nvSpPr>
        <p:spPr>
          <a:xfrm>
            <a:off x="1064729" y="3572352"/>
            <a:ext cx="1389350" cy="748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spcCol="0" rtlCol="0" anchor="ctr"/>
          <a:lstStyle/>
          <a:p>
            <a:pPr algn="ctr"/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51%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344FF8-F7FB-A17A-310A-36BDFB9CD46A}"/>
              </a:ext>
            </a:extLst>
          </p:cNvPr>
          <p:cNvSpPr/>
          <p:nvPr/>
        </p:nvSpPr>
        <p:spPr>
          <a:xfrm>
            <a:off x="2586977" y="3546994"/>
            <a:ext cx="1389350" cy="748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spcCol="0" rtlCol="0" anchor="ctr"/>
          <a:lstStyle/>
          <a:p>
            <a:pPr algn="ctr"/>
            <a:r>
              <a:rPr lang="el-GR" sz="3200" b="1" dirty="0">
                <a:solidFill>
                  <a:srgbClr val="F331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49%</a:t>
            </a:r>
          </a:p>
        </p:txBody>
      </p:sp>
      <p:sp>
        <p:nvSpPr>
          <p:cNvPr id="19" name="AutoShape 2">
            <a:extLst>
              <a:ext uri="{FF2B5EF4-FFF2-40B4-BE49-F238E27FC236}">
                <a16:creationId xmlns:a16="http://schemas.microsoft.com/office/drawing/2014/main" id="{C60ECB4A-FB14-E496-6AF3-CFA76C6E63A4}"/>
              </a:ext>
            </a:extLst>
          </p:cNvPr>
          <p:cNvSpPr/>
          <p:nvPr/>
        </p:nvSpPr>
        <p:spPr>
          <a:xfrm flipV="1">
            <a:off x="1898249" y="1290958"/>
            <a:ext cx="10293752" cy="73546"/>
          </a:xfrm>
          <a:prstGeom prst="line">
            <a:avLst/>
          </a:prstGeom>
          <a:ln w="38100" cap="rnd">
            <a:solidFill>
              <a:srgbClr val="D6D6D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8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93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9D45A-1537-D4B3-76A7-D427EBA94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8E68866-59DC-3EE6-81C6-F3304AFB9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703" y="38941"/>
            <a:ext cx="10202342" cy="1325563"/>
          </a:xfrm>
        </p:spPr>
        <p:txBody>
          <a:bodyPr/>
          <a:lstStyle/>
          <a:p>
            <a:r>
              <a:rPr lang="el-GR" sz="4000" dirty="0"/>
              <a:t>Προφίλ Νέων</a:t>
            </a:r>
            <a:r>
              <a:rPr lang="en-US" sz="4000" dirty="0"/>
              <a:t>: </a:t>
            </a:r>
            <a:r>
              <a:rPr lang="el-GR" sz="4000" dirty="0"/>
              <a:t>Εργασιακό </a:t>
            </a:r>
            <a:r>
              <a:rPr lang="en-US" sz="4000" dirty="0"/>
              <a:t>status</a:t>
            </a:r>
            <a:endParaRPr lang="el-GR" sz="40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2850EA9-25A1-19F3-C681-901A66414D92}"/>
              </a:ext>
            </a:extLst>
          </p:cNvPr>
          <p:cNvGraphicFramePr>
            <a:graphicFrameLocks/>
          </p:cNvGraphicFramePr>
          <p:nvPr/>
        </p:nvGraphicFramePr>
        <p:xfrm>
          <a:off x="5988204" y="1532368"/>
          <a:ext cx="8051182" cy="4411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C12920B-A510-A795-DE50-BF78DA6421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5471929"/>
              </p:ext>
            </p:extLst>
          </p:nvPr>
        </p:nvGraphicFramePr>
        <p:xfrm>
          <a:off x="319674" y="1707918"/>
          <a:ext cx="11514363" cy="3924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94F0EBCF-60D4-5837-60AD-3BE7A4A3F694}"/>
              </a:ext>
            </a:extLst>
          </p:cNvPr>
          <p:cNvSpPr/>
          <p:nvPr/>
        </p:nvSpPr>
        <p:spPr>
          <a:xfrm>
            <a:off x="9053754" y="1898299"/>
            <a:ext cx="2494156" cy="657922"/>
          </a:xfrm>
          <a:prstGeom prst="wedgeRectCallout">
            <a:avLst>
              <a:gd name="adj1" fmla="val -64679"/>
              <a:gd name="adj2" fmla="val 434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/>
              <a:t>Ναυτιλ</a:t>
            </a:r>
            <a:r>
              <a:rPr lang="en-US" sz="1600" b="1" dirty="0" err="1"/>
              <a:t>i</a:t>
            </a:r>
            <a:r>
              <a:rPr lang="el-GR" sz="1600" b="1" dirty="0"/>
              <a:t>ακές σπουδές </a:t>
            </a:r>
            <a:r>
              <a:rPr lang="en-US" sz="1600" b="1" dirty="0"/>
              <a:t>:28%</a:t>
            </a:r>
          </a:p>
          <a:p>
            <a:pPr algn="ctr"/>
            <a:r>
              <a:rPr lang="el-GR" sz="1600" b="1" dirty="0"/>
              <a:t>‘Αλλη ειδικότητα</a:t>
            </a:r>
            <a:r>
              <a:rPr lang="en-US" sz="1600" b="1" dirty="0"/>
              <a:t>: 27%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1432DD96-D04B-93EC-8684-E780013D6F40}"/>
              </a:ext>
            </a:extLst>
          </p:cNvPr>
          <p:cNvSpPr/>
          <p:nvPr/>
        </p:nvSpPr>
        <p:spPr>
          <a:xfrm flipV="1">
            <a:off x="1898249" y="1290958"/>
            <a:ext cx="10293752" cy="73546"/>
          </a:xfrm>
          <a:prstGeom prst="line">
            <a:avLst/>
          </a:prstGeom>
          <a:ln w="38100" cap="rnd">
            <a:solidFill>
              <a:srgbClr val="D6D6D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8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22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5D832-335C-7E80-4F16-B79E66E8E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C5BC59A4-76A0-B8E9-7AA5-04EDB86136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3825027"/>
              </p:ext>
            </p:extLst>
          </p:nvPr>
        </p:nvGraphicFramePr>
        <p:xfrm>
          <a:off x="3485063" y="1772092"/>
          <a:ext cx="10983432" cy="6953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019C96AB-8A22-8381-652D-BFDE9B45E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278"/>
            <a:ext cx="12378267" cy="1432829"/>
          </a:xfrm>
        </p:spPr>
        <p:txBody>
          <a:bodyPr/>
          <a:lstStyle/>
          <a:p>
            <a:r>
              <a:rPr lang="el-GR" sz="2800" dirty="0">
                <a:solidFill>
                  <a:srgbClr val="0070C0"/>
                </a:solidFill>
              </a:rPr>
              <a:t>Νέοι και ναυτιλία: </a:t>
            </a:r>
            <a:r>
              <a:rPr lang="el-GR" sz="2800" dirty="0"/>
              <a:t>δύο στους τρείς δηλώνουν πολύ καλά ενημερωμένοι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51A70A-13C0-95AE-B84E-80EC5E53310B}"/>
              </a:ext>
            </a:extLst>
          </p:cNvPr>
          <p:cNvSpPr txBox="1"/>
          <p:nvPr/>
        </p:nvSpPr>
        <p:spPr>
          <a:xfrm>
            <a:off x="-170121" y="1609061"/>
            <a:ext cx="11993526" cy="337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1600" b="1" i="1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el-GR" sz="1600" b="1" i="1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«Πόσο καλή ενημέρωση έχεις πάνω στις επαγγελματικές ευκαιρίες που προσφέρει η ναυτιλία;</a:t>
            </a:r>
            <a:r>
              <a:rPr lang="el-GR" sz="1600" b="1" i="1" kern="100" dirty="0"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»</a:t>
            </a:r>
            <a:r>
              <a:rPr lang="el-GR" sz="1600" b="1" i="1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1600" i="1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42F1F85-8D6E-0140-DB61-066AB6C07561}"/>
              </a:ext>
            </a:extLst>
          </p:cNvPr>
          <p:cNvGrpSpPr/>
          <p:nvPr/>
        </p:nvGrpSpPr>
        <p:grpSpPr>
          <a:xfrm>
            <a:off x="677306" y="2601477"/>
            <a:ext cx="4063954" cy="3375732"/>
            <a:chOff x="12944713" y="916809"/>
            <a:chExt cx="2589138" cy="86449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2FCFE96-DF19-AD28-B0B3-B25F213B2BDA}"/>
                </a:ext>
              </a:extLst>
            </p:cNvPr>
            <p:cNvSpPr/>
            <p:nvPr/>
          </p:nvSpPr>
          <p:spPr>
            <a:xfrm>
              <a:off x="12955312" y="1234982"/>
              <a:ext cx="2567940" cy="24003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b="1" dirty="0">
                  <a:solidFill>
                    <a:schemeClr val="bg1"/>
                  </a:solidFill>
                </a:rPr>
                <a:t>Όχι τόσο καλή/ επιφανειακή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l-GR" b="1" dirty="0">
                  <a:solidFill>
                    <a:schemeClr val="bg1"/>
                  </a:solidFill>
                </a:rPr>
                <a:t> ενημέρωση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99D87AA-692E-AB9F-D414-45D4AE9067A3}"/>
                </a:ext>
              </a:extLst>
            </p:cNvPr>
            <p:cNvSpPr/>
            <p:nvPr/>
          </p:nvSpPr>
          <p:spPr>
            <a:xfrm>
              <a:off x="12944713" y="916809"/>
              <a:ext cx="2589138" cy="25731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b="1" dirty="0"/>
                <a:t>Πολύ καλή / αρκετά καλή ενημέρωση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FBDEB72-F203-E8A2-2C94-CE99575283E7}"/>
                </a:ext>
              </a:extLst>
            </p:cNvPr>
            <p:cNvSpPr/>
            <p:nvPr/>
          </p:nvSpPr>
          <p:spPr>
            <a:xfrm>
              <a:off x="12955312" y="1541269"/>
              <a:ext cx="2567940" cy="24003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1800" b="1" i="0" u="none" strike="noStrike" dirty="0">
                  <a:solidFill>
                    <a:schemeClr val="bg1"/>
                  </a:solidFill>
                  <a:effectLst/>
                  <a:latin typeface="Franklin Gothic Book" panose="020B0503020102020204" pitchFamily="34" charset="0"/>
                </a:rPr>
                <a:t>Καθόλου καλή ενημέρωση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1603348"/>
      </p:ext>
    </p:extLst>
  </p:cSld>
  <p:clrMapOvr>
    <a:masterClrMapping/>
  </p:clrMapOvr>
</p:sld>
</file>

<file path=ppt/theme/theme1.xml><?xml version="1.0" encoding="utf-8"?>
<a:theme xmlns:a="http://schemas.openxmlformats.org/drawingml/2006/main" name="Focus Bari Main Theme">
  <a:themeElements>
    <a:clrScheme name="Custom 79">
      <a:dk1>
        <a:sysClr val="windowText" lastClr="000000"/>
      </a:dk1>
      <a:lt1>
        <a:sysClr val="window" lastClr="FFFFFF"/>
      </a:lt1>
      <a:dk2>
        <a:srgbClr val="009ADA"/>
      </a:dk2>
      <a:lt2>
        <a:srgbClr val="E7E6E6"/>
      </a:lt2>
      <a:accent1>
        <a:srgbClr val="009ADA"/>
      </a:accent1>
      <a:accent2>
        <a:srgbClr val="FEC60C"/>
      </a:accent2>
      <a:accent3>
        <a:srgbClr val="A5A5A5"/>
      </a:accent3>
      <a:accent4>
        <a:srgbClr val="E98017"/>
      </a:accent4>
      <a:accent5>
        <a:srgbClr val="0074A2"/>
      </a:accent5>
      <a:accent6>
        <a:srgbClr val="00B0F0"/>
      </a:accent6>
      <a:hlink>
        <a:srgbClr val="005374"/>
      </a:hlink>
      <a:folHlink>
        <a:srgbClr val="7030A0"/>
      </a:folHlink>
    </a:clrScheme>
    <a:fontScheme name="Custom 18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8327</TotalTime>
  <Words>1339</Words>
  <Application>Microsoft Office PowerPoint</Application>
  <PresentationFormat>Ευρεία οθόνη</PresentationFormat>
  <Paragraphs>218</Paragraphs>
  <Slides>33</Slides>
  <Notes>30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41" baseType="lpstr">
      <vt:lpstr>Aptos</vt:lpstr>
      <vt:lpstr>Arial</vt:lpstr>
      <vt:lpstr>Bradley Hand ITC</vt:lpstr>
      <vt:lpstr>Calibri</vt:lpstr>
      <vt:lpstr>Franklin Gothic Book</vt:lpstr>
      <vt:lpstr>Franklin Gothic Demi</vt:lpstr>
      <vt:lpstr>Times New Roman</vt:lpstr>
      <vt:lpstr>Focus Bari Main Theme</vt:lpstr>
      <vt:lpstr>  Νέο τοπίο στη ναυτιλία:  Οι προσδοκίες των εταιριών και οι  φιλοδοξίες των νέων</vt:lpstr>
      <vt:lpstr>Θα δούμε... αποτελέσματα  2 ερευνών</vt:lpstr>
      <vt:lpstr>H Ταυτότητα της  Έρευνας</vt:lpstr>
      <vt:lpstr>H ταυτότητα της Έρευνας</vt:lpstr>
      <vt:lpstr>Koινά ευρήματα</vt:lpstr>
      <vt:lpstr> Α’ ΕΝΟΤΗΤΑ: Τα «θέλω» και οι αντιλήψεις των νέων  </vt:lpstr>
      <vt:lpstr>Προφίλ Νέων: Δημογραφικά</vt:lpstr>
      <vt:lpstr>Προφίλ Νέων: Εργασιακό status</vt:lpstr>
      <vt:lpstr>Νέοι και ναυτιλία: δύο στους τρείς δηλώνουν πολύ καλά ενημερωμένοι </vt:lpstr>
      <vt:lpstr>Οι νέοι πιστεύουν στις ευκαιρίες καριέρας,  με αρκετούς να παραμένουν «επιφυλακτικοί» για τον ρόλο των γνωριμιών</vt:lpstr>
      <vt:lpstr>Ψηφιακά μέσα και ακαδημαϊκές δράσεις:  οι κύριες πηγές ενημέρωσης των νέων για τη ναυτιλία</vt:lpstr>
      <vt:lpstr>Η πορεία προς τη ναυτιλία ξεκινά... οnline και συνεχίζεται μέσω  word of mouth και σπουδών, ενώ η οικογενειακή παράδοση παραμένει σταθερή</vt:lpstr>
      <vt:lpstr>Career Days στη ναυτιλία:  Ένας θεσμός που εμπιστεύονται όλο και περισσότερο οι νέοι</vt:lpstr>
      <vt:lpstr>Οι νέοι ελκύονται από την εμπειρία του εξωτερικού, αλλά η ελπίδα για καριέρα στην Ελλάδα παραμένει</vt:lpstr>
      <vt:lpstr>Οι νέοι μπαίνουν δυναμικά στην αγορά εργασίας – με αυτοπεποίθηση, αλλά οι γυναίκες με περισσότερο άγχος</vt:lpstr>
      <vt:lpstr>Η σύνδεση με τη ναυτιλία ξεκινά από τη δράση:  Oκτώ στους δέκα νέους έχουν παρακολουθήσει τουλάχιστον μία εκδήλωση</vt:lpstr>
      <vt:lpstr>Η συμμετοχή σε ναυτιλιακές δράσεις προσφέρει στους νέους δικτύωση, γνώση και επαγγελματικές ευκαιρίες</vt:lpstr>
      <vt:lpstr>Διαρκής Ανάγκη ενημέρωσης:  Πάνω από τους μισούς νέους νιώθουν έλλειψη επαγγελματικών ευκαιριών στη ναυτιλία</vt:lpstr>
      <vt:lpstr> Διαδρομές προς την απασχόληση στη ναυτιλία:  Mentoring, networking, Career Days &amp; Ενημέρωση με διαφορετική ένταση ανά υποκοινό</vt:lpstr>
      <vt:lpstr>Β’ ΕΝΟΤΗΤΑ: Tα «θέλω» και οι ανάγκες των εταιριών</vt:lpstr>
      <vt:lpstr>Προφίλ Εταιρειών</vt:lpstr>
      <vt:lpstr>Μία στις δύο εταιρείες βλέπει την έλλειψη ενημέρωσης ως βασικό εμπόδιο για την ένταξη των νέων στη ναυτιλία</vt:lpstr>
      <vt:lpstr>Ρεαλιστικές προσδοκίες από τις εταιρίες:  προτεραιότητα η θεωρητική κατάρτιση στην πρόσληψη των νέων</vt:lpstr>
      <vt:lpstr>Εταιρική προτεραιότητα στη ναυτιλία:  Νέοι με ήθος και επαγγελματισμό</vt:lpstr>
      <vt:lpstr>Προκλήσεις για την είσοδο των νέων στη ναυτιλία: ελλιπής ενημέρωση &amp; περιορισμένες θέσεις στο entry level</vt:lpstr>
      <vt:lpstr> Το θετικό πρόσημο των νέων στελεχών στη ναυτιλία: Digital skills, γλώσσες, επικοινωνία και υπευθυνότητα </vt:lpstr>
      <vt:lpstr>  Το αρνητικό πρόσημο των νέων στελεχών στη ναυτιλία:  υπερβολικές απαιτήσεις, έλλειψη μακροπρόθεσμης οπτικής και επαγγελματισμού   </vt:lpstr>
      <vt:lpstr>Η Ναυτιλία χρειάζεται συνέργειες:  Επιχειρήσεις και εκπαίδευση μαζί</vt:lpstr>
      <vt:lpstr>ΥΕS forum :  Eυρεία αναγνώριση – με  έξι στις δέκα εταιρείες να συμμετέχουν ενεργά, κυρίως με παρουσίασεις / πάνελ</vt:lpstr>
      <vt:lpstr>YES Forum: Καθοριστική επιρροή στη νέα γενιά της ναυτιλίας</vt:lpstr>
      <vt:lpstr> Ορατότητα – Πρόσβαση – Ευκαιρίες:  Το κλειδί για την ενίσχυση των νέων στη Ναυτιλία  </vt:lpstr>
      <vt:lpstr>Παρουσίαση του PowerPoint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Matina Antonopoulou / Magnet</dc:creator>
  <cp:lastModifiedBy>Tsimplakis Antonis</cp:lastModifiedBy>
  <cp:revision>166</cp:revision>
  <dcterms:created xsi:type="dcterms:W3CDTF">2022-11-29T14:39:38Z</dcterms:created>
  <dcterms:modified xsi:type="dcterms:W3CDTF">2025-05-07T11:24:20Z</dcterms:modified>
</cp:coreProperties>
</file>