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0" r:id="rId2"/>
    <p:sldId id="282" r:id="rId3"/>
    <p:sldId id="284" r:id="rId4"/>
    <p:sldId id="285" r:id="rId5"/>
    <p:sldId id="264" r:id="rId6"/>
  </p:sldIdLst>
  <p:sldSz cx="11518900" cy="6483350"/>
  <p:notesSz cx="11518900" cy="6483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242" autoAdjust="0"/>
  </p:normalViewPr>
  <p:slideViewPr>
    <p:cSldViewPr>
      <p:cViewPr varScale="1">
        <p:scale>
          <a:sx n="107" d="100"/>
          <a:sy n="107" d="100"/>
        </p:scale>
        <p:origin x="32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524625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D5224-6D1C-40CD-997D-A714522E995E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6350" y="811213"/>
            <a:ext cx="3886200" cy="218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52525" y="3119438"/>
            <a:ext cx="9213850" cy="255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524625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FE21D-97B6-4982-8C36-C26B505A86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1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D84F7-6442-927C-9F75-962117D2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ABB4C7-7F4E-797D-969A-9A8D64C47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823297-A4EB-58CC-3C53-09A73C6D5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C637E-7BE1-086E-8855-2C7B604638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DF0DF-B041-42DE-AA08-FCAC973CA94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297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D84F7-6442-927C-9F75-962117D2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ABB4C7-7F4E-797D-969A-9A8D64C47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823297-A4EB-58CC-3C53-09A73C6D5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C637E-7BE1-086E-8855-2C7B604638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DF0DF-B041-42DE-AA08-FCAC973CA94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034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D84F7-6442-927C-9F75-962117D2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ABB4C7-7F4E-797D-969A-9A8D64C471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823297-A4EB-58CC-3C53-09A73C6D5D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C637E-7BE1-086E-8855-2C7B604638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DF0DF-B041-42DE-AA08-FCAC973CA94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65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4393" y="2009838"/>
            <a:ext cx="9796463" cy="13615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28787" y="3630676"/>
            <a:ext cx="8067675" cy="1620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520004" cy="13377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76262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935503" y="1491170"/>
            <a:ext cx="5013484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5782" y="230846"/>
            <a:ext cx="3308985" cy="721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0671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491170"/>
            <a:ext cx="10372725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520170" cy="4450080"/>
          </a:xfrm>
          <a:custGeom>
            <a:avLst/>
            <a:gdLst/>
            <a:ahLst/>
            <a:cxnLst/>
            <a:rect l="l" t="t" r="r" b="b"/>
            <a:pathLst>
              <a:path w="11520170" h="4450080">
                <a:moveTo>
                  <a:pt x="11520004" y="0"/>
                </a:moveTo>
                <a:lnTo>
                  <a:pt x="0" y="0"/>
                </a:lnTo>
                <a:lnTo>
                  <a:pt x="0" y="4449457"/>
                </a:lnTo>
                <a:lnTo>
                  <a:pt x="11520004" y="4449457"/>
                </a:lnTo>
                <a:lnTo>
                  <a:pt x="11520004" y="0"/>
                </a:lnTo>
                <a:close/>
              </a:path>
            </a:pathLst>
          </a:custGeom>
          <a:solidFill>
            <a:srgbClr val="1611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99174" y="5159438"/>
            <a:ext cx="3604116" cy="100956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19791" y="7617"/>
            <a:ext cx="11520004" cy="64799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11250" y="1793875"/>
            <a:ext cx="7481863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80"/>
              </a:lnSpc>
              <a:spcBef>
                <a:spcPts val="100"/>
              </a:spcBef>
            </a:pPr>
            <a:r>
              <a:rPr lang="en-US" sz="4300" spc="-10" dirty="0">
                <a:solidFill>
                  <a:srgbClr val="FFFFFF"/>
                </a:solidFill>
              </a:rPr>
              <a:t>Retail Attica Bank</a:t>
            </a:r>
            <a:endParaRPr sz="4300" dirty="0">
              <a:latin typeface="Calibri"/>
              <a:cs typeface="Calibri"/>
            </a:endParaRPr>
          </a:p>
        </p:txBody>
      </p:sp>
      <p:pic>
        <p:nvPicPr>
          <p:cNvPr id="4" name="Picture 3" descr="A logo with blue and white text&#10;&#10;Description automatically generated">
            <a:extLst>
              <a:ext uri="{FF2B5EF4-FFF2-40B4-BE49-F238E27FC236}">
                <a16:creationId xmlns:a16="http://schemas.microsoft.com/office/drawing/2014/main" id="{02BCC74D-2E16-2643-4AF7-8F90394B799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4105767" y="5093995"/>
            <a:ext cx="2040963" cy="1271880"/>
          </a:xfrm>
          <a:prstGeom prst="rect">
            <a:avLst/>
          </a:prstGeom>
        </p:spPr>
      </p:pic>
      <p:pic>
        <p:nvPicPr>
          <p:cNvPr id="7" name="Picture 6" descr="A blue flag with yellow stars&#10;&#10;Description automatically generated">
            <a:extLst>
              <a:ext uri="{FF2B5EF4-FFF2-40B4-BE49-F238E27FC236}">
                <a16:creationId xmlns:a16="http://schemas.microsoft.com/office/drawing/2014/main" id="{894CB58E-2F30-A63C-53AC-FF96F91609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50" y="5766211"/>
            <a:ext cx="2040963" cy="59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9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58B7C-D7F0-1287-D049-A2ACFBB6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524027-55F4-4CDD-8224-E7A21128638F}"/>
              </a:ext>
            </a:extLst>
          </p:cNvPr>
          <p:cNvSpPr txBox="1"/>
          <p:nvPr/>
        </p:nvSpPr>
        <p:spPr>
          <a:xfrm>
            <a:off x="501650" y="346075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Ολοκληρωμένη Πρόταση </a:t>
            </a:r>
            <a:r>
              <a:rPr lang="en-US" sz="2800" dirty="0">
                <a:solidFill>
                  <a:srgbClr val="002060"/>
                </a:solidFill>
              </a:rPr>
              <a:t>ATTICA BANK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403C81-32E8-79BC-537E-1AAD8C5F8E88}"/>
              </a:ext>
            </a:extLst>
          </p:cNvPr>
          <p:cNvSpPr txBox="1"/>
          <p:nvPr/>
        </p:nvSpPr>
        <p:spPr>
          <a:xfrm>
            <a:off x="102402" y="1489075"/>
            <a:ext cx="1131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B0F0"/>
                </a:solidFill>
              </a:rPr>
              <a:t>Πέρα από τα εξαιρετικά χαρακτηριστικά του Προγράμματος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2FF37-3B3E-6F27-302F-2BCC20166F14}"/>
              </a:ext>
            </a:extLst>
          </p:cNvPr>
          <p:cNvSpPr txBox="1"/>
          <p:nvPr/>
        </p:nvSpPr>
        <p:spPr>
          <a:xfrm>
            <a:off x="501650" y="2055366"/>
            <a:ext cx="1097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Πολύ χαμηλό επιτόκιο δανεισμού (περιθώριο Τράπεζας από 0,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%)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Μείωση συνολικού κόστους δανεισμού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Δυνατότητα χρηματοδότησης μεγαλύτερου ποσού λόγω της μειωμένης δόσης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87D2E1-1916-8A66-8808-23784E10AEFE}"/>
              </a:ext>
            </a:extLst>
          </p:cNvPr>
          <p:cNvSpPr txBox="1"/>
          <p:nvPr/>
        </p:nvSpPr>
        <p:spPr>
          <a:xfrm>
            <a:off x="501650" y="3317875"/>
            <a:ext cx="1097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Ανάληψη από την Τράπεζα κόστους Νομικού &amp; Τεχνικού ελέγχου</a:t>
            </a:r>
          </a:p>
          <a:p>
            <a:pPr>
              <a:spcBef>
                <a:spcPts val="600"/>
              </a:spcBef>
            </a:pPr>
            <a:r>
              <a:rPr lang="el-GR" dirty="0">
                <a:solidFill>
                  <a:srgbClr val="002060"/>
                </a:solidFill>
              </a:rPr>
              <a:t>Ο Τεχνικός έλεγχος δε θα είναι ο συμβατικός</a:t>
            </a:r>
            <a:r>
              <a:rPr lang="en-US" dirty="0">
                <a:solidFill>
                  <a:srgbClr val="002060"/>
                </a:solidFill>
              </a:rPr>
              <a:t>.</a:t>
            </a:r>
            <a:r>
              <a:rPr lang="el-GR" dirty="0">
                <a:solidFill>
                  <a:srgbClr val="002060"/>
                </a:solidFill>
              </a:rPr>
              <a:t> Σε συνεργασία με το ΤΜΕΔΕ προσφέρουμε </a:t>
            </a:r>
            <a:r>
              <a:rPr lang="el-GR" b="1" dirty="0">
                <a:solidFill>
                  <a:srgbClr val="002060"/>
                </a:solidFill>
              </a:rPr>
              <a:t>επιπλέον</a:t>
            </a:r>
            <a:r>
              <a:rPr lang="en-US" dirty="0">
                <a:solidFill>
                  <a:srgbClr val="002060"/>
                </a:solidFill>
              </a:rPr>
              <a:t>:</a:t>
            </a:r>
            <a:endParaRPr lang="el-GR" dirty="0">
              <a:solidFill>
                <a:srgbClr val="002060"/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Ενεργειακή αποτύπωση ακινήτου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Προτάσεις βελτίωσης με ένδειξη κόστους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Ένδειξη εμπορικής αξίας του ακινήτου μετά τις παρεμβάσεις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Συμβουλευτική για ένταξη σε προγράμματα ενεργειακής αναβάθμισης (</a:t>
            </a:r>
            <a:r>
              <a:rPr lang="el-GR" sz="1600" dirty="0">
                <a:solidFill>
                  <a:srgbClr val="002060"/>
                </a:solidFill>
              </a:rPr>
              <a:t>ΕΞΟΙΚΟΝΟΜΩ</a:t>
            </a:r>
            <a:r>
              <a:rPr lang="en-US" sz="1600" dirty="0">
                <a:solidFill>
                  <a:srgbClr val="002060"/>
                </a:solidFill>
              </a:rPr>
              <a:t>, </a:t>
            </a:r>
            <a:r>
              <a:rPr lang="el-GR" sz="1600" dirty="0">
                <a:solidFill>
                  <a:srgbClr val="002060"/>
                </a:solidFill>
              </a:rPr>
              <a:t>ΑΝΑΒΑΘΜΙΖΩ</a:t>
            </a:r>
            <a:r>
              <a:rPr lang="el-GR" dirty="0">
                <a:solidFill>
                  <a:srgbClr val="002060"/>
                </a:solidFill>
              </a:rPr>
              <a:t>) και χρηματοδότηση με ευνοϊκούς όρους για αυτές τις παρεμβάσεις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2060"/>
                </a:solidFill>
              </a:rPr>
              <a:t>Χωρίς έξοδα για την πιστοποίηση της ολοκλήρωσης των εργασιών από μηχανικό στο επερχόμενο πρόγραμμα </a:t>
            </a:r>
            <a:r>
              <a:rPr lang="el-GR" sz="1800" dirty="0">
                <a:solidFill>
                  <a:srgbClr val="002060"/>
                </a:solidFill>
              </a:rPr>
              <a:t>ΑΝΑΒΑΘΜΙΖΩ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7" name="Picture 6" descr="A logo with blue and white text&#10;&#10;Description automatically generated">
            <a:extLst>
              <a:ext uri="{FF2B5EF4-FFF2-40B4-BE49-F238E27FC236}">
                <a16:creationId xmlns:a16="http://schemas.microsoft.com/office/drawing/2014/main" id="{AAB0B171-799F-6E38-D285-D60B474207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9874250" y="232733"/>
            <a:ext cx="1058216" cy="659455"/>
          </a:xfrm>
          <a:prstGeom prst="rect">
            <a:avLst/>
          </a:prstGeom>
        </p:spPr>
      </p:pic>
      <p:pic>
        <p:nvPicPr>
          <p:cNvPr id="8" name="Picture 7" descr="A blue flag with yellow stars&#10;&#10;Description automatically generated">
            <a:extLst>
              <a:ext uri="{FF2B5EF4-FFF2-40B4-BE49-F238E27FC236}">
                <a16:creationId xmlns:a16="http://schemas.microsoft.com/office/drawing/2014/main" id="{28F22EC2-5E53-2D18-04E5-2F9299B1F4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034" y="553848"/>
            <a:ext cx="1058216" cy="310919"/>
          </a:xfrm>
          <a:prstGeom prst="rect">
            <a:avLst/>
          </a:prstGeom>
        </p:spPr>
      </p:pic>
      <p:pic>
        <p:nvPicPr>
          <p:cNvPr id="10" name="Graphic 9" descr="Play with solid fill">
            <a:extLst>
              <a:ext uri="{FF2B5EF4-FFF2-40B4-BE49-F238E27FC236}">
                <a16:creationId xmlns:a16="http://schemas.microsoft.com/office/drawing/2014/main" id="{131B3C60-4841-2F5F-EE87-BC902494D4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02" y="2055366"/>
            <a:ext cx="399248" cy="399248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id="{EFB97AE0-78C8-31E6-B6E7-A5E00094A8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02" y="3316672"/>
            <a:ext cx="399248" cy="399248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C111C48-B3FB-71F5-FC99-4AB247F3046F}"/>
              </a:ext>
            </a:extLst>
          </p:cNvPr>
          <p:cNvSpPr/>
          <p:nvPr/>
        </p:nvSpPr>
        <p:spPr>
          <a:xfrm flipV="1">
            <a:off x="9645650" y="4003675"/>
            <a:ext cx="1143000" cy="45719"/>
          </a:xfrm>
          <a:prstGeom prst="roundRect">
            <a:avLst/>
          </a:prstGeom>
          <a:solidFill>
            <a:schemeClr val="accent6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169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58B7C-D7F0-1287-D049-A2ACFBB6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524027-55F4-4CDD-8224-E7A21128638F}"/>
              </a:ext>
            </a:extLst>
          </p:cNvPr>
          <p:cNvSpPr txBox="1"/>
          <p:nvPr/>
        </p:nvSpPr>
        <p:spPr>
          <a:xfrm>
            <a:off x="501650" y="346075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Ολοκληρωμένη Πρόταση </a:t>
            </a:r>
            <a:r>
              <a:rPr lang="en-US" sz="2800" dirty="0">
                <a:solidFill>
                  <a:srgbClr val="002060"/>
                </a:solidFill>
              </a:rPr>
              <a:t>ATTICA BANK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8DDC8C-94C1-6255-896C-E9876A05A050}"/>
              </a:ext>
            </a:extLst>
          </p:cNvPr>
          <p:cNvSpPr txBox="1"/>
          <p:nvPr/>
        </p:nvSpPr>
        <p:spPr>
          <a:xfrm>
            <a:off x="501650" y="2268697"/>
            <a:ext cx="10972800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Γρήγορες Διαδικασίες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</a:rPr>
              <a:t>Fast track </a:t>
            </a:r>
            <a:r>
              <a:rPr lang="el-GR" sz="2000" dirty="0">
                <a:solidFill>
                  <a:srgbClr val="002060"/>
                </a:solidFill>
              </a:rPr>
              <a:t>διαδικασία εκταμίευσης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(μεταγραφή συμβολαίου - προσημείωση)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Συνεργασία με </a:t>
            </a:r>
            <a:r>
              <a:rPr lang="el-GR" sz="2000" b="1" dirty="0">
                <a:solidFill>
                  <a:srgbClr val="002060"/>
                </a:solidFill>
              </a:rPr>
              <a:t>ΤΜΕΔΕ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Έτοιμος Νομικός &amp; Τεχνικός έλεγχος για τα ακίνητα του χαρτοφυλακίου της </a:t>
            </a:r>
            <a:r>
              <a:rPr lang="en-US" sz="2000" dirty="0">
                <a:solidFill>
                  <a:srgbClr val="002060"/>
                </a:solidFill>
              </a:rPr>
              <a:t>RESOLUTE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CFBF0-FFDA-0370-0986-3C9AB666A407}"/>
              </a:ext>
            </a:extLst>
          </p:cNvPr>
          <p:cNvSpPr txBox="1"/>
          <p:nvPr/>
        </p:nvSpPr>
        <p:spPr>
          <a:xfrm>
            <a:off x="501650" y="3934426"/>
            <a:ext cx="1097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Υποστήριξη Ανεύρεσης ακινήτων με τα Χαρακτηριστικά του Προγράμματος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Χρήση </a:t>
            </a:r>
            <a:r>
              <a:rPr lang="en-US" sz="2000" dirty="0">
                <a:solidFill>
                  <a:srgbClr val="002060"/>
                </a:solidFill>
              </a:rPr>
              <a:t>Data Analytics </a:t>
            </a:r>
            <a:r>
              <a:rPr lang="el-GR" sz="2000" dirty="0">
                <a:solidFill>
                  <a:srgbClr val="002060"/>
                </a:solidFill>
              </a:rPr>
              <a:t>από την πλατφόρμα </a:t>
            </a:r>
            <a:r>
              <a:rPr lang="en-US" sz="2000" dirty="0">
                <a:solidFill>
                  <a:srgbClr val="002060"/>
                </a:solidFill>
              </a:rPr>
              <a:t>AskWire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Δυνατότητα αγοράς ακινήτων από το χαρτοφυλάκιο της </a:t>
            </a:r>
            <a:r>
              <a:rPr lang="en-US" sz="2000" dirty="0">
                <a:solidFill>
                  <a:srgbClr val="002060"/>
                </a:solidFill>
              </a:rPr>
              <a:t>RESOLUTE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F7602-36D1-2DFE-E4F9-EF50C66F3917}"/>
              </a:ext>
            </a:extLst>
          </p:cNvPr>
          <p:cNvSpPr txBox="1"/>
          <p:nvPr/>
        </p:nvSpPr>
        <p:spPr>
          <a:xfrm>
            <a:off x="501650" y="5215434"/>
            <a:ext cx="1097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Αντιμετώπιση ενεργειακού κόστους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και υποδομών ενεργειακής αναβάθμισης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Προνομιακή τιμολόγηση από </a:t>
            </a:r>
            <a:r>
              <a:rPr lang="en-US" sz="2000" b="1" dirty="0">
                <a:solidFill>
                  <a:srgbClr val="002060"/>
                </a:solidFill>
              </a:rPr>
              <a:t>Volton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Αντλίες Θερμότητας και λοιπός εξοπλισμός</a:t>
            </a:r>
          </a:p>
        </p:txBody>
      </p:sp>
      <p:pic>
        <p:nvPicPr>
          <p:cNvPr id="6" name="Picture 5" descr="A logo with blue and white text&#10;&#10;Description automatically generated">
            <a:extLst>
              <a:ext uri="{FF2B5EF4-FFF2-40B4-BE49-F238E27FC236}">
                <a16:creationId xmlns:a16="http://schemas.microsoft.com/office/drawing/2014/main" id="{B89F5AE6-E3F6-1F1D-C368-00996912873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9874250" y="232733"/>
            <a:ext cx="1058216" cy="659455"/>
          </a:xfrm>
          <a:prstGeom prst="rect">
            <a:avLst/>
          </a:prstGeom>
        </p:spPr>
      </p:pic>
      <p:pic>
        <p:nvPicPr>
          <p:cNvPr id="8" name="Picture 7" descr="A blue flag with yellow stars&#10;&#10;Description automatically generated">
            <a:extLst>
              <a:ext uri="{FF2B5EF4-FFF2-40B4-BE49-F238E27FC236}">
                <a16:creationId xmlns:a16="http://schemas.microsoft.com/office/drawing/2014/main" id="{9E2C5659-1A60-CBA3-EAB2-727A3E5E24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034" y="553848"/>
            <a:ext cx="1058216" cy="310919"/>
          </a:xfrm>
          <a:prstGeom prst="rect">
            <a:avLst/>
          </a:prstGeom>
        </p:spPr>
      </p:pic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017CDC85-576F-4F53-EDE8-2C6657295E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02" y="2250449"/>
            <a:ext cx="399248" cy="399248"/>
          </a:xfrm>
          <a:prstGeom prst="rect">
            <a:avLst/>
          </a:prstGeom>
        </p:spPr>
      </p:pic>
      <p:pic>
        <p:nvPicPr>
          <p:cNvPr id="10" name="Graphic 9" descr="Play with solid fill">
            <a:extLst>
              <a:ext uri="{FF2B5EF4-FFF2-40B4-BE49-F238E27FC236}">
                <a16:creationId xmlns:a16="http://schemas.microsoft.com/office/drawing/2014/main" id="{08D1ABE3-3349-2541-5D5A-F2046E4C1F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02" y="3930452"/>
            <a:ext cx="399248" cy="399248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id="{52B1AA7F-E4C2-D616-C314-13694771A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02" y="5215434"/>
            <a:ext cx="399248" cy="39924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07001AA-9DDB-8386-1FE1-010F3B7F63F5}"/>
              </a:ext>
            </a:extLst>
          </p:cNvPr>
          <p:cNvSpPr txBox="1"/>
          <p:nvPr/>
        </p:nvSpPr>
        <p:spPr>
          <a:xfrm>
            <a:off x="85892" y="1850965"/>
            <a:ext cx="104576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B0F0"/>
                </a:solidFill>
              </a:rPr>
              <a:t>Τα Σημεία Υπεροχής</a:t>
            </a:r>
            <a:r>
              <a:rPr lang="el-GR" dirty="0">
                <a:solidFill>
                  <a:srgbClr val="00B0F0"/>
                </a:solidFill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403C81-32E8-79BC-537E-1AAD8C5F8E88}"/>
              </a:ext>
            </a:extLst>
          </p:cNvPr>
          <p:cNvSpPr txBox="1"/>
          <p:nvPr/>
        </p:nvSpPr>
        <p:spPr>
          <a:xfrm>
            <a:off x="536409" y="1408410"/>
            <a:ext cx="1053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</a:pPr>
            <a:r>
              <a:rPr lang="el-GR" sz="2400" b="1" dirty="0">
                <a:solidFill>
                  <a:srgbClr val="002060"/>
                </a:solidFill>
              </a:rPr>
              <a:t>Γρήγορη αξιολόγηση και εκταμίευση αιτήσεων δανείων</a:t>
            </a:r>
            <a:endParaRPr lang="el-GR" sz="2400" dirty="0">
              <a:solidFill>
                <a:srgbClr val="002060"/>
              </a:solidFill>
            </a:endParaRPr>
          </a:p>
        </p:txBody>
      </p:sp>
      <p:pic>
        <p:nvPicPr>
          <p:cNvPr id="18" name="Graphic 17" descr="Chevron arrows with solid fill">
            <a:extLst>
              <a:ext uri="{FF2B5EF4-FFF2-40B4-BE49-F238E27FC236}">
                <a16:creationId xmlns:a16="http://schemas.microsoft.com/office/drawing/2014/main" id="{8B737231-9857-89B7-0806-B4B29CED2A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0650" y="1431363"/>
            <a:ext cx="415758" cy="41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80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58B7C-D7F0-1287-D049-A2ACFBB6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524027-55F4-4CDD-8224-E7A21128638F}"/>
              </a:ext>
            </a:extLst>
          </p:cNvPr>
          <p:cNvSpPr txBox="1"/>
          <p:nvPr/>
        </p:nvSpPr>
        <p:spPr>
          <a:xfrm>
            <a:off x="501650" y="346075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2060"/>
                </a:solidFill>
              </a:rPr>
              <a:t>Ολοκληρωμένη Πρόταση </a:t>
            </a:r>
            <a:r>
              <a:rPr lang="en-US" sz="2800" dirty="0">
                <a:solidFill>
                  <a:srgbClr val="002060"/>
                </a:solidFill>
              </a:rPr>
              <a:t>ATTICA BANK</a:t>
            </a:r>
            <a:endParaRPr lang="el-GR" sz="2800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8DDC8C-94C1-6255-896C-E9876A05A050}"/>
              </a:ext>
            </a:extLst>
          </p:cNvPr>
          <p:cNvSpPr txBox="1"/>
          <p:nvPr/>
        </p:nvSpPr>
        <p:spPr>
          <a:xfrm>
            <a:off x="501650" y="1412875"/>
            <a:ext cx="1066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</a:rPr>
              <a:t>Παροχή Συμβουλευτικής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Από τα εξειδικευμένα στελέχη του δικτύου καταστημάτων </a:t>
            </a:r>
            <a:r>
              <a:rPr lang="el-GR" sz="2000" b="1" dirty="0">
                <a:solidFill>
                  <a:srgbClr val="002060"/>
                </a:solidFill>
              </a:rPr>
              <a:t>χωρίς ραντεβού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Προσωποποιημένη υπηρεσία </a:t>
            </a:r>
            <a:r>
              <a:rPr lang="el-GR" sz="2000" b="1" dirty="0">
                <a:solidFill>
                  <a:srgbClr val="002060"/>
                </a:solidFill>
              </a:rPr>
              <a:t>εξ αποστάσεως (</a:t>
            </a:r>
            <a:r>
              <a:rPr lang="en-US" sz="2000" b="1" dirty="0">
                <a:solidFill>
                  <a:srgbClr val="002060"/>
                </a:solidFill>
              </a:rPr>
              <a:t>Your Attica</a:t>
            </a:r>
            <a:r>
              <a:rPr lang="el-GR" sz="2000" b="1" dirty="0">
                <a:solidFill>
                  <a:srgbClr val="002060"/>
                </a:solidFill>
              </a:rPr>
              <a:t>) </a:t>
            </a:r>
            <a:r>
              <a:rPr lang="el-GR" sz="2000" dirty="0">
                <a:solidFill>
                  <a:srgbClr val="002060"/>
                </a:solidFill>
              </a:rPr>
              <a:t>στην οποία οι πελάτες μπορούν να απευθύνονται με </a:t>
            </a:r>
            <a:r>
              <a:rPr lang="el-GR" sz="2000" b="1" dirty="0">
                <a:solidFill>
                  <a:srgbClr val="002060"/>
                </a:solidFill>
              </a:rPr>
              <a:t>διευρυμένο ωράριο </a:t>
            </a:r>
            <a:r>
              <a:rPr lang="el-GR" sz="2000" dirty="0">
                <a:solidFill>
                  <a:srgbClr val="002060"/>
                </a:solidFill>
              </a:rPr>
              <a:t>για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  <a:endParaRPr lang="el-GR" sz="2000" dirty="0">
              <a:solidFill>
                <a:srgbClr val="002060"/>
              </a:solidFill>
            </a:endParaRPr>
          </a:p>
        </p:txBody>
      </p:sp>
      <p:pic>
        <p:nvPicPr>
          <p:cNvPr id="4" name="Picture 3" descr="A logo with blue and white text&#10;&#10;Description automatically generated">
            <a:extLst>
              <a:ext uri="{FF2B5EF4-FFF2-40B4-BE49-F238E27FC236}">
                <a16:creationId xmlns:a16="http://schemas.microsoft.com/office/drawing/2014/main" id="{062423AF-1F3F-A385-932E-93F9B9326EC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5" t="13345" r="22724" b="13099"/>
          <a:stretch/>
        </p:blipFill>
        <p:spPr>
          <a:xfrm>
            <a:off x="9874250" y="232733"/>
            <a:ext cx="1058216" cy="659455"/>
          </a:xfrm>
          <a:prstGeom prst="rect">
            <a:avLst/>
          </a:prstGeom>
        </p:spPr>
      </p:pic>
      <p:pic>
        <p:nvPicPr>
          <p:cNvPr id="6" name="Picture 5" descr="A blue flag with yellow stars&#10;&#10;Description automatically generated">
            <a:extLst>
              <a:ext uri="{FF2B5EF4-FFF2-40B4-BE49-F238E27FC236}">
                <a16:creationId xmlns:a16="http://schemas.microsoft.com/office/drawing/2014/main" id="{AB224B17-8A3B-956F-837F-C20CAF8989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034" y="553848"/>
            <a:ext cx="1058216" cy="310919"/>
          </a:xfrm>
          <a:prstGeom prst="rect">
            <a:avLst/>
          </a:prstGeom>
        </p:spPr>
      </p:pic>
      <p:pic>
        <p:nvPicPr>
          <p:cNvPr id="8" name="Graphic 7" descr="Play with solid fill">
            <a:extLst>
              <a:ext uri="{FF2B5EF4-FFF2-40B4-BE49-F238E27FC236}">
                <a16:creationId xmlns:a16="http://schemas.microsoft.com/office/drawing/2014/main" id="{037B673B-C619-B236-834F-FFDA13B7E2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402" y="1394627"/>
            <a:ext cx="399248" cy="39924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18F80F8-57B8-3033-1666-C663AA8FECB4}"/>
              </a:ext>
            </a:extLst>
          </p:cNvPr>
          <p:cNvSpPr/>
          <p:nvPr/>
        </p:nvSpPr>
        <p:spPr>
          <a:xfrm>
            <a:off x="7321504" y="2174875"/>
            <a:ext cx="2095546" cy="45719"/>
          </a:xfrm>
          <a:prstGeom prst="roundRect">
            <a:avLst/>
          </a:prstGeom>
          <a:solidFill>
            <a:schemeClr val="accent6"/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2E0A25-B869-B497-CEA2-6311DB93FB2A}"/>
              </a:ext>
            </a:extLst>
          </p:cNvPr>
          <p:cNvSpPr txBox="1"/>
          <p:nvPr/>
        </p:nvSpPr>
        <p:spPr>
          <a:xfrm>
            <a:off x="882650" y="2912715"/>
            <a:ext cx="8839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8" indent="-342900">
              <a:spcBef>
                <a:spcPts val="600"/>
              </a:spcBef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el-GR" sz="2000" dirty="0">
                <a:solidFill>
                  <a:srgbClr val="002060"/>
                </a:solidFill>
              </a:rPr>
              <a:t>Καθοδήγηση</a:t>
            </a:r>
          </a:p>
          <a:p>
            <a:pPr marL="342900" lvl="6" indent="-342900">
              <a:spcBef>
                <a:spcPts val="600"/>
              </a:spcBef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el-GR" sz="2000" dirty="0">
                <a:solidFill>
                  <a:srgbClr val="002060"/>
                </a:solidFill>
              </a:rPr>
              <a:t>Προετοιμασία της αίτησης δανείου</a:t>
            </a:r>
          </a:p>
          <a:p>
            <a:pPr marL="342900" lvl="6" indent="-342900">
              <a:spcBef>
                <a:spcPts val="600"/>
              </a:spcBef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el-GR" sz="2000" dirty="0">
                <a:solidFill>
                  <a:srgbClr val="002060"/>
                </a:solidFill>
              </a:rPr>
              <a:t>Προώθηση ολοκληρωμένου φακέλου στο κατάστημα εξυπηρέτησης </a:t>
            </a:r>
          </a:p>
        </p:txBody>
      </p:sp>
    </p:spTree>
    <p:extLst>
      <p:ext uri="{BB962C8B-B14F-4D97-AF65-F5344CB8AC3E}">
        <p14:creationId xmlns:p14="http://schemas.microsoft.com/office/powerpoint/2010/main" val="281546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2107" y="2422223"/>
            <a:ext cx="5596127" cy="1575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244</Words>
  <Application>Microsoft Office PowerPoint</Application>
  <PresentationFormat>Custom</PresentationFormat>
  <Paragraphs>36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Wingdings</vt:lpstr>
      <vt:lpstr>Office Theme</vt:lpstr>
      <vt:lpstr>Retail Attica Bank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ppt template copy copy</dc:title>
  <dc:creator>Tefou Anthi</dc:creator>
  <cp:lastModifiedBy>Troupis Ioannis</cp:lastModifiedBy>
  <cp:revision>44</cp:revision>
  <dcterms:created xsi:type="dcterms:W3CDTF">2024-09-13T15:24:52Z</dcterms:created>
  <dcterms:modified xsi:type="dcterms:W3CDTF">2025-01-28T13:49:10Z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2024-09-13T00:00:00Z</vt:filetime>
  </property>
  <property fmtid="{D5CDD505-2E9C-101B-9397-08002B2CF9AE}" pid="3" name="Creator">
    <vt:lpwstr>Adobe Illustrator 28.7 (Macintosh)</vt:lpwstr>
  </property>
  <property fmtid="{D5CDD505-2E9C-101B-9397-08002B2CF9AE}" pid="4" name="LastSaved">
    <vt:filetime>2024-09-13T00:00:00Z</vt:filetime>
  </property>
  <property fmtid="{D5CDD505-2E9C-101B-9397-08002B2CF9AE}" pid="5" name="Producer">
    <vt:lpwstr>Adobe PDF library 17.00</vt:lpwstr>
  </property>
</Properties>
</file>