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>
      <p:cViewPr varScale="1">
        <p:scale>
          <a:sx n="87" d="100"/>
          <a:sy n="87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9/12/2024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Ρυθμίσεις Δανείων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Χρηματοδοτικών Φορέων</a:t>
            </a:r>
            <a:r>
              <a:rPr lang="el-GR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4400" b="1" dirty="0">
                <a:solidFill>
                  <a:srgbClr val="FF0000"/>
                </a:solidFill>
                <a:latin typeface="+mn-lt"/>
              </a:rPr>
            </a:b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12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.2024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Ελληνική Δημοκρατία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FFFFFF"/>
                </a:solidFill>
                <a:latin typeface="+mn-lt"/>
              </a:rPr>
            </a:br>
            <a:endParaRPr lang="el-GR" sz="1800" b="1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6765" y="2063933"/>
            <a:ext cx="2328518" cy="1858169"/>
          </a:xfrm>
        </p:spPr>
        <p:txBody>
          <a:bodyPr anchor="b">
            <a:normAutofit/>
          </a:bodyPr>
          <a:lstStyle/>
          <a:p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Τράπεζες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(ΜΕΔ σε καθυστέρηση &gt;90 ημερών, στοιχεία 3</a:t>
            </a:r>
            <a:r>
              <a:rPr lang="en-US" sz="1400" b="1" dirty="0" smtClean="0">
                <a:solidFill>
                  <a:srgbClr val="FFFFFF"/>
                </a:solidFill>
                <a:latin typeface="+mn-lt"/>
              </a:rPr>
              <a:t>0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.0</a:t>
            </a:r>
            <a:r>
              <a:rPr lang="en-US" sz="1400" b="1" dirty="0" smtClean="0">
                <a:solidFill>
                  <a:srgbClr val="FFFFFF"/>
                </a:solidFill>
                <a:latin typeface="+mn-lt"/>
              </a:rPr>
              <a:t>9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400320" y="78378"/>
            <a:ext cx="835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Μεγάλο μέρος των ΜΕΔ των τραπεζών σε καθυστέρηση &gt;90 ημερών είναι καταγγελμένο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Κατά μ.ό. </a:t>
            </a:r>
            <a:r>
              <a:rPr lang="en-US" dirty="0" smtClean="0"/>
              <a:t>20</a:t>
            </a:r>
            <a:r>
              <a:rPr lang="el-GR" dirty="0" smtClean="0"/>
              <a:t>% του συνόλου βρίσκεται σε καθεστώς ρύθμισης 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232750" y="6478531"/>
            <a:ext cx="818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δείχνουν πώς κατανέμονται τα ΜΕΔ τραπεζών ανάλογα με το </a:t>
            </a:r>
            <a:r>
              <a:rPr lang="en-US" sz="900" i="1" dirty="0" smtClean="0"/>
              <a:t>status </a:t>
            </a:r>
            <a:r>
              <a:rPr lang="el-GR" sz="900" i="1" dirty="0" smtClean="0"/>
              <a:t>στο οποίο βρίσκονται (καταγγελμένο,</a:t>
            </a:r>
            <a:r>
              <a:rPr lang="en-US" sz="900" i="1" dirty="0" smtClean="0"/>
              <a:t> </a:t>
            </a:r>
            <a:r>
              <a:rPr lang="el-GR" sz="900" i="1" dirty="0" smtClean="0"/>
              <a:t>σε καθυστέρηση</a:t>
            </a:r>
            <a:r>
              <a:rPr lang="en-US" sz="900" i="1" dirty="0" smtClean="0"/>
              <a:t> </a:t>
            </a:r>
            <a:r>
              <a:rPr lang="el-GR" sz="900" i="1" dirty="0" smtClean="0"/>
              <a:t>&gt;91 ημερών – ρυθμισμένα και μη) </a:t>
            </a:r>
            <a:endParaRPr lang="el-GR" sz="900" i="1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V="1">
            <a:off x="3116063" y="3767021"/>
            <a:ext cx="8962726" cy="1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>
            <a:off x="7575881" y="1046268"/>
            <a:ext cx="0" cy="543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222" y="1071540"/>
            <a:ext cx="4265112" cy="268765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29" y="1069948"/>
            <a:ext cx="4213035" cy="266222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702" y="3821404"/>
            <a:ext cx="4256032" cy="2681935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7429" y="3817435"/>
            <a:ext cx="4281089" cy="26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7" y="133376"/>
            <a:ext cx="860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Από τα €</a:t>
            </a:r>
            <a:r>
              <a:rPr lang="en-US" dirty="0" smtClean="0"/>
              <a:t>70 </a:t>
            </a:r>
            <a:r>
              <a:rPr lang="el-GR" dirty="0" smtClean="0"/>
              <a:t>δις ΜΕΑ που βρίσκονται στους </a:t>
            </a:r>
            <a:r>
              <a:rPr lang="en-US" dirty="0" smtClean="0"/>
              <a:t>Servicers </a:t>
            </a:r>
            <a:r>
              <a:rPr lang="el-GR" dirty="0" smtClean="0"/>
              <a:t>οι 4 κατέχουν σχεδόν το 90%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…και τους αντιστοιχούν ρυθμίσεις ύψους €286,55 εκ. για 7.622 οφειλέτες για τον Οκτώβριο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213860" y="6569287"/>
            <a:ext cx="7192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στηλών δείχνουν την «παραγωγή» ρυθμίσεων εντός του μήνα αναφοράς σε όρους συνολικού ποσού ανάκτησης </a:t>
            </a:r>
            <a:endParaRPr lang="el-GR" sz="900" i="1" dirty="0"/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Οκτωβρίου 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28" y="897800"/>
            <a:ext cx="4357990" cy="2597028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463" y="3724472"/>
            <a:ext cx="9061305" cy="28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4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35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πλειοψηφία αφορά στεγαστικά δάνεια για 3 από τους 4 πιστωτές σε διαφορετικούς τύπους ρύθμισης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Οκτωβρίου 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364" y="971718"/>
            <a:ext cx="9091650" cy="50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188</Words>
  <Application>Microsoft Office PowerPoint</Application>
  <PresentationFormat>Ευρεία οθόνη</PresentationFormat>
  <Paragraphs>17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Ρυθμίσεις Δανείων Χρηματοδοτικών Φορέων  03.12.2024</vt:lpstr>
      <vt:lpstr>Τράπεζες (ΜΕΔ σε καθυστέρηση &gt;90 ημερών, στοιχεία 30.09.2024)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Stefanis Petros</cp:lastModifiedBy>
  <cp:revision>61</cp:revision>
  <dcterms:created xsi:type="dcterms:W3CDTF">2024-06-03T14:29:32Z</dcterms:created>
  <dcterms:modified xsi:type="dcterms:W3CDTF">2024-12-09T10:32:49Z</dcterms:modified>
</cp:coreProperties>
</file>