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sldIdLst>
    <p:sldId id="256" r:id="rId2"/>
    <p:sldId id="265" r:id="rId3"/>
    <p:sldId id="351" r:id="rId4"/>
    <p:sldId id="257" r:id="rId5"/>
    <p:sldId id="344" r:id="rId6"/>
    <p:sldId id="366" r:id="rId7"/>
    <p:sldId id="278" r:id="rId8"/>
    <p:sldId id="360" r:id="rId9"/>
    <p:sldId id="365" r:id="rId10"/>
    <p:sldId id="369" r:id="rId11"/>
    <p:sldId id="317" r:id="rId12"/>
    <p:sldId id="359" r:id="rId13"/>
    <p:sldId id="364" r:id="rId14"/>
    <p:sldId id="368" r:id="rId15"/>
    <p:sldId id="297" r:id="rId16"/>
    <p:sldId id="298" r:id="rId17"/>
    <p:sldId id="353" r:id="rId18"/>
    <p:sldId id="370" r:id="rId19"/>
    <p:sldId id="263" r:id="rId20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0100B44-5369-1947-822B-13C7F33A6B58}">
          <p14:sldIdLst>
            <p14:sldId id="256"/>
            <p14:sldId id="265"/>
            <p14:sldId id="351"/>
            <p14:sldId id="257"/>
            <p14:sldId id="344"/>
            <p14:sldId id="366"/>
            <p14:sldId id="278"/>
            <p14:sldId id="360"/>
            <p14:sldId id="365"/>
            <p14:sldId id="369"/>
            <p14:sldId id="317"/>
            <p14:sldId id="359"/>
            <p14:sldId id="364"/>
            <p14:sldId id="368"/>
            <p14:sldId id="297"/>
            <p14:sldId id="298"/>
            <p14:sldId id="353"/>
            <p14:sldId id="370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49BA"/>
    <a:srgbClr val="4276DE"/>
    <a:srgbClr val="183F8C"/>
    <a:srgbClr val="2662DA"/>
    <a:srgbClr val="2259C8"/>
    <a:srgbClr val="1D4BA7"/>
    <a:srgbClr val="568EF4"/>
    <a:srgbClr val="4482F2"/>
    <a:srgbClr val="7EB1F6"/>
    <a:srgbClr val="0C4C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929" autoAdjust="0"/>
    <p:restoredTop sz="96327"/>
  </p:normalViewPr>
  <p:slideViewPr>
    <p:cSldViewPr snapToGrid="0">
      <p:cViewPr varScale="1">
        <p:scale>
          <a:sx n="91" d="100"/>
          <a:sy n="91" d="100"/>
        </p:scale>
        <p:origin x="25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5A5EBD-92CD-4142-86F2-E0221C54FBB9}" type="datetimeFigureOut">
              <a:rPr lang="el-GR" smtClean="0"/>
              <a:t>25/1/2024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D73F0-A818-42AE-BC67-96309B44F17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055135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68F64-561C-2425-BD8D-2E6D2CA136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4923295" cy="2387600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n-GB"/>
              <a:t>Click to edit Master title style</a:t>
            </a:r>
            <a:endParaRPr lang="en-GR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B29EAC-AEA0-56BC-4837-5FB921060A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4923295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2205560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44F23-1432-096A-5986-F0AA4BDC8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D57307-AFBD-C79E-0CBA-FB7A49026F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68561C-4B24-B03F-0B8B-C4A70995A7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D607-FCA0-A44A-9EFD-D91532FF0F11}" type="datetimeFigureOut">
              <a:rPr lang="en-GR" smtClean="0"/>
              <a:t>01/25/2024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A9C77A-FE1B-DB6A-D48F-F4F2D28C7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38A936-58D7-8C21-C778-AB910D971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7FB2-DDF5-AC41-9959-1FAC8EF3CFAA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026243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6A2A97-1FFB-BE7B-5821-F719E7EEB7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03DCA7-552A-00C9-33A1-32BD1402F0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AEBAE-F81D-197F-5269-03840AFF0B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D607-FCA0-A44A-9EFD-D91532FF0F11}" type="datetimeFigureOut">
              <a:rPr lang="en-GR" smtClean="0"/>
              <a:t>01/25/2024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B0CBB2-52AC-5FC2-EEA7-760103295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A0C2AC-6E0E-89A8-31D3-AF71F0CA85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7FB2-DDF5-AC41-9959-1FAC8EF3CFAA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987125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EB84E-A6D3-E1BF-2DFA-D72E0D7C2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4738FE-9399-F591-49A9-BF417F63C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55C60-E20F-01CE-9AE4-EC78439A4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D607-FCA0-A44A-9EFD-D91532FF0F11}" type="datetimeFigureOut">
              <a:rPr lang="en-GR" smtClean="0"/>
              <a:t>01/25/2024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ACB70D-CE61-394B-6A85-22103256C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1D65BD-F406-8A2E-8363-324037A27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7FB2-DDF5-AC41-9959-1FAC8EF3CFAA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67131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B905DBB-049A-2172-64E1-3262204B8B11}"/>
              </a:ext>
            </a:extLst>
          </p:cNvPr>
          <p:cNvSpPr/>
          <p:nvPr userDrawn="1"/>
        </p:nvSpPr>
        <p:spPr>
          <a:xfrm>
            <a:off x="5238428" y="1"/>
            <a:ext cx="6953572" cy="6385302"/>
          </a:xfrm>
          <a:prstGeom prst="rect">
            <a:avLst/>
          </a:prstGeom>
          <a:gradFill>
            <a:gsLst>
              <a:gs pos="0">
                <a:schemeClr val="accent1">
                  <a:alpha val="0"/>
                </a:schemeClr>
              </a:gs>
              <a:gs pos="100000">
                <a:schemeClr val="accent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E644ED-0995-3126-EAF9-B4F656442443}"/>
              </a:ext>
            </a:extLst>
          </p:cNvPr>
          <p:cNvSpPr/>
          <p:nvPr userDrawn="1"/>
        </p:nvSpPr>
        <p:spPr>
          <a:xfrm rot="5400000">
            <a:off x="6062719" y="3795398"/>
            <a:ext cx="3974123" cy="2151086"/>
          </a:xfrm>
          <a:prstGeom prst="rect">
            <a:avLst/>
          </a:prstGeom>
          <a:gradFill>
            <a:gsLst>
              <a:gs pos="71010">
                <a:srgbClr val="0C49BA"/>
              </a:gs>
              <a:gs pos="0">
                <a:schemeClr val="accent2">
                  <a:alpha val="0"/>
                </a:schemeClr>
              </a:gs>
              <a:gs pos="9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DBBC46-FE2F-BA8D-0AF5-4B7A6F55A0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974237" y="4706913"/>
            <a:ext cx="2151087" cy="2151087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F9A9BE3F-8ADA-7D34-2125-470B621C623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73954" y="1828649"/>
            <a:ext cx="2228578" cy="2387600"/>
          </a:xfrm>
        </p:spPr>
        <p:txBody>
          <a:bodyPr anchor="b">
            <a:noAutofit/>
          </a:bodyPr>
          <a:lstStyle>
            <a:lvl1pPr algn="l">
              <a:defRPr sz="13800" b="1"/>
            </a:lvl1pPr>
          </a:lstStyle>
          <a:p>
            <a:r>
              <a:rPr lang="en-GB" dirty="0"/>
              <a:t>0</a:t>
            </a:r>
            <a:endParaRPr lang="en-GR" dirty="0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0F4F0B8B-1AB3-1A87-B9F4-41A5DF52C8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3954" y="4419315"/>
            <a:ext cx="4923295" cy="1363141"/>
          </a:xfrm>
        </p:spPr>
        <p:txBody>
          <a:bodyPr>
            <a:normAutofit/>
          </a:bodyPr>
          <a:lstStyle>
            <a:lvl1pPr marL="0" indent="0" algn="l">
              <a:buNone/>
              <a:defRPr sz="20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FFAD1F-1DBD-8417-A6A2-0F772E4A5242}"/>
              </a:ext>
            </a:extLst>
          </p:cNvPr>
          <p:cNvSpPr/>
          <p:nvPr userDrawn="1"/>
        </p:nvSpPr>
        <p:spPr>
          <a:xfrm>
            <a:off x="9573777" y="6176963"/>
            <a:ext cx="2618223" cy="2083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565274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F18F23DC-D39A-60CA-75B6-7C8F86D3EC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64462" y="5477305"/>
            <a:ext cx="2618223" cy="1165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56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7B3DFA5-230F-9D37-5DF3-D84978BF4A77}"/>
              </a:ext>
            </a:extLst>
          </p:cNvPr>
          <p:cNvSpPr/>
          <p:nvPr userDrawn="1"/>
        </p:nvSpPr>
        <p:spPr>
          <a:xfrm rot="5400000">
            <a:off x="9101051" y="3767056"/>
            <a:ext cx="5212079" cy="969818"/>
          </a:xfrm>
          <a:prstGeom prst="rect">
            <a:avLst/>
          </a:prstGeom>
          <a:gradFill>
            <a:gsLst>
              <a:gs pos="33000">
                <a:schemeClr val="accent2">
                  <a:alpha val="0"/>
                </a:schemeClr>
              </a:gs>
              <a:gs pos="99000">
                <a:schemeClr val="accent2">
                  <a:alpha val="97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E1AD5B1-612A-9179-8EB0-A76593E7B0C3}"/>
              </a:ext>
            </a:extLst>
          </p:cNvPr>
          <p:cNvSpPr/>
          <p:nvPr userDrawn="1"/>
        </p:nvSpPr>
        <p:spPr>
          <a:xfrm rot="5400000">
            <a:off x="9060872" y="3253052"/>
            <a:ext cx="4738251" cy="1523998"/>
          </a:xfrm>
          <a:prstGeom prst="rect">
            <a:avLst/>
          </a:prstGeom>
          <a:gradFill>
            <a:gsLst>
              <a:gs pos="0">
                <a:schemeClr val="accent2">
                  <a:alpha val="0"/>
                </a:schemeClr>
              </a:gs>
              <a:gs pos="100000">
                <a:schemeClr val="accent2">
                  <a:alpha val="56294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91FAC64-F963-43F7-EC91-EC3A58419E90}"/>
              </a:ext>
            </a:extLst>
          </p:cNvPr>
          <p:cNvSpPr/>
          <p:nvPr userDrawn="1"/>
        </p:nvSpPr>
        <p:spPr>
          <a:xfrm>
            <a:off x="11222180" y="5212075"/>
            <a:ext cx="969819" cy="972632"/>
          </a:xfrm>
          <a:prstGeom prst="rect">
            <a:avLst/>
          </a:prstGeom>
          <a:gradFill>
            <a:gsLst>
              <a:gs pos="0">
                <a:schemeClr val="accent2">
                  <a:alpha val="0"/>
                </a:schemeClr>
              </a:gs>
              <a:gs pos="100000">
                <a:schemeClr val="accent2">
                  <a:alpha val="56294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BCBC651-C404-B720-38B8-7B7C971CB533}"/>
              </a:ext>
            </a:extLst>
          </p:cNvPr>
          <p:cNvSpPr/>
          <p:nvPr userDrawn="1"/>
        </p:nvSpPr>
        <p:spPr>
          <a:xfrm>
            <a:off x="9573777" y="6176963"/>
            <a:ext cx="2618223" cy="20834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3C10179-C19D-EAD6-85D9-69CE999F14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258982" y="5207616"/>
            <a:ext cx="933018" cy="941941"/>
          </a:xfrm>
          <a:prstGeom prst="rect">
            <a:avLst/>
          </a:prstGeom>
        </p:spPr>
      </p:pic>
      <p:pic>
        <p:nvPicPr>
          <p:cNvPr id="15" name="Picture 14" descr="A picture containing text&#10;&#10;Description automatically generated">
            <a:extLst>
              <a:ext uri="{FF2B5EF4-FFF2-40B4-BE49-F238E27FC236}">
                <a16:creationId xmlns:a16="http://schemas.microsoft.com/office/drawing/2014/main" id="{4EAC4E98-AC61-DBF2-B3E0-D4451009252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64462" y="5477305"/>
            <a:ext cx="2618223" cy="1165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461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35171-C467-EA6E-6272-466C00F58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7F787E-7505-E2FA-296C-59EB1827F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D607-FCA0-A44A-9EFD-D91532FF0F11}" type="datetimeFigureOut">
              <a:rPr lang="en-GR" smtClean="0"/>
              <a:t>01/25/2024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6BC59B-84AC-9F2B-06A6-185B391E0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D4B206-D1CC-9BBB-019C-834256B0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7FB2-DDF5-AC41-9959-1FAC8EF3CFAA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684735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61201A-B47D-3285-0478-7E9BD28E8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D607-FCA0-A44A-9EFD-D91532FF0F11}" type="datetimeFigureOut">
              <a:rPr lang="en-GR" smtClean="0"/>
              <a:t>01/25/2024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B7E397-6133-9EEC-0AF9-4487A0CDF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BFD2BE-94F1-E449-6C41-F142415C9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7FB2-DDF5-AC41-9959-1FAC8EF3CFAA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793436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1301B-222C-FA56-B002-FD20BCAE5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9902E-657E-B399-6767-EB0BD0FA0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BD4297-1FB6-86E3-D512-6A627F144C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0753EB-679A-B13C-6E57-131B6B424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D607-FCA0-A44A-9EFD-D91532FF0F11}" type="datetimeFigureOut">
              <a:rPr lang="en-GR" smtClean="0"/>
              <a:t>01/25/2024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530B92-AED0-007D-E494-7E79E1121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82B40D-1631-AF8C-81ED-A9D9025B3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7FB2-DDF5-AC41-9959-1FAC8EF3CFAA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579157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366BB-3EC2-D0B2-A68A-3EBE7799C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25F486-379F-F3B9-DEB3-1EDFD6C3B8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7DD915-6B4C-7AFE-122B-99607D9A10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56322F-E89D-E431-0AD4-4B6048BA9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9D607-FCA0-A44A-9EFD-D91532FF0F11}" type="datetimeFigureOut">
              <a:rPr lang="en-GR" smtClean="0"/>
              <a:t>01/25/2024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4A6C14-56CE-AC9A-27B8-F0AC89F15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E9AF03-05D8-8E86-D753-6B811ED9A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D7FB2-DDF5-AC41-9959-1FAC8EF3CFAA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077471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930C0E-A150-FC43-E64B-4A3B54453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2EDCC0-12BE-F9B9-2CCA-DB0BD21923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2A4D36-576D-60EB-A4F1-A9CECDE9A5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9D607-FCA0-A44A-9EFD-D91532FF0F11}" type="datetimeFigureOut">
              <a:rPr lang="en-GR" smtClean="0"/>
              <a:t>01/25/2024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4F8F5D-4110-EAE2-E923-FB66CFB23B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ACB04E-97F9-F100-96A8-1C8BC5F795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D7FB2-DDF5-AC41-9959-1FAC8EF3CFAA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36389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svg"/><Relationship Id="rId5" Type="http://schemas.openxmlformats.org/officeDocument/2006/relationships/image" Target="../media/image5.png"/><Relationship Id="rId4" Type="http://schemas.openxmlformats.org/officeDocument/2006/relationships/image" Target="../media/image5.sv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EB9BE13-F741-87CF-B8CE-E2BCCDBCE8D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8696759" y="0"/>
            <a:ext cx="3495241" cy="2252599"/>
          </a:xfrm>
          <a:prstGeom prst="rect">
            <a:avLst/>
          </a:prstGeom>
        </p:spPr>
      </p:pic>
      <p:grpSp>
        <p:nvGrpSpPr>
          <p:cNvPr id="17" name="Group 16">
            <a:extLst>
              <a:ext uri="{FF2B5EF4-FFF2-40B4-BE49-F238E27FC236}">
                <a16:creationId xmlns:a16="http://schemas.microsoft.com/office/drawing/2014/main" id="{89FF9F0E-18C3-CC46-0ECF-E993C8EF650B}"/>
              </a:ext>
            </a:extLst>
          </p:cNvPr>
          <p:cNvGrpSpPr/>
          <p:nvPr/>
        </p:nvGrpSpPr>
        <p:grpSpPr>
          <a:xfrm>
            <a:off x="0" y="0"/>
            <a:ext cx="5895217" cy="6858003"/>
            <a:chOff x="-2" y="-2"/>
            <a:chExt cx="5895217" cy="6858003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6125D00-2738-7A73-FF95-A7D0C8F87BA3}"/>
                </a:ext>
              </a:extLst>
            </p:cNvPr>
            <p:cNvSpPr/>
            <p:nvPr/>
          </p:nvSpPr>
          <p:spPr>
            <a:xfrm>
              <a:off x="1270055" y="-2"/>
              <a:ext cx="3706574" cy="6023707"/>
            </a:xfrm>
            <a:prstGeom prst="rect">
              <a:avLst/>
            </a:prstGeom>
            <a:gradFill>
              <a:gsLst>
                <a:gs pos="0">
                  <a:schemeClr val="accent2">
                    <a:alpha val="0"/>
                  </a:schemeClr>
                </a:gs>
                <a:gs pos="89000">
                  <a:schemeClr val="accent2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 dirty="0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40FB139-728C-16A2-AF44-871FB3700809}"/>
                </a:ext>
              </a:extLst>
            </p:cNvPr>
            <p:cNvSpPr/>
            <p:nvPr/>
          </p:nvSpPr>
          <p:spPr>
            <a:xfrm rot="5400000">
              <a:off x="-641155" y="3525031"/>
              <a:ext cx="3974123" cy="2691818"/>
            </a:xfrm>
            <a:prstGeom prst="rect">
              <a:avLst/>
            </a:prstGeom>
            <a:gradFill>
              <a:gsLst>
                <a:gs pos="0">
                  <a:schemeClr val="accent2">
                    <a:alpha val="0"/>
                  </a:schemeClr>
                </a:gs>
                <a:gs pos="72000">
                  <a:srgbClr val="3265C5">
                    <a:alpha val="91494"/>
                  </a:srgbClr>
                </a:gs>
                <a:gs pos="90000">
                  <a:schemeClr val="accent2"/>
                </a:gs>
              </a:gsLst>
              <a:lin ang="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01593F6F-9A45-C9EC-DE73-ADE96CCB02B1}"/>
                </a:ext>
              </a:extLst>
            </p:cNvPr>
            <p:cNvSpPr/>
            <p:nvPr/>
          </p:nvSpPr>
          <p:spPr>
            <a:xfrm>
              <a:off x="2691816" y="6023705"/>
              <a:ext cx="3203399" cy="36341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363EBE31-DA69-4BA9-38B2-1E6408C563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1818" y="3738894"/>
            <a:ext cx="2284813" cy="228481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0D15838-1BAB-D43B-6391-6C6F537F645B}"/>
              </a:ext>
            </a:extLst>
          </p:cNvPr>
          <p:cNvSpPr txBox="1"/>
          <p:nvPr/>
        </p:nvSpPr>
        <p:spPr>
          <a:xfrm>
            <a:off x="8025998" y="6187067"/>
            <a:ext cx="36494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sz="2000" b="1" dirty="0"/>
              <a:t>Ιανουάριος 2024</a:t>
            </a:r>
            <a:endParaRPr lang="en-GR" sz="1100" dirty="0"/>
          </a:p>
        </p:txBody>
      </p:sp>
      <p:grpSp>
        <p:nvGrpSpPr>
          <p:cNvPr id="4" name="Ομάδα 3">
            <a:extLst>
              <a:ext uri="{FF2B5EF4-FFF2-40B4-BE49-F238E27FC236}">
                <a16:creationId xmlns:a16="http://schemas.microsoft.com/office/drawing/2014/main" id="{4F453B6C-5086-BC62-7EC0-D6F7573761FB}"/>
              </a:ext>
            </a:extLst>
          </p:cNvPr>
          <p:cNvGrpSpPr/>
          <p:nvPr/>
        </p:nvGrpSpPr>
        <p:grpSpPr>
          <a:xfrm>
            <a:off x="6246689" y="3035886"/>
            <a:ext cx="4409441" cy="2527236"/>
            <a:chOff x="6319519" y="3429001"/>
            <a:chExt cx="4409441" cy="2527236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A978FF7-0393-3011-9447-2A59FEFDD616}"/>
                </a:ext>
              </a:extLst>
            </p:cNvPr>
            <p:cNvSpPr txBox="1"/>
            <p:nvPr/>
          </p:nvSpPr>
          <p:spPr>
            <a:xfrm>
              <a:off x="7055818" y="3763329"/>
              <a:ext cx="3281881" cy="21929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4000" b="1" dirty="0"/>
                <a:t> </a:t>
              </a:r>
            </a:p>
            <a:p>
              <a:endParaRPr lang="el-GR" sz="1100" b="1" dirty="0"/>
            </a:p>
            <a:p>
              <a:r>
                <a:rPr lang="el-GR" sz="2850" b="1" dirty="0"/>
                <a:t>ΣΧΕΔΙΟ ΔΡΑΣΗΣ</a:t>
              </a:r>
            </a:p>
            <a:p>
              <a:r>
                <a:rPr lang="el-GR" sz="5400" b="1" dirty="0"/>
                <a:t>2024</a:t>
              </a:r>
              <a:endParaRPr lang="en-GR" sz="2400" b="1" dirty="0"/>
            </a:p>
          </p:txBody>
        </p:sp>
        <p:pic>
          <p:nvPicPr>
            <p:cNvPr id="3" name="Picture 8">
              <a:extLst>
                <a:ext uri="{FF2B5EF4-FFF2-40B4-BE49-F238E27FC236}">
                  <a16:creationId xmlns:a16="http://schemas.microsoft.com/office/drawing/2014/main" id="{AC9FD942-A9D9-F62F-E68A-24409699ED3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38666" t="19915" r="29359" b="66050"/>
            <a:stretch/>
          </p:blipFill>
          <p:spPr>
            <a:xfrm>
              <a:off x="6319519" y="3429001"/>
              <a:ext cx="4409441" cy="124733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163689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462F58E-A9DF-FEC0-1E4B-FD01B1B31EE7}"/>
              </a:ext>
            </a:extLst>
          </p:cNvPr>
          <p:cNvSpPr/>
          <p:nvPr/>
        </p:nvSpPr>
        <p:spPr>
          <a:xfrm rot="10800000">
            <a:off x="0" y="265912"/>
            <a:ext cx="3708400" cy="923684"/>
          </a:xfrm>
          <a:prstGeom prst="rect">
            <a:avLst/>
          </a:prstGeom>
          <a:gradFill>
            <a:gsLst>
              <a:gs pos="31000">
                <a:schemeClr val="bg1">
                  <a:alpha val="0"/>
                </a:schemeClr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 dirty="0"/>
          </a:p>
        </p:txBody>
      </p:sp>
      <p:grpSp>
        <p:nvGrpSpPr>
          <p:cNvPr id="23" name="Group 6">
            <a:extLst>
              <a:ext uri="{FF2B5EF4-FFF2-40B4-BE49-F238E27FC236}">
                <a16:creationId xmlns:a16="http://schemas.microsoft.com/office/drawing/2014/main" id="{EC459D86-B8D2-DDFB-CDCD-83EDE094CF66}"/>
              </a:ext>
            </a:extLst>
          </p:cNvPr>
          <p:cNvGrpSpPr/>
          <p:nvPr/>
        </p:nvGrpSpPr>
        <p:grpSpPr>
          <a:xfrm>
            <a:off x="2858051" y="5957894"/>
            <a:ext cx="9333949" cy="650932"/>
            <a:chOff x="2858051" y="5734374"/>
            <a:chExt cx="9333949" cy="650932"/>
          </a:xfrm>
        </p:grpSpPr>
        <p:sp>
          <p:nvSpPr>
            <p:cNvPr id="24" name="Rectangle 7">
              <a:extLst>
                <a:ext uri="{FF2B5EF4-FFF2-40B4-BE49-F238E27FC236}">
                  <a16:creationId xmlns:a16="http://schemas.microsoft.com/office/drawing/2014/main" id="{87FD2F19-7980-E5C3-3288-3532214FB0E5}"/>
                </a:ext>
              </a:extLst>
            </p:cNvPr>
            <p:cNvSpPr/>
            <p:nvPr/>
          </p:nvSpPr>
          <p:spPr>
            <a:xfrm rot="5400000">
              <a:off x="7199559" y="1392866"/>
              <a:ext cx="650932" cy="9333948"/>
            </a:xfrm>
            <a:prstGeom prst="rect">
              <a:avLst/>
            </a:prstGeom>
            <a:gradFill>
              <a:gsLst>
                <a:gs pos="5000">
                  <a:schemeClr val="accent2">
                    <a:alpha val="0"/>
                  </a:schemeClr>
                </a:gs>
                <a:gs pos="72000">
                  <a:srgbClr val="3265C5">
                    <a:alpha val="91494"/>
                  </a:srgbClr>
                </a:gs>
                <a:gs pos="90000">
                  <a:schemeClr val="accent2"/>
                </a:gs>
              </a:gsLst>
              <a:lin ang="16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  <p:sp>
          <p:nvSpPr>
            <p:cNvPr id="25" name="Rectangle 8">
              <a:extLst>
                <a:ext uri="{FF2B5EF4-FFF2-40B4-BE49-F238E27FC236}">
                  <a16:creationId xmlns:a16="http://schemas.microsoft.com/office/drawing/2014/main" id="{E0993744-0272-2451-941C-E4DBFF8C1A51}"/>
                </a:ext>
              </a:extLst>
            </p:cNvPr>
            <p:cNvSpPr/>
            <p:nvPr/>
          </p:nvSpPr>
          <p:spPr>
            <a:xfrm>
              <a:off x="9573777" y="6176963"/>
              <a:ext cx="2618223" cy="2083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</p:grpSp>
      <p:pic>
        <p:nvPicPr>
          <p:cNvPr id="26" name="Picture 9" descr="A picture containing text&#10;&#10;Description automatically generated">
            <a:extLst>
              <a:ext uri="{FF2B5EF4-FFF2-40B4-BE49-F238E27FC236}">
                <a16:creationId xmlns:a16="http://schemas.microsoft.com/office/drawing/2014/main" id="{0EA49545-B6B0-8404-A821-7F675247F7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462" y="5700825"/>
            <a:ext cx="2618223" cy="1165067"/>
          </a:xfrm>
          <a:prstGeom prst="rect">
            <a:avLst/>
          </a:prstGeom>
        </p:spPr>
      </p:pic>
      <p:sp>
        <p:nvSpPr>
          <p:cNvPr id="4" name="Title 11">
            <a:extLst>
              <a:ext uri="{FF2B5EF4-FFF2-40B4-BE49-F238E27FC236}">
                <a16:creationId xmlns:a16="http://schemas.microsoft.com/office/drawing/2014/main" id="{41B50046-C139-FD0D-08C1-8D8BFC88473D}"/>
              </a:ext>
            </a:extLst>
          </p:cNvPr>
          <p:cNvSpPr txBox="1">
            <a:spLocks/>
          </p:cNvSpPr>
          <p:nvPr/>
        </p:nvSpPr>
        <p:spPr>
          <a:xfrm>
            <a:off x="2067155" y="294886"/>
            <a:ext cx="1051965" cy="8814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5400" b="1" dirty="0"/>
              <a:t>1.</a:t>
            </a:r>
            <a:r>
              <a:rPr lang="en-US" sz="5400" b="1" dirty="0"/>
              <a:t>5</a:t>
            </a:r>
            <a:endParaRPr lang="en-GR" sz="5400" b="1" dirty="0"/>
          </a:p>
        </p:txBody>
      </p:sp>
      <p:grpSp>
        <p:nvGrpSpPr>
          <p:cNvPr id="8" name="Ομάδα 7">
            <a:extLst>
              <a:ext uri="{FF2B5EF4-FFF2-40B4-BE49-F238E27FC236}">
                <a16:creationId xmlns:a16="http://schemas.microsoft.com/office/drawing/2014/main" id="{776F5C7C-D631-954D-8F95-87C5D2B2D25F}"/>
              </a:ext>
            </a:extLst>
          </p:cNvPr>
          <p:cNvGrpSpPr/>
          <p:nvPr/>
        </p:nvGrpSpPr>
        <p:grpSpPr>
          <a:xfrm>
            <a:off x="555171" y="1367979"/>
            <a:ext cx="11146972" cy="879744"/>
            <a:chOff x="555171" y="1986169"/>
            <a:chExt cx="10907486" cy="501525"/>
          </a:xfrm>
        </p:grpSpPr>
        <p:grpSp>
          <p:nvGrpSpPr>
            <p:cNvPr id="30" name="Ομάδα 29">
              <a:extLst>
                <a:ext uri="{FF2B5EF4-FFF2-40B4-BE49-F238E27FC236}">
                  <a16:creationId xmlns:a16="http://schemas.microsoft.com/office/drawing/2014/main" id="{14257A8A-A695-0EE1-8C70-8F0DAB3D1B28}"/>
                </a:ext>
              </a:extLst>
            </p:cNvPr>
            <p:cNvGrpSpPr/>
            <p:nvPr/>
          </p:nvGrpSpPr>
          <p:grpSpPr>
            <a:xfrm>
              <a:off x="1102845" y="1986169"/>
              <a:ext cx="10359812" cy="501525"/>
              <a:chOff x="926746" y="2734612"/>
              <a:chExt cx="10199330" cy="501525"/>
            </a:xfrm>
          </p:grpSpPr>
          <p:sp>
            <p:nvSpPr>
              <p:cNvPr id="31" name="Rectangle 12">
                <a:extLst>
                  <a:ext uri="{FF2B5EF4-FFF2-40B4-BE49-F238E27FC236}">
                    <a16:creationId xmlns:a16="http://schemas.microsoft.com/office/drawing/2014/main" id="{6522C963-3FF5-21A6-60C3-B6768E1B2814}"/>
                  </a:ext>
                </a:extLst>
              </p:cNvPr>
              <p:cNvSpPr/>
              <p:nvPr/>
            </p:nvSpPr>
            <p:spPr>
              <a:xfrm>
                <a:off x="926746" y="2734612"/>
                <a:ext cx="8897974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Εφαρμογή του νέου νομοθετικού πλαισίου εποπτείας και ελέγχου εφοδιαστικής αλυσίδας καυσίμων</a:t>
                </a:r>
              </a:p>
            </p:txBody>
          </p:sp>
          <p:sp>
            <p:nvSpPr>
              <p:cNvPr id="32" name="Rectangle 12">
                <a:extLst>
                  <a:ext uri="{FF2B5EF4-FFF2-40B4-BE49-F238E27FC236}">
                    <a16:creationId xmlns:a16="http://schemas.microsoft.com/office/drawing/2014/main" id="{12EE7A5D-2306-93CA-D50D-DD95373B18CC}"/>
                  </a:ext>
                </a:extLst>
              </p:cNvPr>
              <p:cNvSpPr/>
              <p:nvPr/>
            </p:nvSpPr>
            <p:spPr>
              <a:xfrm>
                <a:off x="9737437" y="2736000"/>
                <a:ext cx="1388639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</a:t>
                </a:r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2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 2024</a:t>
                </a:r>
                <a:endParaRPr lang="el-GR" sz="80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42" name="Rectangle 12">
              <a:extLst>
                <a:ext uri="{FF2B5EF4-FFF2-40B4-BE49-F238E27FC236}">
                  <a16:creationId xmlns:a16="http://schemas.microsoft.com/office/drawing/2014/main" id="{8D2B50ED-0CEB-6D7F-A9F6-B6D771B21AEF}"/>
                </a:ext>
              </a:extLst>
            </p:cNvPr>
            <p:cNvSpPr/>
            <p:nvPr/>
          </p:nvSpPr>
          <p:spPr>
            <a:xfrm>
              <a:off x="555171" y="1987200"/>
              <a:ext cx="547674" cy="5004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1</a:t>
              </a:r>
              <a:endParaRPr lang="el-GR" sz="3000" b="1" dirty="0">
                <a:latin typeface="+mj-lt"/>
              </a:endParaRPr>
            </a:p>
          </p:txBody>
        </p:sp>
      </p:grpSp>
      <p:grpSp>
        <p:nvGrpSpPr>
          <p:cNvPr id="6" name="Ομάδα 5">
            <a:extLst>
              <a:ext uri="{FF2B5EF4-FFF2-40B4-BE49-F238E27FC236}">
                <a16:creationId xmlns:a16="http://schemas.microsoft.com/office/drawing/2014/main" id="{19AC1184-594F-6282-B1C6-77B928B7EFCF}"/>
              </a:ext>
            </a:extLst>
          </p:cNvPr>
          <p:cNvGrpSpPr/>
          <p:nvPr/>
        </p:nvGrpSpPr>
        <p:grpSpPr>
          <a:xfrm>
            <a:off x="555171" y="2367335"/>
            <a:ext cx="11146972" cy="878400"/>
            <a:chOff x="555171" y="3128398"/>
            <a:chExt cx="10907486" cy="1364614"/>
          </a:xfrm>
        </p:grpSpPr>
        <p:grpSp>
          <p:nvGrpSpPr>
            <p:cNvPr id="16" name="Ομάδα 15">
              <a:extLst>
                <a:ext uri="{FF2B5EF4-FFF2-40B4-BE49-F238E27FC236}">
                  <a16:creationId xmlns:a16="http://schemas.microsoft.com/office/drawing/2014/main" id="{12D35ED9-6F4C-770D-876B-67C3F22955E9}"/>
                </a:ext>
              </a:extLst>
            </p:cNvPr>
            <p:cNvGrpSpPr/>
            <p:nvPr/>
          </p:nvGrpSpPr>
          <p:grpSpPr>
            <a:xfrm>
              <a:off x="1102845" y="3128398"/>
              <a:ext cx="10359812" cy="1364614"/>
              <a:chOff x="926746" y="2735827"/>
              <a:chExt cx="10199330" cy="500311"/>
            </a:xfrm>
          </p:grpSpPr>
          <p:sp>
            <p:nvSpPr>
              <p:cNvPr id="17" name="Rectangle 12">
                <a:extLst>
                  <a:ext uri="{FF2B5EF4-FFF2-40B4-BE49-F238E27FC236}">
                    <a16:creationId xmlns:a16="http://schemas.microsoft.com/office/drawing/2014/main" id="{11FCCB1C-E2D5-4D04-9ECF-8B830B967088}"/>
                  </a:ext>
                </a:extLst>
              </p:cNvPr>
              <p:cNvSpPr/>
              <p:nvPr/>
            </p:nvSpPr>
            <p:spPr>
              <a:xfrm>
                <a:off x="926746" y="2735827"/>
                <a:ext cx="8897974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Ολοκλήρωση όλων των </a:t>
                </a:r>
                <a:r>
                  <a:rPr lang="el-GR" sz="2400" b="1" dirty="0" err="1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υποέργων</a:t>
                </a:r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 αναβάθμισης και αξιοποίησης του συστήματος εισροών – εκροών στα καύσιμα</a:t>
                </a:r>
                <a:r>
                  <a:rPr lang="el-GR" sz="2000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 (πλην υγραερίων και ελεύθερων εγκαταστάσεων)</a:t>
                </a:r>
                <a:endParaRPr lang="el-GR" sz="2400" dirty="0">
                  <a:solidFill>
                    <a:schemeClr val="tx1"/>
                  </a:solidFill>
                  <a:latin typeface="Franklin Gothic Medium Cond" panose="020B0606030402020204" pitchFamily="34" charset="0"/>
                </a:endParaRPr>
              </a:p>
            </p:txBody>
          </p:sp>
          <p:sp>
            <p:nvSpPr>
              <p:cNvPr id="18" name="Rectangle 12">
                <a:extLst>
                  <a:ext uri="{FF2B5EF4-FFF2-40B4-BE49-F238E27FC236}">
                    <a16:creationId xmlns:a16="http://schemas.microsoft.com/office/drawing/2014/main" id="{B8C4FA03-8294-4F69-A02E-2F7B77EA37B1}"/>
                  </a:ext>
                </a:extLst>
              </p:cNvPr>
              <p:cNvSpPr/>
              <p:nvPr/>
            </p:nvSpPr>
            <p:spPr>
              <a:xfrm>
                <a:off x="9737437" y="2736001"/>
                <a:ext cx="1388639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</a:t>
                </a:r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4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 2024</a:t>
                </a:r>
                <a:endParaRPr lang="el-GR" sz="80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45" name="Rectangle 12">
              <a:extLst>
                <a:ext uri="{FF2B5EF4-FFF2-40B4-BE49-F238E27FC236}">
                  <a16:creationId xmlns:a16="http://schemas.microsoft.com/office/drawing/2014/main" id="{5817D5D8-B1AB-E134-174F-8615DB122F23}"/>
                </a:ext>
              </a:extLst>
            </p:cNvPr>
            <p:cNvSpPr/>
            <p:nvPr/>
          </p:nvSpPr>
          <p:spPr>
            <a:xfrm>
              <a:off x="555171" y="3128829"/>
              <a:ext cx="547674" cy="1360394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2</a:t>
              </a:r>
              <a:endParaRPr lang="el-GR" sz="3000" b="1" dirty="0">
                <a:latin typeface="+mj-lt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087A6FFC-BFC7-9E68-A072-C1CFAC5F6676}"/>
              </a:ext>
            </a:extLst>
          </p:cNvPr>
          <p:cNvSpPr txBox="1"/>
          <p:nvPr/>
        </p:nvSpPr>
        <p:spPr>
          <a:xfrm>
            <a:off x="3071873" y="440967"/>
            <a:ext cx="89063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latin typeface="Franklin Gothic Medium Cond" panose="020B0606030402020204" pitchFamily="34" charset="0"/>
              </a:rPr>
              <a:t>Προτεραιότητες Τελωνείων και Χημικών Υπηρεσιών</a:t>
            </a:r>
            <a:endParaRPr lang="en-GR" sz="2400" b="1" dirty="0">
              <a:latin typeface="Franklin Gothic Medium Cond" panose="020B0606030402020204" pitchFamily="34" charset="0"/>
            </a:endParaRPr>
          </a:p>
        </p:txBody>
      </p:sp>
      <p:grpSp>
        <p:nvGrpSpPr>
          <p:cNvPr id="3" name="Ομάδα 2">
            <a:extLst>
              <a:ext uri="{FF2B5EF4-FFF2-40B4-BE49-F238E27FC236}">
                <a16:creationId xmlns:a16="http://schemas.microsoft.com/office/drawing/2014/main" id="{1E3780D5-5CB9-7C1D-F9AC-11BC710E66B0}"/>
              </a:ext>
            </a:extLst>
          </p:cNvPr>
          <p:cNvGrpSpPr/>
          <p:nvPr/>
        </p:nvGrpSpPr>
        <p:grpSpPr>
          <a:xfrm>
            <a:off x="555171" y="3402869"/>
            <a:ext cx="11146972" cy="878400"/>
            <a:chOff x="555171" y="4556121"/>
            <a:chExt cx="10907486" cy="501616"/>
          </a:xfrm>
        </p:grpSpPr>
        <p:grpSp>
          <p:nvGrpSpPr>
            <p:cNvPr id="36" name="Ομάδα 35">
              <a:extLst>
                <a:ext uri="{FF2B5EF4-FFF2-40B4-BE49-F238E27FC236}">
                  <a16:creationId xmlns:a16="http://schemas.microsoft.com/office/drawing/2014/main" id="{2CD68D22-9782-35BA-F688-E551659C8C37}"/>
                </a:ext>
              </a:extLst>
            </p:cNvPr>
            <p:cNvGrpSpPr/>
            <p:nvPr/>
          </p:nvGrpSpPr>
          <p:grpSpPr>
            <a:xfrm>
              <a:off x="1102845" y="4557600"/>
              <a:ext cx="10359812" cy="500137"/>
              <a:chOff x="926746" y="2732300"/>
              <a:chExt cx="10199330" cy="500137"/>
            </a:xfrm>
          </p:grpSpPr>
          <p:sp>
            <p:nvSpPr>
              <p:cNvPr id="38" name="Rectangle 12">
                <a:extLst>
                  <a:ext uri="{FF2B5EF4-FFF2-40B4-BE49-F238E27FC236}">
                    <a16:creationId xmlns:a16="http://schemas.microsoft.com/office/drawing/2014/main" id="{C4950ED2-5241-6DDF-3EED-4BAD8207F109}"/>
                  </a:ext>
                </a:extLst>
              </p:cNvPr>
              <p:cNvSpPr/>
              <p:nvPr/>
            </p:nvSpPr>
            <p:spPr>
              <a:xfrm>
                <a:off x="926746" y="2732300"/>
                <a:ext cx="8897974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Οργανωτική αναδιάταξη για </a:t>
                </a:r>
                <a:r>
                  <a:rPr lang="el-GR" sz="2400" b="1" dirty="0" err="1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κεντρικοποίηση</a:t>
                </a:r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 ελέγχου εγγράφων και αποδέσμευση ανθρώπινων πόρων για τον τελωνειακό έλεγχο στο πεδίο</a:t>
                </a:r>
                <a:endParaRPr lang="el-GR" sz="2400" dirty="0">
                  <a:solidFill>
                    <a:schemeClr val="tx1"/>
                  </a:solidFill>
                  <a:latin typeface="Franklin Gothic Medium Cond" panose="020B0606030402020204" pitchFamily="34" charset="0"/>
                </a:endParaRPr>
              </a:p>
            </p:txBody>
          </p:sp>
          <p:sp>
            <p:nvSpPr>
              <p:cNvPr id="39" name="Rectangle 12">
                <a:extLst>
                  <a:ext uri="{FF2B5EF4-FFF2-40B4-BE49-F238E27FC236}">
                    <a16:creationId xmlns:a16="http://schemas.microsoft.com/office/drawing/2014/main" id="{5F780C1B-DC9A-87B0-1CC4-F08659C42265}"/>
                  </a:ext>
                </a:extLst>
              </p:cNvPr>
              <p:cNvSpPr/>
              <p:nvPr/>
            </p:nvSpPr>
            <p:spPr>
              <a:xfrm>
                <a:off x="9737437" y="2732300"/>
                <a:ext cx="1388639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</a:t>
                </a:r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4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 </a:t>
                </a:r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202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4</a:t>
                </a:r>
                <a:endParaRPr lang="el-GR" sz="80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37" name="Rectangle 12">
              <a:extLst>
                <a:ext uri="{FF2B5EF4-FFF2-40B4-BE49-F238E27FC236}">
                  <a16:creationId xmlns:a16="http://schemas.microsoft.com/office/drawing/2014/main" id="{8412D25F-73E6-8619-EB4E-0AEE137A8E25}"/>
                </a:ext>
              </a:extLst>
            </p:cNvPr>
            <p:cNvSpPr/>
            <p:nvPr/>
          </p:nvSpPr>
          <p:spPr>
            <a:xfrm>
              <a:off x="555171" y="4556121"/>
              <a:ext cx="547674" cy="5004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3</a:t>
              </a:r>
              <a:endParaRPr lang="el-GR" sz="3000" b="1" dirty="0">
                <a:latin typeface="+mj-lt"/>
              </a:endParaRPr>
            </a:p>
          </p:txBody>
        </p:sp>
      </p:grpSp>
      <p:grpSp>
        <p:nvGrpSpPr>
          <p:cNvPr id="49" name="Ομάδα 48">
            <a:extLst>
              <a:ext uri="{FF2B5EF4-FFF2-40B4-BE49-F238E27FC236}">
                <a16:creationId xmlns:a16="http://schemas.microsoft.com/office/drawing/2014/main" id="{0D13EC1C-A601-9028-0543-7E4BDF8AC15A}"/>
              </a:ext>
            </a:extLst>
          </p:cNvPr>
          <p:cNvGrpSpPr/>
          <p:nvPr/>
        </p:nvGrpSpPr>
        <p:grpSpPr>
          <a:xfrm>
            <a:off x="555171" y="4418269"/>
            <a:ext cx="11146972" cy="1165068"/>
            <a:chOff x="555171" y="4556121"/>
            <a:chExt cx="10907486" cy="501616"/>
          </a:xfrm>
        </p:grpSpPr>
        <p:grpSp>
          <p:nvGrpSpPr>
            <p:cNvPr id="50" name="Ομάδα 49">
              <a:extLst>
                <a:ext uri="{FF2B5EF4-FFF2-40B4-BE49-F238E27FC236}">
                  <a16:creationId xmlns:a16="http://schemas.microsoft.com/office/drawing/2014/main" id="{5BE9B7A6-5904-3E24-C6E1-C3FF51A0EAC2}"/>
                </a:ext>
              </a:extLst>
            </p:cNvPr>
            <p:cNvGrpSpPr/>
            <p:nvPr/>
          </p:nvGrpSpPr>
          <p:grpSpPr>
            <a:xfrm>
              <a:off x="1102845" y="4557600"/>
              <a:ext cx="10359812" cy="500137"/>
              <a:chOff x="926746" y="2732300"/>
              <a:chExt cx="10199330" cy="500137"/>
            </a:xfrm>
          </p:grpSpPr>
          <p:sp>
            <p:nvSpPr>
              <p:cNvPr id="52" name="Rectangle 12">
                <a:extLst>
                  <a:ext uri="{FF2B5EF4-FFF2-40B4-BE49-F238E27FC236}">
                    <a16:creationId xmlns:a16="http://schemas.microsoft.com/office/drawing/2014/main" id="{17988B7A-EB38-DF22-FE15-357EC5265A41}"/>
                  </a:ext>
                </a:extLst>
              </p:cNvPr>
              <p:cNvSpPr/>
              <p:nvPr/>
            </p:nvSpPr>
            <p:spPr>
              <a:xfrm>
                <a:off x="926746" y="2732300"/>
                <a:ext cx="8810691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solidFill>
                      <a:srgbClr val="002060"/>
                    </a:solidFill>
                    <a:latin typeface="Franklin Gothic Medium Cond" panose="020B0606030402020204" pitchFamily="34" charset="0"/>
                  </a:rPr>
                  <a:t>Αναβάθμιση επιχειρησιακής ικανότητας Χημικών Υπηρεσιών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l-GR" sz="2000" dirty="0">
                    <a:solidFill>
                      <a:srgbClr val="002060"/>
                    </a:solidFill>
                    <a:latin typeface="Franklin Gothic Medium Cond" panose="020B0606030402020204" pitchFamily="34" charset="0"/>
                  </a:rPr>
                  <a:t>Νέος εξοπλισμός στα εργαστήρια ναρκωτικών, καυσίμων, αλκοολούχων και λοιπών προϊόντων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l-GR" sz="2000" dirty="0">
                    <a:solidFill>
                      <a:srgbClr val="002060"/>
                    </a:solidFill>
                    <a:latin typeface="Franklin Gothic Medium Cond" panose="020B0606030402020204" pitchFamily="34" charset="0"/>
                  </a:rPr>
                  <a:t>Φορητά όργανα ανάλυσης</a:t>
                </a:r>
                <a:endParaRPr lang="el-GR" sz="2400" dirty="0">
                  <a:solidFill>
                    <a:srgbClr val="002060"/>
                  </a:solidFill>
                  <a:latin typeface="Franklin Gothic Medium Cond" panose="020B0606030402020204" pitchFamily="34" charset="0"/>
                </a:endParaRPr>
              </a:p>
            </p:txBody>
          </p:sp>
          <p:sp>
            <p:nvSpPr>
              <p:cNvPr id="53" name="Rectangle 12">
                <a:extLst>
                  <a:ext uri="{FF2B5EF4-FFF2-40B4-BE49-F238E27FC236}">
                    <a16:creationId xmlns:a16="http://schemas.microsoft.com/office/drawing/2014/main" id="{B54864ED-EAAF-CC80-AFB2-5B330B3C5BFD}"/>
                  </a:ext>
                </a:extLst>
              </p:cNvPr>
              <p:cNvSpPr/>
              <p:nvPr/>
            </p:nvSpPr>
            <p:spPr>
              <a:xfrm>
                <a:off x="9737437" y="2732300"/>
                <a:ext cx="1388639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</a:t>
                </a:r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4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 </a:t>
                </a:r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202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4</a:t>
                </a:r>
                <a:endParaRPr lang="el-GR" sz="80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51" name="Rectangle 12">
              <a:extLst>
                <a:ext uri="{FF2B5EF4-FFF2-40B4-BE49-F238E27FC236}">
                  <a16:creationId xmlns:a16="http://schemas.microsoft.com/office/drawing/2014/main" id="{00464101-6403-30C9-770E-50B548155604}"/>
                </a:ext>
              </a:extLst>
            </p:cNvPr>
            <p:cNvSpPr/>
            <p:nvPr/>
          </p:nvSpPr>
          <p:spPr>
            <a:xfrm>
              <a:off x="555171" y="4556121"/>
              <a:ext cx="547674" cy="5004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4</a:t>
              </a:r>
              <a:endParaRPr lang="el-GR" sz="3000" b="1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5121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2DF58F5D-15D6-C775-DD72-A32D2D9F49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6616" y="1640390"/>
            <a:ext cx="2844664" cy="2387600"/>
          </a:xfrm>
        </p:spPr>
        <p:txBody>
          <a:bodyPr/>
          <a:lstStyle/>
          <a:p>
            <a:r>
              <a:rPr lang="el-GR" dirty="0"/>
              <a:t>2</a:t>
            </a:r>
            <a:endParaRPr lang="en-GR" dirty="0"/>
          </a:p>
        </p:txBody>
      </p:sp>
      <p:sp>
        <p:nvSpPr>
          <p:cNvPr id="13" name="Subtitle 12">
            <a:extLst>
              <a:ext uri="{FF2B5EF4-FFF2-40B4-BE49-F238E27FC236}">
                <a16:creationId xmlns:a16="http://schemas.microsoft.com/office/drawing/2014/main" id="{68F689AC-CDFB-D183-7ACA-0C96D08F97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6616" y="3854469"/>
            <a:ext cx="5598024" cy="1753851"/>
          </a:xfrm>
        </p:spPr>
        <p:txBody>
          <a:bodyPr>
            <a:normAutofit/>
          </a:bodyPr>
          <a:lstStyle/>
          <a:p>
            <a:r>
              <a:rPr lang="el-GR" sz="4000" b="1" dirty="0">
                <a:latin typeface="Franklin Gothic Medium Cond" panose="020B0606030402020204" pitchFamily="34" charset="0"/>
              </a:rPr>
              <a:t>Νέο μοντέλο οργάνωσης &amp; λειτουργίας</a:t>
            </a:r>
          </a:p>
        </p:txBody>
      </p:sp>
    </p:spTree>
    <p:extLst>
      <p:ext uri="{BB962C8B-B14F-4D97-AF65-F5344CB8AC3E}">
        <p14:creationId xmlns:p14="http://schemas.microsoft.com/office/powerpoint/2010/main" val="1798865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462F58E-A9DF-FEC0-1E4B-FD01B1B31EE7}"/>
              </a:ext>
            </a:extLst>
          </p:cNvPr>
          <p:cNvSpPr/>
          <p:nvPr/>
        </p:nvSpPr>
        <p:spPr>
          <a:xfrm rot="10800000">
            <a:off x="0" y="265912"/>
            <a:ext cx="3708400" cy="923684"/>
          </a:xfrm>
          <a:prstGeom prst="rect">
            <a:avLst/>
          </a:prstGeom>
          <a:gradFill>
            <a:gsLst>
              <a:gs pos="31000">
                <a:schemeClr val="bg1">
                  <a:alpha val="0"/>
                </a:schemeClr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 dirty="0"/>
          </a:p>
        </p:txBody>
      </p:sp>
      <p:grpSp>
        <p:nvGrpSpPr>
          <p:cNvPr id="23" name="Group 6">
            <a:extLst>
              <a:ext uri="{FF2B5EF4-FFF2-40B4-BE49-F238E27FC236}">
                <a16:creationId xmlns:a16="http://schemas.microsoft.com/office/drawing/2014/main" id="{EC459D86-B8D2-DDFB-CDCD-83EDE094CF66}"/>
              </a:ext>
            </a:extLst>
          </p:cNvPr>
          <p:cNvGrpSpPr/>
          <p:nvPr/>
        </p:nvGrpSpPr>
        <p:grpSpPr>
          <a:xfrm>
            <a:off x="2858051" y="5957894"/>
            <a:ext cx="9333949" cy="650932"/>
            <a:chOff x="2858051" y="5734374"/>
            <a:chExt cx="9333949" cy="650932"/>
          </a:xfrm>
        </p:grpSpPr>
        <p:sp>
          <p:nvSpPr>
            <p:cNvPr id="24" name="Rectangle 7">
              <a:extLst>
                <a:ext uri="{FF2B5EF4-FFF2-40B4-BE49-F238E27FC236}">
                  <a16:creationId xmlns:a16="http://schemas.microsoft.com/office/drawing/2014/main" id="{87FD2F19-7980-E5C3-3288-3532214FB0E5}"/>
                </a:ext>
              </a:extLst>
            </p:cNvPr>
            <p:cNvSpPr/>
            <p:nvPr/>
          </p:nvSpPr>
          <p:spPr>
            <a:xfrm rot="5400000">
              <a:off x="7199559" y="1392866"/>
              <a:ext cx="650932" cy="9333948"/>
            </a:xfrm>
            <a:prstGeom prst="rect">
              <a:avLst/>
            </a:prstGeom>
            <a:gradFill>
              <a:gsLst>
                <a:gs pos="5000">
                  <a:schemeClr val="accent2">
                    <a:alpha val="0"/>
                  </a:schemeClr>
                </a:gs>
                <a:gs pos="72000">
                  <a:srgbClr val="3265C5">
                    <a:alpha val="91494"/>
                  </a:srgbClr>
                </a:gs>
                <a:gs pos="90000">
                  <a:schemeClr val="accent2"/>
                </a:gs>
              </a:gsLst>
              <a:lin ang="16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  <p:sp>
          <p:nvSpPr>
            <p:cNvPr id="25" name="Rectangle 8">
              <a:extLst>
                <a:ext uri="{FF2B5EF4-FFF2-40B4-BE49-F238E27FC236}">
                  <a16:creationId xmlns:a16="http://schemas.microsoft.com/office/drawing/2014/main" id="{E0993744-0272-2451-941C-E4DBFF8C1A51}"/>
                </a:ext>
              </a:extLst>
            </p:cNvPr>
            <p:cNvSpPr/>
            <p:nvPr/>
          </p:nvSpPr>
          <p:spPr>
            <a:xfrm>
              <a:off x="9573777" y="6176963"/>
              <a:ext cx="2618223" cy="2083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</p:grpSp>
      <p:pic>
        <p:nvPicPr>
          <p:cNvPr id="26" name="Picture 9" descr="A picture containing text&#10;&#10;Description automatically generated">
            <a:extLst>
              <a:ext uri="{FF2B5EF4-FFF2-40B4-BE49-F238E27FC236}">
                <a16:creationId xmlns:a16="http://schemas.microsoft.com/office/drawing/2014/main" id="{0EA49545-B6B0-8404-A821-7F675247F7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462" y="5700825"/>
            <a:ext cx="2618223" cy="1165067"/>
          </a:xfrm>
          <a:prstGeom prst="rect">
            <a:avLst/>
          </a:prstGeom>
        </p:spPr>
      </p:pic>
      <p:sp>
        <p:nvSpPr>
          <p:cNvPr id="6" name="Title 11">
            <a:extLst>
              <a:ext uri="{FF2B5EF4-FFF2-40B4-BE49-F238E27FC236}">
                <a16:creationId xmlns:a16="http://schemas.microsoft.com/office/drawing/2014/main" id="{657952A6-5393-099E-6E45-0FFB4A5525FB}"/>
              </a:ext>
            </a:extLst>
          </p:cNvPr>
          <p:cNvSpPr txBox="1">
            <a:spLocks/>
          </p:cNvSpPr>
          <p:nvPr/>
        </p:nvSpPr>
        <p:spPr>
          <a:xfrm>
            <a:off x="2067155" y="294886"/>
            <a:ext cx="1051965" cy="8814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5400" b="1" dirty="0"/>
              <a:t>2.1</a:t>
            </a:r>
            <a:endParaRPr lang="en-GR" sz="54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BDA6150-4C4C-D893-74AB-73C65331944A}"/>
              </a:ext>
            </a:extLst>
          </p:cNvPr>
          <p:cNvSpPr txBox="1"/>
          <p:nvPr/>
        </p:nvSpPr>
        <p:spPr>
          <a:xfrm>
            <a:off x="3119120" y="242076"/>
            <a:ext cx="8593616" cy="9713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latin typeface="Franklin Gothic Medium Cond" panose="020B0606030402020204" pitchFamily="34" charset="0"/>
              </a:rPr>
              <a:t>Νέο μοντέλο οργάνωσης και λειτουργίας</a:t>
            </a:r>
          </a:p>
          <a:p>
            <a:pPr>
              <a:lnSpc>
                <a:spcPct val="114000"/>
              </a:lnSpc>
            </a:pPr>
            <a:r>
              <a:rPr lang="el-GR" sz="2400" b="1" dirty="0">
                <a:latin typeface="Franklin Gothic Medium Cond" panose="020B0606030402020204" pitchFamily="34" charset="0"/>
              </a:rPr>
              <a:t>Υπηρεσίες νέας γενιάς</a:t>
            </a:r>
          </a:p>
        </p:txBody>
      </p:sp>
      <p:sp>
        <p:nvSpPr>
          <p:cNvPr id="2" name="Ορθογώνιο: Στρογγύλεμα γωνιών 1">
            <a:extLst>
              <a:ext uri="{FF2B5EF4-FFF2-40B4-BE49-F238E27FC236}">
                <a16:creationId xmlns:a16="http://schemas.microsoft.com/office/drawing/2014/main" id="{9940894C-84E1-5620-963C-1826B8C74AD8}"/>
              </a:ext>
            </a:extLst>
          </p:cNvPr>
          <p:cNvSpPr/>
          <p:nvPr/>
        </p:nvSpPr>
        <p:spPr>
          <a:xfrm>
            <a:off x="730511" y="1439820"/>
            <a:ext cx="3596338" cy="639099"/>
          </a:xfrm>
          <a:prstGeom prst="roundRect">
            <a:avLst>
              <a:gd name="adj" fmla="val 0"/>
            </a:avLst>
          </a:prstGeom>
          <a:gradFill>
            <a:gsLst>
              <a:gs pos="10000">
                <a:srgbClr val="1E4EAE"/>
              </a:gs>
              <a:gs pos="100000">
                <a:srgbClr val="112D63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Σύγχρονο </a:t>
            </a:r>
            <a:r>
              <a:rPr kumimoji="0" lang="en-US" sz="23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HQ</a:t>
            </a:r>
            <a:endParaRPr kumimoji="0" lang="el-GR" sz="23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</p:txBody>
      </p:sp>
      <p:sp>
        <p:nvSpPr>
          <p:cNvPr id="3" name="Ορθογώνιο: Στρογγύλεμα γωνιών 2">
            <a:extLst>
              <a:ext uri="{FF2B5EF4-FFF2-40B4-BE49-F238E27FC236}">
                <a16:creationId xmlns:a16="http://schemas.microsoft.com/office/drawing/2014/main" id="{5DEEF46A-213D-0ABB-0CFB-1E30AF5383E4}"/>
              </a:ext>
            </a:extLst>
          </p:cNvPr>
          <p:cNvSpPr/>
          <p:nvPr/>
        </p:nvSpPr>
        <p:spPr>
          <a:xfrm>
            <a:off x="4497146" y="1440000"/>
            <a:ext cx="3780000" cy="650933"/>
          </a:xfrm>
          <a:prstGeom prst="roundRect">
            <a:avLst>
              <a:gd name="adj" fmla="val 0"/>
            </a:avLst>
          </a:prstGeom>
          <a:gradFill>
            <a:gsLst>
              <a:gs pos="10000">
                <a:srgbClr val="1D77EF"/>
              </a:gs>
              <a:gs pos="100000">
                <a:srgbClr val="0B499F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300" dirty="0">
                <a:solidFill>
                  <a:prstClr val="white"/>
                </a:solidFill>
                <a:latin typeface="Franklin Gothic Medium Cond" panose="020B0606030402020204" pitchFamily="34" charset="0"/>
              </a:rPr>
              <a:t>Ειδικά περιφερειακά Κέντρα </a:t>
            </a:r>
            <a:endParaRPr kumimoji="0" lang="el-GR" sz="23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</a:endParaRPr>
          </a:p>
        </p:txBody>
      </p:sp>
      <p:sp>
        <p:nvSpPr>
          <p:cNvPr id="7" name="Ορθογώνιο: Στρογγύλεμα γωνιών 6">
            <a:extLst>
              <a:ext uri="{FF2B5EF4-FFF2-40B4-BE49-F238E27FC236}">
                <a16:creationId xmlns:a16="http://schemas.microsoft.com/office/drawing/2014/main" id="{B20BBF2A-E554-D83D-1EC4-90C1BF135BCA}"/>
              </a:ext>
            </a:extLst>
          </p:cNvPr>
          <p:cNvSpPr/>
          <p:nvPr/>
        </p:nvSpPr>
        <p:spPr>
          <a:xfrm>
            <a:off x="8452471" y="1439820"/>
            <a:ext cx="3202047" cy="650933"/>
          </a:xfrm>
          <a:prstGeom prst="roundRect">
            <a:avLst>
              <a:gd name="adj" fmla="val 0"/>
            </a:avLst>
          </a:prstGeom>
          <a:gradFill>
            <a:gsLst>
              <a:gs pos="10000">
                <a:srgbClr val="0F5CE7"/>
              </a:gs>
              <a:gs pos="100000">
                <a:srgbClr val="0C49BA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lvl="0" algn="ctr" defTabSz="457200">
              <a:lnSpc>
                <a:spcPct val="80000"/>
              </a:lnSpc>
              <a:defRPr/>
            </a:pPr>
            <a:r>
              <a:rPr lang="el-GR" sz="2200" dirty="0">
                <a:solidFill>
                  <a:prstClr val="white"/>
                </a:solidFill>
                <a:latin typeface="Franklin Gothic Medium Cond" panose="020B0606030402020204" pitchFamily="34" charset="0"/>
              </a:rPr>
              <a:t>Τοπικές</a:t>
            </a:r>
          </a:p>
          <a:p>
            <a:pPr lvl="0" algn="ctr" defTabSz="457200">
              <a:lnSpc>
                <a:spcPct val="80000"/>
              </a:lnSpc>
              <a:defRPr/>
            </a:pPr>
            <a:r>
              <a:rPr lang="el-GR" sz="2200" dirty="0">
                <a:solidFill>
                  <a:prstClr val="white"/>
                </a:solidFill>
                <a:latin typeface="Franklin Gothic Medium Cond" panose="020B0606030402020204" pitchFamily="34" charset="0"/>
              </a:rPr>
              <a:t>Υπηρεσίες Εξυπηρέτησης</a:t>
            </a:r>
            <a:endParaRPr kumimoji="0" lang="el-GR" sz="22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</a:endParaRPr>
          </a:p>
        </p:txBody>
      </p:sp>
      <p:sp>
        <p:nvSpPr>
          <p:cNvPr id="9" name="Ορθογώνιο: Στρογγύλεμα γωνιών 8">
            <a:extLst>
              <a:ext uri="{FF2B5EF4-FFF2-40B4-BE49-F238E27FC236}">
                <a16:creationId xmlns:a16="http://schemas.microsoft.com/office/drawing/2014/main" id="{1F9B790D-979F-80C6-1A4A-BEC68659B56D}"/>
              </a:ext>
            </a:extLst>
          </p:cNvPr>
          <p:cNvSpPr/>
          <p:nvPr/>
        </p:nvSpPr>
        <p:spPr>
          <a:xfrm>
            <a:off x="730511" y="2122440"/>
            <a:ext cx="3596338" cy="819632"/>
          </a:xfrm>
          <a:prstGeom prst="roundRect">
            <a:avLst>
              <a:gd name="adj" fmla="val 0"/>
            </a:avLst>
          </a:prstGeom>
          <a:gradFill>
            <a:gsLst>
              <a:gs pos="10000">
                <a:srgbClr val="4C7DE0"/>
              </a:gs>
              <a:gs pos="100000">
                <a:srgbClr val="194293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72000" rtlCol="0" anchor="ctr"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200" dirty="0">
                <a:solidFill>
                  <a:prstClr val="white"/>
                </a:solidFill>
                <a:latin typeface="Franklin Gothic Medium Cond" panose="020B0606030402020204" pitchFamily="34" charset="0"/>
              </a:rPr>
              <a:t>Κεντρικός συντονισμός  υπηρεσιών και έργου ΑΑΔΕ</a:t>
            </a:r>
            <a:endParaRPr kumimoji="0" lang="el-GR" sz="2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</p:txBody>
      </p:sp>
      <p:sp>
        <p:nvSpPr>
          <p:cNvPr id="11" name="Ορθογώνιο: Στρογγύλεμα γωνιών 10">
            <a:extLst>
              <a:ext uri="{FF2B5EF4-FFF2-40B4-BE49-F238E27FC236}">
                <a16:creationId xmlns:a16="http://schemas.microsoft.com/office/drawing/2014/main" id="{5004223B-DC6B-E2B4-B4DB-7CC0382928D6}"/>
              </a:ext>
            </a:extLst>
          </p:cNvPr>
          <p:cNvSpPr/>
          <p:nvPr/>
        </p:nvSpPr>
        <p:spPr>
          <a:xfrm>
            <a:off x="730511" y="2985603"/>
            <a:ext cx="3596338" cy="828203"/>
          </a:xfrm>
          <a:prstGeom prst="roundRect">
            <a:avLst>
              <a:gd name="adj" fmla="val 0"/>
            </a:avLst>
          </a:prstGeom>
          <a:gradFill>
            <a:gsLst>
              <a:gs pos="10000">
                <a:srgbClr val="4C7DE0"/>
              </a:gs>
              <a:gs pos="100000">
                <a:srgbClr val="194293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rIns="72000" rtlCol="0" anchor="ctr"/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Νέες ψηφιακές</a:t>
            </a:r>
            <a:r>
              <a:rPr kumimoji="0" lang="el-GR" sz="22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 δυνατότητες </a:t>
            </a:r>
            <a:r>
              <a:rPr kumimoji="0" lang="el-GR" sz="20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</a:rPr>
              <a:t>(</a:t>
            </a:r>
            <a:r>
              <a:rPr kumimoji="0" lang="en-US" sz="2000" b="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</a:rPr>
              <a:t>big data analytics, </a:t>
            </a:r>
            <a:r>
              <a:rPr lang="en-US" sz="2000" dirty="0">
                <a:solidFill>
                  <a:prstClr val="white"/>
                </a:solidFill>
                <a:latin typeface="Franklin Gothic Medium Cond" panose="020B0606030402020204" pitchFamily="34" charset="0"/>
              </a:rPr>
              <a:t>digital audit tools)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</a:endParaRPr>
          </a:p>
        </p:txBody>
      </p:sp>
      <p:sp>
        <p:nvSpPr>
          <p:cNvPr id="15" name="Ορθογώνιο: Στρογγύλεμα γωνιών 14">
            <a:extLst>
              <a:ext uri="{FF2B5EF4-FFF2-40B4-BE49-F238E27FC236}">
                <a16:creationId xmlns:a16="http://schemas.microsoft.com/office/drawing/2014/main" id="{A0C2E3B3-116D-7579-004A-513A955225C2}"/>
              </a:ext>
            </a:extLst>
          </p:cNvPr>
          <p:cNvSpPr/>
          <p:nvPr/>
        </p:nvSpPr>
        <p:spPr>
          <a:xfrm>
            <a:off x="4497146" y="2125011"/>
            <a:ext cx="3780000" cy="393272"/>
          </a:xfrm>
          <a:prstGeom prst="roundRect">
            <a:avLst>
              <a:gd name="adj" fmla="val 0"/>
            </a:avLst>
          </a:prstGeom>
          <a:gradFill>
            <a:gsLst>
              <a:gs pos="10000">
                <a:srgbClr val="7EB1F6"/>
              </a:gs>
              <a:gs pos="100000">
                <a:srgbClr val="106DEA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08000" rIns="72000" rtlCol="0" anchor="ctr"/>
          <a:lstStyle/>
          <a:p>
            <a:pPr lvl="0" defTabSz="457200">
              <a:lnSpc>
                <a:spcPct val="70000"/>
              </a:lnSpc>
              <a:defRPr/>
            </a:pPr>
            <a:r>
              <a:rPr lang="el-GR" sz="2200" dirty="0">
                <a:solidFill>
                  <a:prstClr val="white"/>
                </a:solidFill>
                <a:latin typeface="Franklin Gothic Medium Cond" panose="020B0606030402020204" pitchFamily="34" charset="0"/>
              </a:rPr>
              <a:t>Φορολογικός Έλεγχος</a:t>
            </a:r>
            <a:endParaRPr kumimoji="0" lang="el-GR" sz="22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</a:endParaRPr>
          </a:p>
        </p:txBody>
      </p:sp>
      <p:sp>
        <p:nvSpPr>
          <p:cNvPr id="16" name="Ορθογώνιο: Στρογγύλεμα γωνιών 15">
            <a:extLst>
              <a:ext uri="{FF2B5EF4-FFF2-40B4-BE49-F238E27FC236}">
                <a16:creationId xmlns:a16="http://schemas.microsoft.com/office/drawing/2014/main" id="{1C2DD43E-9CE1-CCCC-F197-F81209C690BC}"/>
              </a:ext>
            </a:extLst>
          </p:cNvPr>
          <p:cNvSpPr/>
          <p:nvPr/>
        </p:nvSpPr>
        <p:spPr>
          <a:xfrm>
            <a:off x="4497146" y="2548800"/>
            <a:ext cx="3780000" cy="393272"/>
          </a:xfrm>
          <a:prstGeom prst="roundRect">
            <a:avLst>
              <a:gd name="adj" fmla="val 0"/>
            </a:avLst>
          </a:prstGeom>
          <a:gradFill>
            <a:gsLst>
              <a:gs pos="10000">
                <a:srgbClr val="7EB1F6"/>
              </a:gs>
              <a:gs pos="100000">
                <a:srgbClr val="106DEA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08000" rIns="72000" rtlCol="0" anchor="ctr"/>
          <a:lstStyle/>
          <a:p>
            <a:pPr lvl="0" defTabSz="457200">
              <a:lnSpc>
                <a:spcPct val="70000"/>
              </a:lnSpc>
              <a:defRPr/>
            </a:pPr>
            <a:r>
              <a:rPr lang="el-GR" sz="2200" dirty="0">
                <a:solidFill>
                  <a:prstClr val="white"/>
                </a:solidFill>
                <a:latin typeface="Franklin Gothic Medium Cond" panose="020B0606030402020204" pitchFamily="34" charset="0"/>
              </a:rPr>
              <a:t>Βεβαίωση και Είσπραξη οφειλών</a:t>
            </a:r>
            <a:endParaRPr kumimoji="0" lang="el-GR" sz="22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</a:endParaRPr>
          </a:p>
        </p:txBody>
      </p:sp>
      <p:sp>
        <p:nvSpPr>
          <p:cNvPr id="17" name="Ορθογώνιο: Στρογγύλεμα γωνιών 16">
            <a:extLst>
              <a:ext uri="{FF2B5EF4-FFF2-40B4-BE49-F238E27FC236}">
                <a16:creationId xmlns:a16="http://schemas.microsoft.com/office/drawing/2014/main" id="{45F2A72C-F090-2673-0112-FEAA9481FBA0}"/>
              </a:ext>
            </a:extLst>
          </p:cNvPr>
          <p:cNvSpPr/>
          <p:nvPr/>
        </p:nvSpPr>
        <p:spPr>
          <a:xfrm>
            <a:off x="4497146" y="2984400"/>
            <a:ext cx="3780000" cy="393272"/>
          </a:xfrm>
          <a:prstGeom prst="roundRect">
            <a:avLst>
              <a:gd name="adj" fmla="val 0"/>
            </a:avLst>
          </a:prstGeom>
          <a:gradFill>
            <a:gsLst>
              <a:gs pos="10000">
                <a:srgbClr val="7EB1F6"/>
              </a:gs>
              <a:gs pos="100000">
                <a:srgbClr val="106DEA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08000" rIns="72000" rtlCol="0" anchor="ctr"/>
          <a:lstStyle/>
          <a:p>
            <a:pPr lvl="0" defTabSz="457200">
              <a:lnSpc>
                <a:spcPct val="70000"/>
              </a:lnSpc>
              <a:defRPr/>
            </a:pPr>
            <a:r>
              <a:rPr lang="el-GR" sz="2200" dirty="0">
                <a:solidFill>
                  <a:prstClr val="white"/>
                </a:solidFill>
                <a:latin typeface="Franklin Gothic Medium Cond" panose="020B0606030402020204" pitchFamily="34" charset="0"/>
              </a:rPr>
              <a:t>Φορολογία Ακινήτων</a:t>
            </a:r>
          </a:p>
        </p:txBody>
      </p:sp>
      <p:sp>
        <p:nvSpPr>
          <p:cNvPr id="18" name="Ορθογώνιο: Στρογγύλεμα γωνιών 17">
            <a:extLst>
              <a:ext uri="{FF2B5EF4-FFF2-40B4-BE49-F238E27FC236}">
                <a16:creationId xmlns:a16="http://schemas.microsoft.com/office/drawing/2014/main" id="{350E3876-DDB2-0EA9-05F3-B763C108E1F8}"/>
              </a:ext>
            </a:extLst>
          </p:cNvPr>
          <p:cNvSpPr/>
          <p:nvPr/>
        </p:nvSpPr>
        <p:spPr>
          <a:xfrm>
            <a:off x="4497146" y="3420534"/>
            <a:ext cx="3780000" cy="393272"/>
          </a:xfrm>
          <a:prstGeom prst="roundRect">
            <a:avLst>
              <a:gd name="adj" fmla="val 0"/>
            </a:avLst>
          </a:prstGeom>
          <a:gradFill>
            <a:gsLst>
              <a:gs pos="10000">
                <a:srgbClr val="7EB1F6"/>
              </a:gs>
              <a:gs pos="100000">
                <a:srgbClr val="106DEA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08000" rIns="72000" rtlCol="0" anchor="ctr"/>
          <a:lstStyle/>
          <a:p>
            <a:pPr lvl="0" defTabSz="457200">
              <a:lnSpc>
                <a:spcPct val="70000"/>
              </a:lnSpc>
              <a:defRPr/>
            </a:pPr>
            <a:r>
              <a:rPr kumimoji="0" lang="en-US" sz="22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</a:rPr>
              <a:t>Back office &amp;</a:t>
            </a:r>
            <a:r>
              <a:rPr kumimoji="0" lang="en-US" sz="220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</a:rPr>
              <a:t> </a:t>
            </a:r>
            <a:r>
              <a:rPr kumimoji="0" lang="el-GR" sz="220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</a:rPr>
              <a:t>Εξυπηρέτηση</a:t>
            </a:r>
            <a:endParaRPr kumimoji="0" lang="el-GR" sz="22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</a:endParaRPr>
          </a:p>
        </p:txBody>
      </p:sp>
      <p:sp>
        <p:nvSpPr>
          <p:cNvPr id="19" name="Ορθογώνιο: Στρογγύλεμα γωνιών 18">
            <a:extLst>
              <a:ext uri="{FF2B5EF4-FFF2-40B4-BE49-F238E27FC236}">
                <a16:creationId xmlns:a16="http://schemas.microsoft.com/office/drawing/2014/main" id="{6474399E-59DE-540F-E347-BE5181CCECF7}"/>
              </a:ext>
            </a:extLst>
          </p:cNvPr>
          <p:cNvSpPr/>
          <p:nvPr/>
        </p:nvSpPr>
        <p:spPr>
          <a:xfrm>
            <a:off x="8452471" y="2122439"/>
            <a:ext cx="3202047" cy="1034007"/>
          </a:xfrm>
          <a:prstGeom prst="roundRect">
            <a:avLst>
              <a:gd name="adj" fmla="val 0"/>
            </a:avLst>
          </a:prstGeom>
          <a:gradFill>
            <a:gsLst>
              <a:gs pos="10000">
                <a:srgbClr val="90B5F8"/>
              </a:gs>
              <a:gs pos="100000">
                <a:srgbClr val="679AF5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08000" rIns="72000" rtlCol="0" anchor="ctr"/>
          <a:lstStyle/>
          <a:p>
            <a:pPr lvl="0" defTabSz="457200">
              <a:lnSpc>
                <a:spcPct val="80000"/>
              </a:lnSpc>
              <a:defRPr/>
            </a:pPr>
            <a:r>
              <a:rPr lang="el-GR" sz="2200" dirty="0">
                <a:solidFill>
                  <a:prstClr val="white"/>
                </a:solidFill>
                <a:latin typeface="Franklin Gothic Medium Cond" panose="020B0606030402020204" pitchFamily="34" charset="0"/>
              </a:rPr>
              <a:t>10-15 υπάλληλοι</a:t>
            </a:r>
          </a:p>
          <a:p>
            <a:pPr lvl="0" defTabSz="457200">
              <a:lnSpc>
                <a:spcPct val="80000"/>
              </a:lnSpc>
              <a:defRPr/>
            </a:pPr>
            <a:r>
              <a:rPr kumimoji="0" lang="el-GR" sz="220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</a:rPr>
              <a:t>Αττική</a:t>
            </a:r>
            <a:r>
              <a:rPr kumimoji="0" lang="el-GR" sz="2200" i="0" u="none" strike="noStrike" kern="1200" cap="none" spc="0" normalizeH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</a:rPr>
              <a:t> και Θεσσαλονίκη</a:t>
            </a:r>
            <a:endParaRPr kumimoji="0" lang="el-GR" sz="220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5F2EAFC-3826-2FF0-BC51-C704A9ABCD9C}"/>
              </a:ext>
            </a:extLst>
          </p:cNvPr>
          <p:cNvSpPr txBox="1"/>
          <p:nvPr/>
        </p:nvSpPr>
        <p:spPr>
          <a:xfrm>
            <a:off x="723267" y="4235021"/>
            <a:ext cx="4088219" cy="1452552"/>
          </a:xfrm>
          <a:prstGeom prst="rect">
            <a:avLst/>
          </a:prstGeom>
          <a:gradFill flip="none" rotWithShape="1">
            <a:gsLst>
              <a:gs pos="39000">
                <a:srgbClr val="0A3D99"/>
              </a:gs>
              <a:gs pos="6000">
                <a:srgbClr val="0E56D8"/>
              </a:gs>
              <a:gs pos="100000">
                <a:srgbClr val="08327E"/>
              </a:gs>
            </a:gsLst>
            <a:lin ang="10800000" scaled="1"/>
            <a:tileRect/>
          </a:gradFill>
        </p:spPr>
        <p:txBody>
          <a:bodyPr wrap="square" lIns="252000" rtlCol="0" anchor="ctr">
            <a:noAutofit/>
          </a:bodyPr>
          <a:lstStyle/>
          <a:p>
            <a:r>
              <a:rPr lang="el-GR" sz="2650" b="1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Νέες δυνατότητες </a:t>
            </a:r>
          </a:p>
          <a:p>
            <a:r>
              <a:rPr lang="el-GR" sz="2650" b="1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πανελλαδικής λειτουργίας</a:t>
            </a:r>
          </a:p>
        </p:txBody>
      </p:sp>
      <p:sp>
        <p:nvSpPr>
          <p:cNvPr id="22" name="Ορθογώνιο: Στρογγύλεμα γωνιών 21">
            <a:extLst>
              <a:ext uri="{FF2B5EF4-FFF2-40B4-BE49-F238E27FC236}">
                <a16:creationId xmlns:a16="http://schemas.microsoft.com/office/drawing/2014/main" id="{F8660887-DA84-5AA4-BEED-3374B35CB561}"/>
              </a:ext>
            </a:extLst>
          </p:cNvPr>
          <p:cNvSpPr/>
          <p:nvPr/>
        </p:nvSpPr>
        <p:spPr>
          <a:xfrm>
            <a:off x="4807118" y="4229254"/>
            <a:ext cx="3339396" cy="662946"/>
          </a:xfrm>
          <a:prstGeom prst="roundRect">
            <a:avLst>
              <a:gd name="adj" fmla="val 0"/>
            </a:avLst>
          </a:prstGeom>
          <a:gradFill>
            <a:gsLst>
              <a:gs pos="10000">
                <a:srgbClr val="29C2FF"/>
              </a:gs>
              <a:gs pos="100000">
                <a:srgbClr val="009FDF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6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Εξυπηρέτηση</a:t>
            </a:r>
          </a:p>
        </p:txBody>
      </p:sp>
      <p:sp>
        <p:nvSpPr>
          <p:cNvPr id="27" name="Ορθογώνιο: Στρογγύλεμα γωνιών 26">
            <a:extLst>
              <a:ext uri="{FF2B5EF4-FFF2-40B4-BE49-F238E27FC236}">
                <a16:creationId xmlns:a16="http://schemas.microsoft.com/office/drawing/2014/main" id="{FD0F4E37-8276-D37D-5324-895A2F4CB324}"/>
              </a:ext>
            </a:extLst>
          </p:cNvPr>
          <p:cNvSpPr/>
          <p:nvPr/>
        </p:nvSpPr>
        <p:spPr>
          <a:xfrm>
            <a:off x="4807118" y="5024628"/>
            <a:ext cx="3339397" cy="662946"/>
          </a:xfrm>
          <a:prstGeom prst="roundRect">
            <a:avLst>
              <a:gd name="adj" fmla="val 0"/>
            </a:avLst>
          </a:prstGeom>
          <a:gradFill>
            <a:gsLst>
              <a:gs pos="10000">
                <a:srgbClr val="29C2FF"/>
              </a:gs>
              <a:gs pos="100000">
                <a:srgbClr val="009FDF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40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 Έλεγχοι Γραφείου</a:t>
            </a:r>
          </a:p>
        </p:txBody>
      </p:sp>
      <p:sp>
        <p:nvSpPr>
          <p:cNvPr id="4" name="Ορθογώνιο: Στρογγύλεμα γωνιών 3">
            <a:extLst>
              <a:ext uri="{FF2B5EF4-FFF2-40B4-BE49-F238E27FC236}">
                <a16:creationId xmlns:a16="http://schemas.microsoft.com/office/drawing/2014/main" id="{748B8801-F548-C1CE-3E98-9D5A23E48760}"/>
              </a:ext>
            </a:extLst>
          </p:cNvPr>
          <p:cNvSpPr/>
          <p:nvPr/>
        </p:nvSpPr>
        <p:spPr>
          <a:xfrm>
            <a:off x="8452471" y="3199140"/>
            <a:ext cx="3202047" cy="614665"/>
          </a:xfrm>
          <a:prstGeom prst="roundRect">
            <a:avLst>
              <a:gd name="adj" fmla="val 0"/>
            </a:avLst>
          </a:prstGeom>
          <a:gradFill>
            <a:gsLst>
              <a:gs pos="10000">
                <a:srgbClr val="90B5F8"/>
              </a:gs>
              <a:gs pos="100000">
                <a:srgbClr val="679AF5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108000" rIns="72000" rtlCol="0" anchor="ctr"/>
          <a:lstStyle/>
          <a:p>
            <a:pPr lvl="0" defTabSz="457200">
              <a:lnSpc>
                <a:spcPct val="80000"/>
              </a:lnSpc>
              <a:defRPr/>
            </a:pPr>
            <a:r>
              <a:rPr lang="el-GR" dirty="0">
                <a:solidFill>
                  <a:prstClr val="white"/>
                </a:solidFill>
                <a:latin typeface="Franklin Gothic Medium Cond" panose="020B0606030402020204" pitchFamily="34" charset="0"/>
              </a:rPr>
              <a:t>Εξυπηρέτηση όσων δεν έχουν πρόσβαση σε ψηφιακά μέσα</a:t>
            </a:r>
            <a:endParaRPr kumimoji="0" lang="el-GR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4E23B9-EE84-938E-A948-370756E42F60}"/>
              </a:ext>
            </a:extLst>
          </p:cNvPr>
          <p:cNvSpPr txBox="1"/>
          <p:nvPr/>
        </p:nvSpPr>
        <p:spPr>
          <a:xfrm>
            <a:off x="8599715" y="4007766"/>
            <a:ext cx="2837089" cy="1674040"/>
          </a:xfrm>
          <a:prstGeom prst="rect">
            <a:avLst/>
          </a:prstGeom>
          <a:gradFill flip="none" rotWithShape="1">
            <a:gsLst>
              <a:gs pos="39000">
                <a:srgbClr val="0A3D99"/>
              </a:gs>
              <a:gs pos="6000">
                <a:srgbClr val="0E56D8"/>
              </a:gs>
              <a:gs pos="100000">
                <a:srgbClr val="08327E"/>
              </a:gs>
            </a:gsLst>
            <a:lin ang="16200000" scaled="1"/>
            <a:tileRect/>
          </a:gradFill>
        </p:spPr>
        <p:txBody>
          <a:bodyPr wrap="square" lIns="252000" rtlCol="0" anchor="ctr">
            <a:noAutofit/>
          </a:bodyPr>
          <a:lstStyle/>
          <a:p>
            <a:pPr algn="ctr"/>
            <a:r>
              <a:rPr lang="el-GR" sz="2650" b="1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ΑΑΔΕ </a:t>
            </a:r>
            <a:endParaRPr lang="en-US" sz="2650" b="1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  <a:p>
            <a:pPr algn="ctr"/>
            <a:r>
              <a:rPr lang="el-GR" sz="2650" b="1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Ειδικές Δυνάμεις Ελέγχου</a:t>
            </a:r>
          </a:p>
        </p:txBody>
      </p:sp>
    </p:spTree>
    <p:extLst>
      <p:ext uri="{BB962C8B-B14F-4D97-AF65-F5344CB8AC3E}">
        <p14:creationId xmlns:p14="http://schemas.microsoft.com/office/powerpoint/2010/main" val="2485081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7" grpId="0" animBg="1"/>
      <p:bldP spid="9" grpId="0" animBg="1"/>
      <p:bldP spid="11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2" grpId="0" animBg="1"/>
      <p:bldP spid="27" grpId="0" animBg="1"/>
      <p:bldP spid="4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">
            <a:extLst>
              <a:ext uri="{FF2B5EF4-FFF2-40B4-BE49-F238E27FC236}">
                <a16:creationId xmlns:a16="http://schemas.microsoft.com/office/drawing/2014/main" id="{04A74ABF-AE3C-A62E-C89A-ECE1F3C74A22}"/>
              </a:ext>
            </a:extLst>
          </p:cNvPr>
          <p:cNvSpPr/>
          <p:nvPr/>
        </p:nvSpPr>
        <p:spPr>
          <a:xfrm rot="10800000">
            <a:off x="0" y="265912"/>
            <a:ext cx="3708400" cy="923684"/>
          </a:xfrm>
          <a:prstGeom prst="rect">
            <a:avLst/>
          </a:prstGeom>
          <a:gradFill>
            <a:gsLst>
              <a:gs pos="31000">
                <a:schemeClr val="bg1">
                  <a:alpha val="0"/>
                </a:schemeClr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 dirty="0"/>
          </a:p>
        </p:txBody>
      </p:sp>
      <p:grpSp>
        <p:nvGrpSpPr>
          <p:cNvPr id="12" name="Ομάδα 11">
            <a:extLst>
              <a:ext uri="{FF2B5EF4-FFF2-40B4-BE49-F238E27FC236}">
                <a16:creationId xmlns:a16="http://schemas.microsoft.com/office/drawing/2014/main" id="{2E21AEDD-669C-AD61-9F1E-011AE3A00C40}"/>
              </a:ext>
            </a:extLst>
          </p:cNvPr>
          <p:cNvGrpSpPr/>
          <p:nvPr/>
        </p:nvGrpSpPr>
        <p:grpSpPr>
          <a:xfrm>
            <a:off x="10112304" y="-1"/>
            <a:ext cx="2164365" cy="6736844"/>
            <a:chOff x="10112304" y="-1"/>
            <a:chExt cx="2164365" cy="6736844"/>
          </a:xfrm>
        </p:grpSpPr>
        <p:grpSp>
          <p:nvGrpSpPr>
            <p:cNvPr id="2" name="Ομάδα 1">
              <a:extLst>
                <a:ext uri="{FF2B5EF4-FFF2-40B4-BE49-F238E27FC236}">
                  <a16:creationId xmlns:a16="http://schemas.microsoft.com/office/drawing/2014/main" id="{5C51EAE9-E445-F9F5-A565-42F71021D298}"/>
                </a:ext>
              </a:extLst>
            </p:cNvPr>
            <p:cNvGrpSpPr/>
            <p:nvPr/>
          </p:nvGrpSpPr>
          <p:grpSpPr>
            <a:xfrm>
              <a:off x="10196973" y="-1"/>
              <a:ext cx="2079696" cy="5791201"/>
              <a:chOff x="10196973" y="-1"/>
              <a:chExt cx="2079696" cy="5791201"/>
            </a:xfrm>
          </p:grpSpPr>
          <p:sp>
            <p:nvSpPr>
              <p:cNvPr id="5" name="Rectangle 6">
                <a:extLst>
                  <a:ext uri="{FF2B5EF4-FFF2-40B4-BE49-F238E27FC236}">
                    <a16:creationId xmlns:a16="http://schemas.microsoft.com/office/drawing/2014/main" id="{FBC197AB-981E-E949-CAD6-D5F64B2D111B}"/>
                  </a:ext>
                </a:extLst>
              </p:cNvPr>
              <p:cNvSpPr/>
              <p:nvPr/>
            </p:nvSpPr>
            <p:spPr>
              <a:xfrm rot="16200000">
                <a:off x="9948663" y="3547859"/>
                <a:ext cx="3487614" cy="999067"/>
              </a:xfrm>
              <a:prstGeom prst="rect">
                <a:avLst/>
              </a:prstGeom>
              <a:gradFill>
                <a:gsLst>
                  <a:gs pos="41004">
                    <a:srgbClr val="1F57C0">
                      <a:alpha val="30903"/>
                    </a:srgbClr>
                  </a:gs>
                  <a:gs pos="9000">
                    <a:schemeClr val="accent2">
                      <a:alpha val="0"/>
                    </a:schemeClr>
                  </a:gs>
                  <a:gs pos="72000">
                    <a:srgbClr val="3265C5">
                      <a:alpha val="91494"/>
                    </a:srgbClr>
                  </a:gs>
                  <a:gs pos="90000">
                    <a:schemeClr val="accent2"/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R" dirty="0"/>
              </a:p>
            </p:txBody>
          </p:sp>
          <p:sp>
            <p:nvSpPr>
              <p:cNvPr id="7" name="Rectangle 7">
                <a:extLst>
                  <a:ext uri="{FF2B5EF4-FFF2-40B4-BE49-F238E27FC236}">
                    <a16:creationId xmlns:a16="http://schemas.microsoft.com/office/drawing/2014/main" id="{39740439-88EC-A003-DA9E-7FFECE699AB7}"/>
                  </a:ext>
                </a:extLst>
              </p:cNvPr>
              <p:cNvSpPr/>
              <p:nvPr/>
            </p:nvSpPr>
            <p:spPr>
              <a:xfrm rot="10800000">
                <a:off x="10196973" y="-1"/>
                <a:ext cx="2079696" cy="3798275"/>
              </a:xfrm>
              <a:prstGeom prst="rect">
                <a:avLst/>
              </a:prstGeom>
              <a:gradFill>
                <a:gsLst>
                  <a:gs pos="0">
                    <a:schemeClr val="accent1">
                      <a:alpha val="0"/>
                    </a:schemeClr>
                  </a:gs>
                  <a:gs pos="88000">
                    <a:schemeClr val="accent1">
                      <a:alpha val="81669"/>
                    </a:schemeClr>
                  </a:gs>
                </a:gsLst>
                <a:lin ang="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R" dirty="0"/>
              </a:p>
            </p:txBody>
          </p:sp>
          <p:sp>
            <p:nvSpPr>
              <p:cNvPr id="8" name="Rectangle 8">
                <a:extLst>
                  <a:ext uri="{FF2B5EF4-FFF2-40B4-BE49-F238E27FC236}">
                    <a16:creationId xmlns:a16="http://schemas.microsoft.com/office/drawing/2014/main" id="{5EC17966-029B-AE25-D4CA-17EEA81F4D29}"/>
                  </a:ext>
                </a:extLst>
              </p:cNvPr>
              <p:cNvSpPr/>
              <p:nvPr/>
            </p:nvSpPr>
            <p:spPr>
              <a:xfrm rot="5400000">
                <a:off x="10901057" y="1012646"/>
                <a:ext cx="2303589" cy="278296"/>
              </a:xfrm>
              <a:prstGeom prst="rect">
                <a:avLst/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R"/>
              </a:p>
            </p:txBody>
          </p:sp>
        </p:grpSp>
        <p:pic>
          <p:nvPicPr>
            <p:cNvPr id="11" name="Picture 9" descr="A picture containing text&#10;&#10;Description automatically generated">
              <a:extLst>
                <a:ext uri="{FF2B5EF4-FFF2-40B4-BE49-F238E27FC236}">
                  <a16:creationId xmlns:a16="http://schemas.microsoft.com/office/drawing/2014/main" id="{CE8B8717-8ADE-5B0E-7D75-4AB71F5094A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112304" y="5811412"/>
              <a:ext cx="2079696" cy="925431"/>
            </a:xfrm>
            <a:prstGeom prst="rect">
              <a:avLst/>
            </a:prstGeom>
          </p:spPr>
        </p:pic>
      </p:grpSp>
      <p:sp>
        <p:nvSpPr>
          <p:cNvPr id="10" name="Title 11">
            <a:extLst>
              <a:ext uri="{FF2B5EF4-FFF2-40B4-BE49-F238E27FC236}">
                <a16:creationId xmlns:a16="http://schemas.microsoft.com/office/drawing/2014/main" id="{BAD275E2-8FF7-A4AC-037B-87EF1472BACA}"/>
              </a:ext>
            </a:extLst>
          </p:cNvPr>
          <p:cNvSpPr txBox="1">
            <a:spLocks/>
          </p:cNvSpPr>
          <p:nvPr/>
        </p:nvSpPr>
        <p:spPr>
          <a:xfrm>
            <a:off x="2067155" y="294886"/>
            <a:ext cx="1051965" cy="8814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5400" b="1" dirty="0"/>
              <a:t>2.2</a:t>
            </a:r>
            <a:endParaRPr lang="en-GR" sz="54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397DFAD-2436-8540-D399-DB1F6745CE94}"/>
              </a:ext>
            </a:extLst>
          </p:cNvPr>
          <p:cNvSpPr txBox="1"/>
          <p:nvPr/>
        </p:nvSpPr>
        <p:spPr>
          <a:xfrm>
            <a:off x="3084234" y="345241"/>
            <a:ext cx="8593616" cy="607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</a:pPr>
            <a:r>
              <a:rPr lang="el-GR" sz="3200" b="1" dirty="0">
                <a:latin typeface="Franklin Gothic Medium Cond" panose="020B0606030402020204" pitchFamily="34" charset="0"/>
              </a:rPr>
              <a:t>Νέες Υπηρεσίες Αττικής Θεσσαλονίκης</a:t>
            </a:r>
          </a:p>
        </p:txBody>
      </p:sp>
      <p:grpSp>
        <p:nvGrpSpPr>
          <p:cNvPr id="59" name="Ομάδα 58">
            <a:extLst>
              <a:ext uri="{FF2B5EF4-FFF2-40B4-BE49-F238E27FC236}">
                <a16:creationId xmlns:a16="http://schemas.microsoft.com/office/drawing/2014/main" id="{7AC88DCE-2461-D991-1EE6-38BD0E6E40D9}"/>
              </a:ext>
            </a:extLst>
          </p:cNvPr>
          <p:cNvGrpSpPr/>
          <p:nvPr/>
        </p:nvGrpSpPr>
        <p:grpSpPr>
          <a:xfrm>
            <a:off x="286232" y="1467649"/>
            <a:ext cx="5089681" cy="928372"/>
            <a:chOff x="286232" y="1598279"/>
            <a:chExt cx="5089681" cy="928372"/>
          </a:xfrm>
        </p:grpSpPr>
        <p:grpSp>
          <p:nvGrpSpPr>
            <p:cNvPr id="15" name="Ομάδα 14">
              <a:extLst>
                <a:ext uri="{FF2B5EF4-FFF2-40B4-BE49-F238E27FC236}">
                  <a16:creationId xmlns:a16="http://schemas.microsoft.com/office/drawing/2014/main" id="{820A8EAB-A66F-A164-53D1-2EEC749CD800}"/>
                </a:ext>
              </a:extLst>
            </p:cNvPr>
            <p:cNvGrpSpPr/>
            <p:nvPr/>
          </p:nvGrpSpPr>
          <p:grpSpPr>
            <a:xfrm>
              <a:off x="286232" y="1598716"/>
              <a:ext cx="4307539" cy="927935"/>
              <a:chOff x="341119" y="2776037"/>
              <a:chExt cx="3859165" cy="1005404"/>
            </a:xfrm>
          </p:grpSpPr>
          <p:grpSp>
            <p:nvGrpSpPr>
              <p:cNvPr id="16" name="Ομάδα 15">
                <a:extLst>
                  <a:ext uri="{FF2B5EF4-FFF2-40B4-BE49-F238E27FC236}">
                    <a16:creationId xmlns:a16="http://schemas.microsoft.com/office/drawing/2014/main" id="{8FE68DE1-BB67-CFB3-DECF-02959AA210AC}"/>
                  </a:ext>
                </a:extLst>
              </p:cNvPr>
              <p:cNvGrpSpPr/>
              <p:nvPr/>
            </p:nvGrpSpPr>
            <p:grpSpPr>
              <a:xfrm>
                <a:off x="1041858" y="2776037"/>
                <a:ext cx="3158426" cy="1000276"/>
                <a:chOff x="1041858" y="2776037"/>
                <a:chExt cx="3158426" cy="1000276"/>
              </a:xfrm>
            </p:grpSpPr>
            <p:sp>
              <p:nvSpPr>
                <p:cNvPr id="18" name="Rectangle 12">
                  <a:extLst>
                    <a:ext uri="{FF2B5EF4-FFF2-40B4-BE49-F238E27FC236}">
                      <a16:creationId xmlns:a16="http://schemas.microsoft.com/office/drawing/2014/main" id="{5D86D44A-90DE-876F-0416-55DA01D0B9E1}"/>
                    </a:ext>
                  </a:extLst>
                </p:cNvPr>
                <p:cNvSpPr/>
                <p:nvPr/>
              </p:nvSpPr>
              <p:spPr>
                <a:xfrm>
                  <a:off x="1041858" y="2776037"/>
                  <a:ext cx="3158426" cy="500138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C4CC0"/>
                    </a:gs>
                    <a:gs pos="100000">
                      <a:srgbClr val="08327E"/>
                    </a:gs>
                  </a:gsLst>
                  <a:lin ang="108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l-GR" sz="2400" b="1" dirty="0">
                      <a:latin typeface="Franklin Gothic Medium Cond" panose="020B0606030402020204" pitchFamily="34" charset="0"/>
                    </a:rPr>
                    <a:t>Ελεγκτικά Κέντρα</a:t>
                  </a:r>
                </a:p>
              </p:txBody>
            </p:sp>
            <p:sp>
              <p:nvSpPr>
                <p:cNvPr id="19" name="Rectangle 12">
                  <a:extLst>
                    <a:ext uri="{FF2B5EF4-FFF2-40B4-BE49-F238E27FC236}">
                      <a16:creationId xmlns:a16="http://schemas.microsoft.com/office/drawing/2014/main" id="{9FC3FDE8-B1DF-15A4-6C5C-F0FA515F3D08}"/>
                    </a:ext>
                  </a:extLst>
                </p:cNvPr>
                <p:cNvSpPr/>
                <p:nvPr/>
              </p:nvSpPr>
              <p:spPr>
                <a:xfrm>
                  <a:off x="1041858" y="3276175"/>
                  <a:ext cx="3158426" cy="500138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E1E8F7"/>
                    </a:gs>
                    <a:gs pos="100000">
                      <a:srgbClr val="96B9F8"/>
                    </a:gs>
                  </a:gsLst>
                  <a:lin ang="108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l-GR" sz="2200" b="1" dirty="0">
                      <a:solidFill>
                        <a:schemeClr val="tx1"/>
                      </a:solidFill>
                      <a:latin typeface="Franklin Gothic Medium Cond" panose="020B0606030402020204" pitchFamily="34" charset="0"/>
                    </a:rPr>
                    <a:t>4 </a:t>
                  </a:r>
                  <a:r>
                    <a:rPr lang="el-GR" sz="2200" dirty="0">
                      <a:solidFill>
                        <a:schemeClr val="tx1"/>
                      </a:solidFill>
                      <a:latin typeface="Franklin Gothic Medium Cond" panose="020B0606030402020204" pitchFamily="34" charset="0"/>
                    </a:rPr>
                    <a:t>Αττική, </a:t>
                  </a:r>
                  <a:r>
                    <a:rPr lang="el-GR" sz="2200" b="1" dirty="0">
                      <a:solidFill>
                        <a:schemeClr val="tx1"/>
                      </a:solidFill>
                      <a:latin typeface="Franklin Gothic Medium Cond" panose="020B0606030402020204" pitchFamily="34" charset="0"/>
                    </a:rPr>
                    <a:t>2 </a:t>
                  </a:r>
                  <a:r>
                    <a:rPr lang="el-GR" sz="2200" dirty="0">
                      <a:solidFill>
                        <a:schemeClr val="tx1"/>
                      </a:solidFill>
                      <a:latin typeface="Franklin Gothic Medium Cond" panose="020B0606030402020204" pitchFamily="34" charset="0"/>
                    </a:rPr>
                    <a:t>Θεσσαλονίκη</a:t>
                  </a:r>
                </a:p>
              </p:txBody>
            </p:sp>
          </p:grpSp>
          <p:sp>
            <p:nvSpPr>
              <p:cNvPr id="17" name="Rectangle 12">
                <a:extLst>
                  <a:ext uri="{FF2B5EF4-FFF2-40B4-BE49-F238E27FC236}">
                    <a16:creationId xmlns:a16="http://schemas.microsoft.com/office/drawing/2014/main" id="{4DC3047E-7273-E1CE-8B4D-A30D7707CBBF}"/>
                  </a:ext>
                </a:extLst>
              </p:cNvPr>
              <p:cNvSpPr/>
              <p:nvPr/>
            </p:nvSpPr>
            <p:spPr>
              <a:xfrm>
                <a:off x="341119" y="2780641"/>
                <a:ext cx="700733" cy="1000800"/>
              </a:xfrm>
              <a:prstGeom prst="rect">
                <a:avLst/>
              </a:prstGeom>
              <a:gradFill flip="none" rotWithShape="1">
                <a:gsLst>
                  <a:gs pos="0">
                    <a:srgbClr val="0C4CC0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5400" b="1" dirty="0">
                    <a:solidFill>
                      <a:schemeClr val="bg1"/>
                    </a:solidFill>
                    <a:latin typeface="+mj-lt"/>
                  </a:rPr>
                  <a:t>6</a:t>
                </a:r>
                <a:endParaRPr lang="el-GR" sz="5400" b="1" dirty="0">
                  <a:latin typeface="+mj-lt"/>
                </a:endParaRPr>
              </a:p>
            </p:txBody>
          </p:sp>
        </p:grpSp>
        <p:sp>
          <p:nvSpPr>
            <p:cNvPr id="20" name="Rectangle 12">
              <a:extLst>
                <a:ext uri="{FF2B5EF4-FFF2-40B4-BE49-F238E27FC236}">
                  <a16:creationId xmlns:a16="http://schemas.microsoft.com/office/drawing/2014/main" id="{BF77090E-B5FE-FBA8-9A07-C2C1A9D6F369}"/>
                </a:ext>
              </a:extLst>
            </p:cNvPr>
            <p:cNvSpPr/>
            <p:nvPr/>
          </p:nvSpPr>
          <p:spPr>
            <a:xfrm>
              <a:off x="4397824" y="1598279"/>
              <a:ext cx="978089" cy="905983"/>
            </a:xfrm>
            <a:prstGeom prst="rect">
              <a:avLst/>
            </a:prstGeom>
            <a:solidFill>
              <a:srgbClr val="1D4B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>
                  <a:solidFill>
                    <a:schemeClr val="bg1"/>
                  </a:solidFill>
                  <a:latin typeface="Franklin Gothic Medium Cond" panose="020B0606030402020204" pitchFamily="34" charset="0"/>
                  <a:ea typeface="Yu Gothic UI" panose="020B0500000000000000" pitchFamily="34" charset="-128"/>
                </a:rPr>
                <a:t>✓</a:t>
              </a:r>
              <a:endParaRPr lang="el-GR" sz="2300" dirty="0">
                <a:solidFill>
                  <a:schemeClr val="bg1"/>
                </a:solidFill>
                <a:latin typeface="Franklin Gothic Medium Cond" panose="020B0606030402020204" pitchFamily="34" charset="0"/>
              </a:endParaRPr>
            </a:p>
          </p:txBody>
        </p:sp>
      </p:grpSp>
      <p:grpSp>
        <p:nvGrpSpPr>
          <p:cNvPr id="21" name="Ομάδα 20">
            <a:extLst>
              <a:ext uri="{FF2B5EF4-FFF2-40B4-BE49-F238E27FC236}">
                <a16:creationId xmlns:a16="http://schemas.microsoft.com/office/drawing/2014/main" id="{4F6F16EB-B58E-7BA5-EA50-13A26AAB3349}"/>
              </a:ext>
            </a:extLst>
          </p:cNvPr>
          <p:cNvGrpSpPr/>
          <p:nvPr/>
        </p:nvGrpSpPr>
        <p:grpSpPr>
          <a:xfrm>
            <a:off x="286232" y="2527770"/>
            <a:ext cx="5100565" cy="1210098"/>
            <a:chOff x="264462" y="2420389"/>
            <a:chExt cx="5100565" cy="1210098"/>
          </a:xfrm>
        </p:grpSpPr>
        <p:sp>
          <p:nvSpPr>
            <p:cNvPr id="22" name="Rectangle 12">
              <a:extLst>
                <a:ext uri="{FF2B5EF4-FFF2-40B4-BE49-F238E27FC236}">
                  <a16:creationId xmlns:a16="http://schemas.microsoft.com/office/drawing/2014/main" id="{B28DA44F-0E16-4F0B-DC8F-005087CA530B}"/>
                </a:ext>
              </a:extLst>
            </p:cNvPr>
            <p:cNvSpPr/>
            <p:nvPr/>
          </p:nvSpPr>
          <p:spPr>
            <a:xfrm>
              <a:off x="1057495" y="3268199"/>
              <a:ext cx="4307532" cy="360000"/>
            </a:xfrm>
            <a:prstGeom prst="rect">
              <a:avLst/>
            </a:prstGeom>
            <a:gradFill flip="none" rotWithShape="1">
              <a:gsLst>
                <a:gs pos="0">
                  <a:srgbClr val="E1E8F7"/>
                </a:gs>
                <a:gs pos="100000">
                  <a:srgbClr val="96B9F8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l-GR" sz="2200" b="1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1 </a:t>
              </a:r>
              <a:r>
                <a:rPr lang="el-GR" sz="2200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στη Θεσσαλονίκη</a:t>
              </a:r>
            </a:p>
          </p:txBody>
        </p:sp>
        <p:grpSp>
          <p:nvGrpSpPr>
            <p:cNvPr id="23" name="Ομάδα 22">
              <a:extLst>
                <a:ext uri="{FF2B5EF4-FFF2-40B4-BE49-F238E27FC236}">
                  <a16:creationId xmlns:a16="http://schemas.microsoft.com/office/drawing/2014/main" id="{8B52322B-FD05-844B-4311-C9D9718A16AB}"/>
                </a:ext>
              </a:extLst>
            </p:cNvPr>
            <p:cNvGrpSpPr/>
            <p:nvPr/>
          </p:nvGrpSpPr>
          <p:grpSpPr>
            <a:xfrm>
              <a:off x="264462" y="2420389"/>
              <a:ext cx="5089685" cy="1207810"/>
              <a:chOff x="350873" y="2775802"/>
              <a:chExt cx="4559897" cy="1298580"/>
            </a:xfrm>
          </p:grpSpPr>
          <p:grpSp>
            <p:nvGrpSpPr>
              <p:cNvPr id="26" name="Ομάδα 25">
                <a:extLst>
                  <a:ext uri="{FF2B5EF4-FFF2-40B4-BE49-F238E27FC236}">
                    <a16:creationId xmlns:a16="http://schemas.microsoft.com/office/drawing/2014/main" id="{099825C9-9AAE-AE49-91B2-FE167981C905}"/>
                  </a:ext>
                </a:extLst>
              </p:cNvPr>
              <p:cNvGrpSpPr/>
              <p:nvPr/>
            </p:nvGrpSpPr>
            <p:grpSpPr>
              <a:xfrm>
                <a:off x="1051611" y="2776037"/>
                <a:ext cx="3859159" cy="887195"/>
                <a:chOff x="1051611" y="2776037"/>
                <a:chExt cx="3859159" cy="887195"/>
              </a:xfrm>
            </p:grpSpPr>
            <p:sp>
              <p:nvSpPr>
                <p:cNvPr id="28" name="Rectangle 12">
                  <a:extLst>
                    <a:ext uri="{FF2B5EF4-FFF2-40B4-BE49-F238E27FC236}">
                      <a16:creationId xmlns:a16="http://schemas.microsoft.com/office/drawing/2014/main" id="{8C73BF66-EA3D-7352-C28D-8D6264560FD6}"/>
                    </a:ext>
                  </a:extLst>
                </p:cNvPr>
                <p:cNvSpPr/>
                <p:nvPr/>
              </p:nvSpPr>
              <p:spPr>
                <a:xfrm>
                  <a:off x="1051611" y="2776037"/>
                  <a:ext cx="3859159" cy="500138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C4CC0"/>
                    </a:gs>
                    <a:gs pos="100000">
                      <a:srgbClr val="08327E"/>
                    </a:gs>
                  </a:gsLst>
                  <a:lin ang="10800000" scaled="1"/>
                  <a:tileRect/>
                </a:gra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l-GR" sz="2400" b="1" dirty="0">
                      <a:latin typeface="Franklin Gothic Medium Cond" panose="020B0606030402020204" pitchFamily="34" charset="0"/>
                    </a:rPr>
                    <a:t>Κέντρα Βεβαίωσης και Είσπραξης</a:t>
                  </a:r>
                </a:p>
              </p:txBody>
            </p:sp>
            <p:sp>
              <p:nvSpPr>
                <p:cNvPr id="29" name="Rectangle 12">
                  <a:extLst>
                    <a:ext uri="{FF2B5EF4-FFF2-40B4-BE49-F238E27FC236}">
                      <a16:creationId xmlns:a16="http://schemas.microsoft.com/office/drawing/2014/main" id="{FA1221F4-3C90-8877-A3B0-AE5AF2E581B3}"/>
                    </a:ext>
                  </a:extLst>
                </p:cNvPr>
                <p:cNvSpPr/>
                <p:nvPr/>
              </p:nvSpPr>
              <p:spPr>
                <a:xfrm>
                  <a:off x="1051611" y="3276177"/>
                  <a:ext cx="3859159" cy="387055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E1E8F7"/>
                    </a:gs>
                    <a:gs pos="100000">
                      <a:srgbClr val="96B9F8"/>
                    </a:gs>
                  </a:gsLst>
                  <a:lin ang="10800000" scaled="1"/>
                  <a:tileRect/>
                </a:gra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el-GR" sz="2200" b="1" dirty="0">
                      <a:solidFill>
                        <a:schemeClr val="tx1"/>
                      </a:solidFill>
                      <a:latin typeface="Franklin Gothic Medium Cond" panose="020B0606030402020204" pitchFamily="34" charset="0"/>
                    </a:rPr>
                    <a:t>1 </a:t>
                  </a:r>
                  <a:r>
                    <a:rPr lang="el-GR" sz="2200" dirty="0">
                      <a:solidFill>
                        <a:schemeClr val="tx1"/>
                      </a:solidFill>
                      <a:latin typeface="Franklin Gothic Medium Cond" panose="020B0606030402020204" pitchFamily="34" charset="0"/>
                    </a:rPr>
                    <a:t>στην Αττική</a:t>
                  </a:r>
                </a:p>
              </p:txBody>
            </p:sp>
          </p:grpSp>
          <p:sp>
            <p:nvSpPr>
              <p:cNvPr id="27" name="Rectangle 12">
                <a:extLst>
                  <a:ext uri="{FF2B5EF4-FFF2-40B4-BE49-F238E27FC236}">
                    <a16:creationId xmlns:a16="http://schemas.microsoft.com/office/drawing/2014/main" id="{B1F2368B-808C-6EDF-A94F-936AFE9724D4}"/>
                  </a:ext>
                </a:extLst>
              </p:cNvPr>
              <p:cNvSpPr/>
              <p:nvPr/>
            </p:nvSpPr>
            <p:spPr>
              <a:xfrm>
                <a:off x="350873" y="2775802"/>
                <a:ext cx="700733" cy="1298580"/>
              </a:xfrm>
              <a:prstGeom prst="rect">
                <a:avLst/>
              </a:prstGeom>
              <a:gradFill flip="none" rotWithShape="1">
                <a:gsLst>
                  <a:gs pos="0">
                    <a:srgbClr val="0C4CC0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5400" b="1" dirty="0">
                    <a:solidFill>
                      <a:schemeClr val="bg1"/>
                    </a:solidFill>
                    <a:latin typeface="+mj-lt"/>
                  </a:rPr>
                  <a:t>2</a:t>
                </a:r>
                <a:endParaRPr lang="el-GR" sz="5400" b="1" dirty="0">
                  <a:latin typeface="+mj-lt"/>
                </a:endParaRPr>
              </a:p>
            </p:txBody>
          </p:sp>
        </p:grpSp>
        <p:sp>
          <p:nvSpPr>
            <p:cNvPr id="24" name="Rectangle 12">
              <a:extLst>
                <a:ext uri="{FF2B5EF4-FFF2-40B4-BE49-F238E27FC236}">
                  <a16:creationId xmlns:a16="http://schemas.microsoft.com/office/drawing/2014/main" id="{65A91451-B7A9-8389-6846-A8278E3AD460}"/>
                </a:ext>
              </a:extLst>
            </p:cNvPr>
            <p:cNvSpPr/>
            <p:nvPr/>
          </p:nvSpPr>
          <p:spPr>
            <a:xfrm>
              <a:off x="4376058" y="2898338"/>
              <a:ext cx="978089" cy="360000"/>
            </a:xfrm>
            <a:prstGeom prst="rect">
              <a:avLst/>
            </a:prstGeom>
            <a:solidFill>
              <a:srgbClr val="1D4B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600" dirty="0">
                  <a:solidFill>
                    <a:schemeClr val="bg1"/>
                  </a:solidFill>
                  <a:latin typeface="Franklin Gothic Medium Cond" panose="020B0606030402020204" pitchFamily="34" charset="0"/>
                  <a:ea typeface="Yu Gothic UI" panose="020B0500000000000000" pitchFamily="34" charset="-128"/>
                </a:rPr>
                <a:t>✓</a:t>
              </a:r>
              <a:endParaRPr lang="el-GR" sz="2300" dirty="0">
                <a:solidFill>
                  <a:schemeClr val="bg1"/>
                </a:solidFill>
                <a:latin typeface="Franklin Gothic Medium Cond" panose="020B0606030402020204" pitchFamily="34" charset="0"/>
              </a:endParaRPr>
            </a:p>
          </p:txBody>
        </p:sp>
        <p:sp>
          <p:nvSpPr>
            <p:cNvPr id="25" name="Rectangle 12">
              <a:extLst>
                <a:ext uri="{FF2B5EF4-FFF2-40B4-BE49-F238E27FC236}">
                  <a16:creationId xmlns:a16="http://schemas.microsoft.com/office/drawing/2014/main" id="{8FD8E4A9-E0BC-3740-8FB1-A2DF5CBE01F0}"/>
                </a:ext>
              </a:extLst>
            </p:cNvPr>
            <p:cNvSpPr/>
            <p:nvPr/>
          </p:nvSpPr>
          <p:spPr>
            <a:xfrm>
              <a:off x="4376057" y="3270487"/>
              <a:ext cx="978084" cy="360000"/>
            </a:xfrm>
            <a:prstGeom prst="rect">
              <a:avLst/>
            </a:prstGeom>
            <a:solidFill>
              <a:srgbClr val="1D4BA7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Q</a:t>
              </a:r>
              <a:r>
                <a:rPr lang="el-GR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2</a:t>
              </a:r>
              <a:r>
                <a:rPr lang="en-US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 202</a:t>
              </a:r>
              <a:r>
                <a:rPr lang="el-GR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4</a:t>
              </a:r>
            </a:p>
          </p:txBody>
        </p:sp>
      </p:grpSp>
      <p:grpSp>
        <p:nvGrpSpPr>
          <p:cNvPr id="48" name="Ομάδα 47">
            <a:extLst>
              <a:ext uri="{FF2B5EF4-FFF2-40B4-BE49-F238E27FC236}">
                <a16:creationId xmlns:a16="http://schemas.microsoft.com/office/drawing/2014/main" id="{C3FDBDEC-4F37-08EE-D27F-D2C724345E32}"/>
              </a:ext>
            </a:extLst>
          </p:cNvPr>
          <p:cNvGrpSpPr/>
          <p:nvPr/>
        </p:nvGrpSpPr>
        <p:grpSpPr>
          <a:xfrm>
            <a:off x="297251" y="3889716"/>
            <a:ext cx="5100565" cy="1196923"/>
            <a:chOff x="264462" y="3899230"/>
            <a:chExt cx="5100565" cy="1196923"/>
          </a:xfrm>
        </p:grpSpPr>
        <p:grpSp>
          <p:nvGrpSpPr>
            <p:cNvPr id="30" name="Ομάδα 29">
              <a:extLst>
                <a:ext uri="{FF2B5EF4-FFF2-40B4-BE49-F238E27FC236}">
                  <a16:creationId xmlns:a16="http://schemas.microsoft.com/office/drawing/2014/main" id="{2AC60183-9A2E-9C06-B915-E9B39B65582A}"/>
                </a:ext>
              </a:extLst>
            </p:cNvPr>
            <p:cNvGrpSpPr/>
            <p:nvPr/>
          </p:nvGrpSpPr>
          <p:grpSpPr>
            <a:xfrm>
              <a:off x="264462" y="3899230"/>
              <a:ext cx="5100565" cy="1196923"/>
              <a:chOff x="264462" y="2420389"/>
              <a:chExt cx="5100565" cy="1196923"/>
            </a:xfrm>
          </p:grpSpPr>
          <p:sp>
            <p:nvSpPr>
              <p:cNvPr id="31" name="Rectangle 12">
                <a:extLst>
                  <a:ext uri="{FF2B5EF4-FFF2-40B4-BE49-F238E27FC236}">
                    <a16:creationId xmlns:a16="http://schemas.microsoft.com/office/drawing/2014/main" id="{DE77810C-7259-7C98-9812-4B9EE7178D28}"/>
                  </a:ext>
                </a:extLst>
              </p:cNvPr>
              <p:cNvSpPr/>
              <p:nvPr/>
            </p:nvSpPr>
            <p:spPr>
              <a:xfrm>
                <a:off x="1057495" y="3257312"/>
                <a:ext cx="4307532" cy="360000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2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1 </a:t>
                </a:r>
                <a:r>
                  <a:rPr lang="el-GR" sz="2200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στη Θεσσαλονίκη</a:t>
                </a:r>
              </a:p>
            </p:txBody>
          </p:sp>
          <p:grpSp>
            <p:nvGrpSpPr>
              <p:cNvPr id="32" name="Ομάδα 31">
                <a:extLst>
                  <a:ext uri="{FF2B5EF4-FFF2-40B4-BE49-F238E27FC236}">
                    <a16:creationId xmlns:a16="http://schemas.microsoft.com/office/drawing/2014/main" id="{859EA69D-A99B-EC66-1648-BECECF48617B}"/>
                  </a:ext>
                </a:extLst>
              </p:cNvPr>
              <p:cNvGrpSpPr/>
              <p:nvPr/>
            </p:nvGrpSpPr>
            <p:grpSpPr>
              <a:xfrm>
                <a:off x="264462" y="2420389"/>
                <a:ext cx="5089685" cy="1196923"/>
                <a:chOff x="350873" y="2775802"/>
                <a:chExt cx="4559897" cy="1286875"/>
              </a:xfrm>
            </p:grpSpPr>
            <p:grpSp>
              <p:nvGrpSpPr>
                <p:cNvPr id="34" name="Ομάδα 33">
                  <a:extLst>
                    <a:ext uri="{FF2B5EF4-FFF2-40B4-BE49-F238E27FC236}">
                      <a16:creationId xmlns:a16="http://schemas.microsoft.com/office/drawing/2014/main" id="{96C91308-9F1D-8757-2B6E-8C9B2B640F34}"/>
                    </a:ext>
                  </a:extLst>
                </p:cNvPr>
                <p:cNvGrpSpPr/>
                <p:nvPr/>
              </p:nvGrpSpPr>
              <p:grpSpPr>
                <a:xfrm>
                  <a:off x="1051611" y="2776038"/>
                  <a:ext cx="3859159" cy="887193"/>
                  <a:chOff x="1051611" y="2776038"/>
                  <a:chExt cx="3859159" cy="887193"/>
                </a:xfrm>
              </p:grpSpPr>
              <p:sp>
                <p:nvSpPr>
                  <p:cNvPr id="36" name="Rectangle 12">
                    <a:extLst>
                      <a:ext uri="{FF2B5EF4-FFF2-40B4-BE49-F238E27FC236}">
                        <a16:creationId xmlns:a16="http://schemas.microsoft.com/office/drawing/2014/main" id="{00A6B59A-1BB2-10C9-1E66-48CBA8329612}"/>
                      </a:ext>
                    </a:extLst>
                  </p:cNvPr>
                  <p:cNvSpPr/>
                  <p:nvPr/>
                </p:nvSpPr>
                <p:spPr>
                  <a:xfrm>
                    <a:off x="1051611" y="2776038"/>
                    <a:ext cx="3859159" cy="500138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rgbClr val="0C4CC0"/>
                      </a:gs>
                      <a:gs pos="100000">
                        <a:srgbClr val="08327E"/>
                      </a:gs>
                    </a:gsLst>
                    <a:lin ang="10800000" scaled="1"/>
                    <a:tileRect/>
                  </a:gradFill>
                  <a:ln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el-GR" sz="2400" b="1" dirty="0">
                        <a:latin typeface="Franklin Gothic Medium Cond" panose="020B0606030402020204" pitchFamily="34" charset="0"/>
                      </a:rPr>
                      <a:t>Κέντρα Φορολογίας Κεφαλαίου</a:t>
                    </a:r>
                  </a:p>
                </p:txBody>
              </p:sp>
              <p:sp>
                <p:nvSpPr>
                  <p:cNvPr id="37" name="Rectangle 12">
                    <a:extLst>
                      <a:ext uri="{FF2B5EF4-FFF2-40B4-BE49-F238E27FC236}">
                        <a16:creationId xmlns:a16="http://schemas.microsoft.com/office/drawing/2014/main" id="{5D8FBDB3-F74B-8F84-FE53-A2E442317A03}"/>
                      </a:ext>
                    </a:extLst>
                  </p:cNvPr>
                  <p:cNvSpPr/>
                  <p:nvPr/>
                </p:nvSpPr>
                <p:spPr>
                  <a:xfrm>
                    <a:off x="1051611" y="3276176"/>
                    <a:ext cx="3859159" cy="387055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rgbClr val="E1E8F7"/>
                      </a:gs>
                      <a:gs pos="100000">
                        <a:srgbClr val="96B9F8"/>
                      </a:gs>
                    </a:gsLst>
                    <a:lin ang="10800000" scaled="1"/>
                    <a:tileRect/>
                  </a:gradFill>
                  <a:ln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el-GR" sz="2200" b="1" dirty="0">
                        <a:solidFill>
                          <a:schemeClr val="tx1"/>
                        </a:solidFill>
                        <a:latin typeface="Franklin Gothic Medium Cond" panose="020B0606030402020204" pitchFamily="34" charset="0"/>
                      </a:rPr>
                      <a:t>1 </a:t>
                    </a:r>
                    <a:r>
                      <a:rPr lang="el-GR" sz="2200" dirty="0">
                        <a:solidFill>
                          <a:schemeClr val="tx1"/>
                        </a:solidFill>
                        <a:latin typeface="Franklin Gothic Medium Cond" panose="020B0606030402020204" pitchFamily="34" charset="0"/>
                      </a:rPr>
                      <a:t>στην Αττική</a:t>
                    </a:r>
                  </a:p>
                </p:txBody>
              </p:sp>
            </p:grpSp>
            <p:sp>
              <p:nvSpPr>
                <p:cNvPr id="35" name="Rectangle 12">
                  <a:extLst>
                    <a:ext uri="{FF2B5EF4-FFF2-40B4-BE49-F238E27FC236}">
                      <a16:creationId xmlns:a16="http://schemas.microsoft.com/office/drawing/2014/main" id="{49CB89A8-BF40-DFC8-D68C-0778B334E4CB}"/>
                    </a:ext>
                  </a:extLst>
                </p:cNvPr>
                <p:cNvSpPr/>
                <p:nvPr/>
              </p:nvSpPr>
              <p:spPr>
                <a:xfrm>
                  <a:off x="350873" y="2775802"/>
                  <a:ext cx="700733" cy="1286875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C4CC0"/>
                    </a:gs>
                    <a:gs pos="100000">
                      <a:srgbClr val="08327E"/>
                    </a:gs>
                  </a:gsLst>
                  <a:lin ang="10800000" scaled="1"/>
                  <a:tileRect/>
                </a:gra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l-GR" sz="5400" b="1" dirty="0">
                      <a:solidFill>
                        <a:schemeClr val="bg1"/>
                      </a:solidFill>
                      <a:latin typeface="+mj-lt"/>
                    </a:rPr>
                    <a:t>2</a:t>
                  </a:r>
                  <a:endParaRPr lang="el-GR" sz="5400" b="1" dirty="0">
                    <a:latin typeface="+mj-lt"/>
                  </a:endParaRPr>
                </a:p>
              </p:txBody>
            </p:sp>
          </p:grpSp>
        </p:grpSp>
        <p:sp>
          <p:nvSpPr>
            <p:cNvPr id="38" name="Rectangle 12">
              <a:extLst>
                <a:ext uri="{FF2B5EF4-FFF2-40B4-BE49-F238E27FC236}">
                  <a16:creationId xmlns:a16="http://schemas.microsoft.com/office/drawing/2014/main" id="{A88433B7-1896-D3D7-ABB2-94839124CD08}"/>
                </a:ext>
              </a:extLst>
            </p:cNvPr>
            <p:cNvSpPr/>
            <p:nvPr/>
          </p:nvSpPr>
          <p:spPr>
            <a:xfrm>
              <a:off x="4379357" y="4365226"/>
              <a:ext cx="979200" cy="720000"/>
            </a:xfrm>
            <a:prstGeom prst="rect">
              <a:avLst/>
            </a:prstGeom>
            <a:solidFill>
              <a:srgbClr val="1D4BA7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Q</a:t>
              </a:r>
              <a:r>
                <a:rPr lang="el-GR" sz="2400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2</a:t>
              </a:r>
              <a:r>
                <a:rPr lang="en-US" sz="2400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 </a:t>
              </a:r>
              <a:endParaRPr lang="el-GR" sz="2400" dirty="0">
                <a:solidFill>
                  <a:schemeClr val="bg1"/>
                </a:solidFill>
                <a:latin typeface="Franklin Gothic Medium Cond" panose="020B0606030402020204" pitchFamily="34" charset="0"/>
              </a:endParaRPr>
            </a:p>
            <a:p>
              <a:pPr algn="ctr"/>
              <a:r>
                <a:rPr lang="en-US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202</a:t>
              </a:r>
              <a:r>
                <a:rPr lang="el-GR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4</a:t>
              </a:r>
            </a:p>
          </p:txBody>
        </p:sp>
      </p:grpSp>
      <p:grpSp>
        <p:nvGrpSpPr>
          <p:cNvPr id="49" name="Ομάδα 48">
            <a:extLst>
              <a:ext uri="{FF2B5EF4-FFF2-40B4-BE49-F238E27FC236}">
                <a16:creationId xmlns:a16="http://schemas.microsoft.com/office/drawing/2014/main" id="{89623614-91AB-F14A-BA50-E46B1C0C80C4}"/>
              </a:ext>
            </a:extLst>
          </p:cNvPr>
          <p:cNvGrpSpPr/>
          <p:nvPr/>
        </p:nvGrpSpPr>
        <p:grpSpPr>
          <a:xfrm>
            <a:off x="297119" y="5251663"/>
            <a:ext cx="5100565" cy="1196924"/>
            <a:chOff x="264462" y="3899230"/>
            <a:chExt cx="5100565" cy="1196924"/>
          </a:xfrm>
        </p:grpSpPr>
        <p:grpSp>
          <p:nvGrpSpPr>
            <p:cNvPr id="50" name="Ομάδα 49">
              <a:extLst>
                <a:ext uri="{FF2B5EF4-FFF2-40B4-BE49-F238E27FC236}">
                  <a16:creationId xmlns:a16="http://schemas.microsoft.com/office/drawing/2014/main" id="{51C683A7-E4D8-09F0-AE51-186E39DC80FA}"/>
                </a:ext>
              </a:extLst>
            </p:cNvPr>
            <p:cNvGrpSpPr/>
            <p:nvPr/>
          </p:nvGrpSpPr>
          <p:grpSpPr>
            <a:xfrm>
              <a:off x="264462" y="3899230"/>
              <a:ext cx="5100565" cy="1196924"/>
              <a:chOff x="264462" y="2420389"/>
              <a:chExt cx="5100565" cy="1196924"/>
            </a:xfrm>
          </p:grpSpPr>
          <p:sp>
            <p:nvSpPr>
              <p:cNvPr id="52" name="Rectangle 12">
                <a:extLst>
                  <a:ext uri="{FF2B5EF4-FFF2-40B4-BE49-F238E27FC236}">
                    <a16:creationId xmlns:a16="http://schemas.microsoft.com/office/drawing/2014/main" id="{E1CABEC6-3DE1-36CD-623E-7CD37E4E0C1D}"/>
                  </a:ext>
                </a:extLst>
              </p:cNvPr>
              <p:cNvSpPr/>
              <p:nvPr/>
            </p:nvSpPr>
            <p:spPr>
              <a:xfrm>
                <a:off x="1057495" y="3257313"/>
                <a:ext cx="4307532" cy="360000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2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1 </a:t>
                </a:r>
                <a:r>
                  <a:rPr lang="el-GR" sz="2200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στη Θεσσαλονίκη</a:t>
                </a:r>
              </a:p>
            </p:txBody>
          </p:sp>
          <p:grpSp>
            <p:nvGrpSpPr>
              <p:cNvPr id="53" name="Ομάδα 52">
                <a:extLst>
                  <a:ext uri="{FF2B5EF4-FFF2-40B4-BE49-F238E27FC236}">
                    <a16:creationId xmlns:a16="http://schemas.microsoft.com/office/drawing/2014/main" id="{400A937F-9F5B-7A99-96F0-822606C5B4F7}"/>
                  </a:ext>
                </a:extLst>
              </p:cNvPr>
              <p:cNvGrpSpPr/>
              <p:nvPr/>
            </p:nvGrpSpPr>
            <p:grpSpPr>
              <a:xfrm>
                <a:off x="264462" y="2420389"/>
                <a:ext cx="5089685" cy="1196923"/>
                <a:chOff x="350873" y="2775802"/>
                <a:chExt cx="4559897" cy="1286875"/>
              </a:xfrm>
            </p:grpSpPr>
            <p:grpSp>
              <p:nvGrpSpPr>
                <p:cNvPr id="55" name="Ομάδα 54">
                  <a:extLst>
                    <a:ext uri="{FF2B5EF4-FFF2-40B4-BE49-F238E27FC236}">
                      <a16:creationId xmlns:a16="http://schemas.microsoft.com/office/drawing/2014/main" id="{A19549B8-2E46-ADF9-A79C-5F642B52D962}"/>
                    </a:ext>
                  </a:extLst>
                </p:cNvPr>
                <p:cNvGrpSpPr/>
                <p:nvPr/>
              </p:nvGrpSpPr>
              <p:grpSpPr>
                <a:xfrm>
                  <a:off x="1051611" y="2776037"/>
                  <a:ext cx="3859159" cy="887194"/>
                  <a:chOff x="1051611" y="2776037"/>
                  <a:chExt cx="3859159" cy="887194"/>
                </a:xfrm>
              </p:grpSpPr>
              <p:sp>
                <p:nvSpPr>
                  <p:cNvPr id="57" name="Rectangle 12">
                    <a:extLst>
                      <a:ext uri="{FF2B5EF4-FFF2-40B4-BE49-F238E27FC236}">
                        <a16:creationId xmlns:a16="http://schemas.microsoft.com/office/drawing/2014/main" id="{37D81785-EBE9-524B-6AB7-5F93777BEB71}"/>
                      </a:ext>
                    </a:extLst>
                  </p:cNvPr>
                  <p:cNvSpPr/>
                  <p:nvPr/>
                </p:nvSpPr>
                <p:spPr>
                  <a:xfrm>
                    <a:off x="1051611" y="2776037"/>
                    <a:ext cx="3859159" cy="500138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rgbClr val="0C4CC0"/>
                      </a:gs>
                      <a:gs pos="100000">
                        <a:srgbClr val="08327E"/>
                      </a:gs>
                    </a:gsLst>
                    <a:lin ang="10800000" scaled="1"/>
                    <a:tileRect/>
                  </a:gradFill>
                  <a:ln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el-GR" sz="2400" b="1" dirty="0">
                        <a:latin typeface="Franklin Gothic Medium Cond" panose="020B0606030402020204" pitchFamily="34" charset="0"/>
                      </a:rPr>
                      <a:t>Κέντρα Διαδικασιών κι Εξυπηρέτησης</a:t>
                    </a:r>
                  </a:p>
                </p:txBody>
              </p:sp>
              <p:sp>
                <p:nvSpPr>
                  <p:cNvPr id="58" name="Rectangle 12">
                    <a:extLst>
                      <a:ext uri="{FF2B5EF4-FFF2-40B4-BE49-F238E27FC236}">
                        <a16:creationId xmlns:a16="http://schemas.microsoft.com/office/drawing/2014/main" id="{C09A1166-FDF7-244C-AB89-2BAD581DB773}"/>
                      </a:ext>
                    </a:extLst>
                  </p:cNvPr>
                  <p:cNvSpPr/>
                  <p:nvPr/>
                </p:nvSpPr>
                <p:spPr>
                  <a:xfrm>
                    <a:off x="1051611" y="3276176"/>
                    <a:ext cx="3859159" cy="387055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rgbClr val="E1E8F7"/>
                      </a:gs>
                      <a:gs pos="100000">
                        <a:srgbClr val="96B9F8"/>
                      </a:gs>
                    </a:gsLst>
                    <a:lin ang="10800000" scaled="1"/>
                    <a:tileRect/>
                  </a:gradFill>
                  <a:ln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el-GR" sz="2200" b="1" dirty="0">
                        <a:solidFill>
                          <a:schemeClr val="tx1"/>
                        </a:solidFill>
                        <a:latin typeface="Franklin Gothic Medium Cond" panose="020B0606030402020204" pitchFamily="34" charset="0"/>
                      </a:rPr>
                      <a:t>1 </a:t>
                    </a:r>
                    <a:r>
                      <a:rPr lang="el-GR" sz="2200" dirty="0">
                        <a:solidFill>
                          <a:schemeClr val="tx1"/>
                        </a:solidFill>
                        <a:latin typeface="Franklin Gothic Medium Cond" panose="020B0606030402020204" pitchFamily="34" charset="0"/>
                      </a:rPr>
                      <a:t>στην Αττική</a:t>
                    </a:r>
                  </a:p>
                </p:txBody>
              </p:sp>
            </p:grpSp>
            <p:sp>
              <p:nvSpPr>
                <p:cNvPr id="56" name="Rectangle 12">
                  <a:extLst>
                    <a:ext uri="{FF2B5EF4-FFF2-40B4-BE49-F238E27FC236}">
                      <a16:creationId xmlns:a16="http://schemas.microsoft.com/office/drawing/2014/main" id="{232D3E6B-F435-5C2C-80B6-D2D31C7F7989}"/>
                    </a:ext>
                  </a:extLst>
                </p:cNvPr>
                <p:cNvSpPr/>
                <p:nvPr/>
              </p:nvSpPr>
              <p:spPr>
                <a:xfrm>
                  <a:off x="350873" y="2775802"/>
                  <a:ext cx="700733" cy="1286875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C4CC0"/>
                    </a:gs>
                    <a:gs pos="100000">
                      <a:srgbClr val="08327E"/>
                    </a:gs>
                  </a:gsLst>
                  <a:lin ang="10800000" scaled="1"/>
                  <a:tileRect/>
                </a:gra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l-GR" sz="5400" b="1" dirty="0">
                      <a:solidFill>
                        <a:schemeClr val="bg1"/>
                      </a:solidFill>
                      <a:latin typeface="+mj-lt"/>
                    </a:rPr>
                    <a:t>2</a:t>
                  </a:r>
                  <a:endParaRPr lang="el-GR" sz="5400" b="1" dirty="0">
                    <a:latin typeface="+mj-lt"/>
                  </a:endParaRPr>
                </a:p>
              </p:txBody>
            </p:sp>
          </p:grpSp>
        </p:grpSp>
        <p:sp>
          <p:nvSpPr>
            <p:cNvPr id="51" name="Rectangle 12">
              <a:extLst>
                <a:ext uri="{FF2B5EF4-FFF2-40B4-BE49-F238E27FC236}">
                  <a16:creationId xmlns:a16="http://schemas.microsoft.com/office/drawing/2014/main" id="{C32733A2-33E7-04E0-8C82-49846F52E157}"/>
                </a:ext>
              </a:extLst>
            </p:cNvPr>
            <p:cNvSpPr/>
            <p:nvPr/>
          </p:nvSpPr>
          <p:spPr>
            <a:xfrm>
              <a:off x="4355072" y="4365226"/>
              <a:ext cx="999068" cy="720000"/>
            </a:xfrm>
            <a:prstGeom prst="rect">
              <a:avLst/>
            </a:prstGeom>
            <a:solidFill>
              <a:srgbClr val="1D4BA7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Q</a:t>
              </a:r>
              <a:r>
                <a:rPr lang="el-GR" sz="2400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3</a:t>
              </a:r>
              <a:r>
                <a:rPr lang="en-US" sz="2400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 </a:t>
              </a:r>
              <a:endParaRPr lang="el-GR" sz="2400" dirty="0">
                <a:solidFill>
                  <a:schemeClr val="bg1"/>
                </a:solidFill>
                <a:latin typeface="Franklin Gothic Medium Cond" panose="020B0606030402020204" pitchFamily="34" charset="0"/>
              </a:endParaRPr>
            </a:p>
            <a:p>
              <a:pPr algn="ctr"/>
              <a:r>
                <a:rPr lang="en-US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202</a:t>
              </a:r>
              <a:r>
                <a:rPr lang="el-GR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4</a:t>
              </a:r>
            </a:p>
          </p:txBody>
        </p:sp>
      </p:grpSp>
      <p:grpSp>
        <p:nvGrpSpPr>
          <p:cNvPr id="138" name="Ομάδα 137">
            <a:extLst>
              <a:ext uri="{FF2B5EF4-FFF2-40B4-BE49-F238E27FC236}">
                <a16:creationId xmlns:a16="http://schemas.microsoft.com/office/drawing/2014/main" id="{3468F5A7-8D57-29B2-296C-F21904415664}"/>
              </a:ext>
            </a:extLst>
          </p:cNvPr>
          <p:cNvGrpSpPr/>
          <p:nvPr/>
        </p:nvGrpSpPr>
        <p:grpSpPr>
          <a:xfrm>
            <a:off x="5635772" y="1463430"/>
            <a:ext cx="4299840" cy="1004083"/>
            <a:chOff x="264460" y="3899230"/>
            <a:chExt cx="5091456" cy="1185400"/>
          </a:xfrm>
        </p:grpSpPr>
        <p:sp>
          <p:nvSpPr>
            <p:cNvPr id="145" name="Rectangle 12">
              <a:extLst>
                <a:ext uri="{FF2B5EF4-FFF2-40B4-BE49-F238E27FC236}">
                  <a16:creationId xmlns:a16="http://schemas.microsoft.com/office/drawing/2014/main" id="{14F82024-B6CC-D199-C52B-4115DE485021}"/>
                </a:ext>
              </a:extLst>
            </p:cNvPr>
            <p:cNvSpPr/>
            <p:nvPr/>
          </p:nvSpPr>
          <p:spPr>
            <a:xfrm>
              <a:off x="264460" y="3899451"/>
              <a:ext cx="5089686" cy="1185179"/>
            </a:xfrm>
            <a:prstGeom prst="rect">
              <a:avLst/>
            </a:prstGeom>
            <a:solidFill>
              <a:srgbClr val="568E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l-GR" sz="2400" b="1" dirty="0">
                  <a:latin typeface="Franklin Gothic Medium Cond" panose="020B0606030402020204" pitchFamily="34" charset="0"/>
                </a:rPr>
                <a:t>Τοπικές Υπηρεσίες</a:t>
              </a:r>
              <a:r>
                <a:rPr lang="en-US" sz="2400" b="1" dirty="0">
                  <a:latin typeface="Franklin Gothic Medium Cond" panose="020B0606030402020204" pitchFamily="34" charset="0"/>
                </a:rPr>
                <a:t> </a:t>
              </a:r>
              <a:r>
                <a:rPr lang="el-GR" sz="2400" b="1" dirty="0">
                  <a:latin typeface="Franklin Gothic Medium Cond" panose="020B0606030402020204" pitchFamily="34" charset="0"/>
                </a:rPr>
                <a:t>νέας γενιάς </a:t>
              </a:r>
            </a:p>
            <a:p>
              <a:r>
                <a:rPr lang="el-GR" sz="2400" b="1" dirty="0">
                  <a:latin typeface="Franklin Gothic Medium Cond" panose="020B0606030402020204" pitchFamily="34" charset="0"/>
                </a:rPr>
                <a:t>σε Αττική - Θεσσαλονίκη</a:t>
              </a:r>
            </a:p>
          </p:txBody>
        </p:sp>
        <p:sp>
          <p:nvSpPr>
            <p:cNvPr id="140" name="Rectangle 12">
              <a:extLst>
                <a:ext uri="{FF2B5EF4-FFF2-40B4-BE49-F238E27FC236}">
                  <a16:creationId xmlns:a16="http://schemas.microsoft.com/office/drawing/2014/main" id="{29FC10E8-C942-8865-07A0-9A8B9796FC6E}"/>
                </a:ext>
              </a:extLst>
            </p:cNvPr>
            <p:cNvSpPr/>
            <p:nvPr/>
          </p:nvSpPr>
          <p:spPr>
            <a:xfrm>
              <a:off x="4376716" y="3899230"/>
              <a:ext cx="979200" cy="1185399"/>
            </a:xfrm>
            <a:prstGeom prst="rect">
              <a:avLst/>
            </a:prstGeom>
            <a:gradFill flip="none" rotWithShape="1">
              <a:gsLst>
                <a:gs pos="39000">
                  <a:srgbClr val="0C4CC0"/>
                </a:gs>
                <a:gs pos="18000">
                  <a:srgbClr val="246DF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Q</a:t>
              </a:r>
              <a:r>
                <a:rPr lang="el-GR" sz="2400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3</a:t>
              </a:r>
              <a:r>
                <a:rPr lang="en-US" sz="2400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 </a:t>
              </a:r>
              <a:endParaRPr lang="el-GR" sz="2400" dirty="0">
                <a:solidFill>
                  <a:schemeClr val="bg1"/>
                </a:solidFill>
                <a:latin typeface="Franklin Gothic Medium Cond" panose="020B0606030402020204" pitchFamily="34" charset="0"/>
              </a:endParaRPr>
            </a:p>
            <a:p>
              <a:pPr algn="ctr"/>
              <a:r>
                <a:rPr lang="en-US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202</a:t>
              </a:r>
              <a:r>
                <a:rPr lang="el-GR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4</a:t>
              </a:r>
            </a:p>
          </p:txBody>
        </p:sp>
      </p:grpSp>
      <p:grpSp>
        <p:nvGrpSpPr>
          <p:cNvPr id="152" name="Ομάδα 151">
            <a:extLst>
              <a:ext uri="{FF2B5EF4-FFF2-40B4-BE49-F238E27FC236}">
                <a16:creationId xmlns:a16="http://schemas.microsoft.com/office/drawing/2014/main" id="{30837FE1-E4C7-3D1E-A2E8-CFF501254B87}"/>
              </a:ext>
            </a:extLst>
          </p:cNvPr>
          <p:cNvGrpSpPr/>
          <p:nvPr/>
        </p:nvGrpSpPr>
        <p:grpSpPr>
          <a:xfrm>
            <a:off x="5635772" y="5107721"/>
            <a:ext cx="4299838" cy="1340865"/>
            <a:chOff x="264462" y="3899230"/>
            <a:chExt cx="5091454" cy="1185774"/>
          </a:xfrm>
        </p:grpSpPr>
        <p:grpSp>
          <p:nvGrpSpPr>
            <p:cNvPr id="153" name="Ομάδα 152">
              <a:extLst>
                <a:ext uri="{FF2B5EF4-FFF2-40B4-BE49-F238E27FC236}">
                  <a16:creationId xmlns:a16="http://schemas.microsoft.com/office/drawing/2014/main" id="{1E3128F9-2F9C-1004-06FB-5B89FB2C6E55}"/>
                </a:ext>
              </a:extLst>
            </p:cNvPr>
            <p:cNvGrpSpPr/>
            <p:nvPr/>
          </p:nvGrpSpPr>
          <p:grpSpPr>
            <a:xfrm>
              <a:off x="264462" y="3899230"/>
              <a:ext cx="5089685" cy="1185774"/>
              <a:chOff x="350873" y="2775802"/>
              <a:chExt cx="4559897" cy="1274888"/>
            </a:xfrm>
          </p:grpSpPr>
          <p:sp>
            <p:nvSpPr>
              <p:cNvPr id="155" name="Rectangle 12">
                <a:extLst>
                  <a:ext uri="{FF2B5EF4-FFF2-40B4-BE49-F238E27FC236}">
                    <a16:creationId xmlns:a16="http://schemas.microsoft.com/office/drawing/2014/main" id="{8350CCA9-228A-AE30-ACEE-3614FDE4C757}"/>
                  </a:ext>
                </a:extLst>
              </p:cNvPr>
              <p:cNvSpPr/>
              <p:nvPr/>
            </p:nvSpPr>
            <p:spPr>
              <a:xfrm>
                <a:off x="1246726" y="2776039"/>
                <a:ext cx="3664044" cy="1274248"/>
              </a:xfrm>
              <a:prstGeom prst="rect">
                <a:avLst/>
              </a:prstGeom>
              <a:gradFill flip="none" rotWithShape="1">
                <a:gsLst>
                  <a:gs pos="79000">
                    <a:srgbClr val="083482"/>
                  </a:gs>
                  <a:gs pos="34000">
                    <a:srgbClr val="0C4CC0"/>
                  </a:gs>
                  <a:gs pos="100000">
                    <a:srgbClr val="08327E"/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latin typeface="Franklin Gothic Medium Cond" panose="020B0606030402020204" pitchFamily="34" charset="0"/>
                  </a:rPr>
                  <a:t>Στρατηγείο</a:t>
                </a:r>
              </a:p>
              <a:p>
                <a:r>
                  <a:rPr lang="el-GR" sz="2400" b="1" dirty="0">
                    <a:latin typeface="Franklin Gothic Medium Cond" panose="020B0606030402020204" pitchFamily="34" charset="0"/>
                  </a:rPr>
                  <a:t>Δυνάμεων</a:t>
                </a:r>
              </a:p>
              <a:p>
                <a:r>
                  <a:rPr lang="el-GR" sz="2400" b="1" dirty="0">
                    <a:latin typeface="Franklin Gothic Medium Cond" panose="020B0606030402020204" pitchFamily="34" charset="0"/>
                  </a:rPr>
                  <a:t>Ειδικών Ελέγχων</a:t>
                </a:r>
              </a:p>
            </p:txBody>
          </p:sp>
          <p:sp>
            <p:nvSpPr>
              <p:cNvPr id="156" name="Rectangle 12">
                <a:extLst>
                  <a:ext uri="{FF2B5EF4-FFF2-40B4-BE49-F238E27FC236}">
                    <a16:creationId xmlns:a16="http://schemas.microsoft.com/office/drawing/2014/main" id="{339778F9-1021-CD73-4E24-7AB77F633E5B}"/>
                  </a:ext>
                </a:extLst>
              </p:cNvPr>
              <p:cNvSpPr/>
              <p:nvPr/>
            </p:nvSpPr>
            <p:spPr>
              <a:xfrm>
                <a:off x="350873" y="2775802"/>
                <a:ext cx="895853" cy="1274888"/>
              </a:xfrm>
              <a:prstGeom prst="rect">
                <a:avLst/>
              </a:prstGeom>
              <a:gradFill flip="none" rotWithShape="1">
                <a:gsLst>
                  <a:gs pos="0">
                    <a:srgbClr val="0C4CC0"/>
                  </a:gs>
                  <a:gs pos="100000">
                    <a:srgbClr val="08327E"/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6400" b="1" dirty="0">
                    <a:solidFill>
                      <a:schemeClr val="bg1"/>
                    </a:solidFill>
                    <a:latin typeface="+mj-lt"/>
                  </a:rPr>
                  <a:t>1</a:t>
                </a:r>
                <a:endParaRPr lang="el-GR" sz="6400" b="1" dirty="0">
                  <a:latin typeface="+mj-lt"/>
                </a:endParaRPr>
              </a:p>
            </p:txBody>
          </p:sp>
        </p:grpSp>
        <p:sp>
          <p:nvSpPr>
            <p:cNvPr id="154" name="Rectangle 12">
              <a:extLst>
                <a:ext uri="{FF2B5EF4-FFF2-40B4-BE49-F238E27FC236}">
                  <a16:creationId xmlns:a16="http://schemas.microsoft.com/office/drawing/2014/main" id="{47DDA9AD-9BA4-61CA-4EF2-D5F9D4314C79}"/>
                </a:ext>
              </a:extLst>
            </p:cNvPr>
            <p:cNvSpPr/>
            <p:nvPr/>
          </p:nvSpPr>
          <p:spPr>
            <a:xfrm>
              <a:off x="4376716" y="3899230"/>
              <a:ext cx="979200" cy="1185399"/>
            </a:xfrm>
            <a:prstGeom prst="rect">
              <a:avLst/>
            </a:prstGeom>
            <a:gradFill flip="none" rotWithShape="1">
              <a:gsLst>
                <a:gs pos="39000">
                  <a:srgbClr val="0C4CC0"/>
                </a:gs>
                <a:gs pos="18000">
                  <a:srgbClr val="246DF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Q</a:t>
              </a:r>
              <a:r>
                <a:rPr lang="el-GR" sz="2400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3</a:t>
              </a:r>
              <a:r>
                <a:rPr lang="en-US" sz="2400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 </a:t>
              </a:r>
              <a:endParaRPr lang="el-GR" sz="2400" dirty="0">
                <a:solidFill>
                  <a:schemeClr val="bg1"/>
                </a:solidFill>
                <a:latin typeface="Franklin Gothic Medium Cond" panose="020B0606030402020204" pitchFamily="34" charset="0"/>
              </a:endParaRPr>
            </a:p>
            <a:p>
              <a:pPr algn="ctr"/>
              <a:r>
                <a:rPr lang="en-US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202</a:t>
              </a:r>
              <a:r>
                <a:rPr lang="el-GR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4</a:t>
              </a:r>
            </a:p>
          </p:txBody>
        </p:sp>
      </p:grpSp>
      <p:grpSp>
        <p:nvGrpSpPr>
          <p:cNvPr id="157" name="Ομάδα 156">
            <a:extLst>
              <a:ext uri="{FF2B5EF4-FFF2-40B4-BE49-F238E27FC236}">
                <a16:creationId xmlns:a16="http://schemas.microsoft.com/office/drawing/2014/main" id="{B292C61C-FB0C-2C8D-D001-3DC812D92C7A}"/>
              </a:ext>
            </a:extLst>
          </p:cNvPr>
          <p:cNvGrpSpPr/>
          <p:nvPr/>
        </p:nvGrpSpPr>
        <p:grpSpPr>
          <a:xfrm>
            <a:off x="5639083" y="2518274"/>
            <a:ext cx="4292892" cy="1196923"/>
            <a:chOff x="264462" y="3899230"/>
            <a:chExt cx="5094095" cy="1196923"/>
          </a:xfrm>
        </p:grpSpPr>
        <p:grpSp>
          <p:nvGrpSpPr>
            <p:cNvPr id="158" name="Ομάδα 157">
              <a:extLst>
                <a:ext uri="{FF2B5EF4-FFF2-40B4-BE49-F238E27FC236}">
                  <a16:creationId xmlns:a16="http://schemas.microsoft.com/office/drawing/2014/main" id="{15272C39-7ED6-35F6-A178-57879FE7835F}"/>
                </a:ext>
              </a:extLst>
            </p:cNvPr>
            <p:cNvGrpSpPr/>
            <p:nvPr/>
          </p:nvGrpSpPr>
          <p:grpSpPr>
            <a:xfrm>
              <a:off x="264462" y="3899230"/>
              <a:ext cx="5089685" cy="1196923"/>
              <a:chOff x="264462" y="2420389"/>
              <a:chExt cx="5089685" cy="1196923"/>
            </a:xfrm>
          </p:grpSpPr>
          <p:sp>
            <p:nvSpPr>
              <p:cNvPr id="160" name="Rectangle 12">
                <a:extLst>
                  <a:ext uri="{FF2B5EF4-FFF2-40B4-BE49-F238E27FC236}">
                    <a16:creationId xmlns:a16="http://schemas.microsoft.com/office/drawing/2014/main" id="{CD575ED9-B305-01C8-3FA8-61B1AF3F9082}"/>
                  </a:ext>
                </a:extLst>
              </p:cNvPr>
              <p:cNvSpPr/>
              <p:nvPr/>
            </p:nvSpPr>
            <p:spPr>
              <a:xfrm>
                <a:off x="1044577" y="3257312"/>
                <a:ext cx="4307532" cy="360000"/>
              </a:xfrm>
              <a:prstGeom prst="rect">
                <a:avLst/>
              </a:prstGeom>
              <a:solidFill>
                <a:srgbClr val="4276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2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</a:rPr>
                  <a:t>1 </a:t>
                </a:r>
                <a:r>
                  <a:rPr lang="el-GR" sz="2200" dirty="0">
                    <a:solidFill>
                      <a:schemeClr val="bg1"/>
                    </a:solidFill>
                    <a:latin typeface="Franklin Gothic Medium Cond" panose="020B0606030402020204" pitchFamily="34" charset="0"/>
                  </a:rPr>
                  <a:t>στη Θεσσαλονίκη</a:t>
                </a:r>
              </a:p>
            </p:txBody>
          </p:sp>
          <p:grpSp>
            <p:nvGrpSpPr>
              <p:cNvPr id="161" name="Ομάδα 160">
                <a:extLst>
                  <a:ext uri="{FF2B5EF4-FFF2-40B4-BE49-F238E27FC236}">
                    <a16:creationId xmlns:a16="http://schemas.microsoft.com/office/drawing/2014/main" id="{1941C9F2-F52A-39C5-C802-A1EFA26CA8E9}"/>
                  </a:ext>
                </a:extLst>
              </p:cNvPr>
              <p:cNvGrpSpPr/>
              <p:nvPr/>
            </p:nvGrpSpPr>
            <p:grpSpPr>
              <a:xfrm>
                <a:off x="264462" y="2420389"/>
                <a:ext cx="5089685" cy="1196923"/>
                <a:chOff x="350873" y="2775802"/>
                <a:chExt cx="4559897" cy="1286875"/>
              </a:xfrm>
            </p:grpSpPr>
            <p:grpSp>
              <p:nvGrpSpPr>
                <p:cNvPr id="162" name="Ομάδα 161">
                  <a:extLst>
                    <a:ext uri="{FF2B5EF4-FFF2-40B4-BE49-F238E27FC236}">
                      <a16:creationId xmlns:a16="http://schemas.microsoft.com/office/drawing/2014/main" id="{2C40FBF4-401B-6387-4154-BB1B8F76CA1A}"/>
                    </a:ext>
                  </a:extLst>
                </p:cNvPr>
                <p:cNvGrpSpPr/>
                <p:nvPr/>
              </p:nvGrpSpPr>
              <p:grpSpPr>
                <a:xfrm>
                  <a:off x="1051611" y="2776038"/>
                  <a:ext cx="3859159" cy="887193"/>
                  <a:chOff x="1051611" y="2776038"/>
                  <a:chExt cx="3859159" cy="887193"/>
                </a:xfrm>
              </p:grpSpPr>
              <p:sp>
                <p:nvSpPr>
                  <p:cNvPr id="164" name="Rectangle 12">
                    <a:extLst>
                      <a:ext uri="{FF2B5EF4-FFF2-40B4-BE49-F238E27FC236}">
                        <a16:creationId xmlns:a16="http://schemas.microsoft.com/office/drawing/2014/main" id="{04185D3F-9E43-B0A8-C2EA-20A1FFFD7C06}"/>
                      </a:ext>
                    </a:extLst>
                  </p:cNvPr>
                  <p:cNvSpPr/>
                  <p:nvPr/>
                </p:nvSpPr>
                <p:spPr>
                  <a:xfrm>
                    <a:off x="1051611" y="2776038"/>
                    <a:ext cx="3859159" cy="500138"/>
                  </a:xfrm>
                  <a:prstGeom prst="rect">
                    <a:avLst/>
                  </a:prstGeom>
                  <a:gradFill flip="none" rotWithShape="1">
                    <a:gsLst>
                      <a:gs pos="0">
                        <a:srgbClr val="0C4CC0"/>
                      </a:gs>
                      <a:gs pos="100000">
                        <a:srgbClr val="08327E"/>
                      </a:gs>
                    </a:gsLst>
                    <a:lin ang="10800000" scaled="1"/>
                    <a:tileRect/>
                  </a:gra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el-GR" sz="2400" b="1" dirty="0">
                        <a:latin typeface="Franklin Gothic Medium Cond" panose="020B0606030402020204" pitchFamily="34" charset="0"/>
                      </a:rPr>
                      <a:t>Τελωνειακά Ελεγκτικά Κέντρα</a:t>
                    </a:r>
                  </a:p>
                </p:txBody>
              </p:sp>
              <p:sp>
                <p:nvSpPr>
                  <p:cNvPr id="165" name="Rectangle 12">
                    <a:extLst>
                      <a:ext uri="{FF2B5EF4-FFF2-40B4-BE49-F238E27FC236}">
                        <a16:creationId xmlns:a16="http://schemas.microsoft.com/office/drawing/2014/main" id="{7329B735-CA78-7A03-F42B-E40738BC7125}"/>
                      </a:ext>
                    </a:extLst>
                  </p:cNvPr>
                  <p:cNvSpPr/>
                  <p:nvPr/>
                </p:nvSpPr>
                <p:spPr>
                  <a:xfrm>
                    <a:off x="1051611" y="3276176"/>
                    <a:ext cx="3859159" cy="387055"/>
                  </a:xfrm>
                  <a:prstGeom prst="rect">
                    <a:avLst/>
                  </a:prstGeom>
                  <a:solidFill>
                    <a:srgbClr val="4276DE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r>
                      <a:rPr lang="el-GR" sz="2200" b="1" dirty="0">
                        <a:solidFill>
                          <a:schemeClr val="bg1"/>
                        </a:solidFill>
                        <a:latin typeface="Franklin Gothic Medium Cond" panose="020B0606030402020204" pitchFamily="34" charset="0"/>
                      </a:rPr>
                      <a:t>1 </a:t>
                    </a:r>
                    <a:r>
                      <a:rPr lang="el-GR" sz="2200" dirty="0">
                        <a:solidFill>
                          <a:schemeClr val="bg1"/>
                        </a:solidFill>
                        <a:latin typeface="Franklin Gothic Medium Cond" panose="020B0606030402020204" pitchFamily="34" charset="0"/>
                      </a:rPr>
                      <a:t>στην Αττική</a:t>
                    </a:r>
                  </a:p>
                </p:txBody>
              </p:sp>
            </p:grpSp>
            <p:sp>
              <p:nvSpPr>
                <p:cNvPr id="163" name="Rectangle 12">
                  <a:extLst>
                    <a:ext uri="{FF2B5EF4-FFF2-40B4-BE49-F238E27FC236}">
                      <a16:creationId xmlns:a16="http://schemas.microsoft.com/office/drawing/2014/main" id="{44207886-8263-27DA-6A96-707C968FF46C}"/>
                    </a:ext>
                  </a:extLst>
                </p:cNvPr>
                <p:cNvSpPr/>
                <p:nvPr/>
              </p:nvSpPr>
              <p:spPr>
                <a:xfrm>
                  <a:off x="350873" y="2775802"/>
                  <a:ext cx="700733" cy="1286875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0C4CC0"/>
                    </a:gs>
                    <a:gs pos="100000">
                      <a:srgbClr val="08327E"/>
                    </a:gs>
                  </a:gsLst>
                  <a:lin ang="10800000" scaled="1"/>
                  <a:tileRect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l-GR" sz="5400" b="1" dirty="0">
                      <a:solidFill>
                        <a:schemeClr val="bg1"/>
                      </a:solidFill>
                      <a:latin typeface="+mj-lt"/>
                    </a:rPr>
                    <a:t>2</a:t>
                  </a:r>
                  <a:endParaRPr lang="el-GR" sz="5400" b="1" dirty="0">
                    <a:latin typeface="+mj-lt"/>
                  </a:endParaRPr>
                </a:p>
              </p:txBody>
            </p:sp>
          </p:grpSp>
        </p:grpSp>
        <p:sp>
          <p:nvSpPr>
            <p:cNvPr id="159" name="Rectangle 12">
              <a:extLst>
                <a:ext uri="{FF2B5EF4-FFF2-40B4-BE49-F238E27FC236}">
                  <a16:creationId xmlns:a16="http://schemas.microsoft.com/office/drawing/2014/main" id="{BBE5C20E-1B63-9032-9EFF-5080C306E7F0}"/>
                </a:ext>
              </a:extLst>
            </p:cNvPr>
            <p:cNvSpPr/>
            <p:nvPr/>
          </p:nvSpPr>
          <p:spPr>
            <a:xfrm>
              <a:off x="4379357" y="4365226"/>
              <a:ext cx="979200" cy="720000"/>
            </a:xfrm>
            <a:prstGeom prst="rect">
              <a:avLst/>
            </a:prstGeom>
            <a:solidFill>
              <a:srgbClr val="1D4B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Q</a:t>
              </a:r>
              <a:r>
                <a:rPr lang="el-GR" sz="2400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4</a:t>
              </a:r>
              <a:r>
                <a:rPr lang="en-US" sz="2400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 </a:t>
              </a:r>
              <a:endParaRPr lang="el-GR" sz="2400" dirty="0">
                <a:solidFill>
                  <a:schemeClr val="bg1"/>
                </a:solidFill>
                <a:latin typeface="Franklin Gothic Medium Cond" panose="020B0606030402020204" pitchFamily="34" charset="0"/>
              </a:endParaRPr>
            </a:p>
            <a:p>
              <a:pPr algn="ctr"/>
              <a:r>
                <a:rPr lang="en-US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202</a:t>
              </a:r>
              <a:r>
                <a:rPr lang="el-GR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4</a:t>
              </a:r>
            </a:p>
          </p:txBody>
        </p:sp>
      </p:grpSp>
      <p:grpSp>
        <p:nvGrpSpPr>
          <p:cNvPr id="4" name="Ομάδα 3">
            <a:extLst>
              <a:ext uri="{FF2B5EF4-FFF2-40B4-BE49-F238E27FC236}">
                <a16:creationId xmlns:a16="http://schemas.microsoft.com/office/drawing/2014/main" id="{FAB81047-77F2-ECE0-72D5-6DA722BFEA5B}"/>
              </a:ext>
            </a:extLst>
          </p:cNvPr>
          <p:cNvGrpSpPr/>
          <p:nvPr/>
        </p:nvGrpSpPr>
        <p:grpSpPr>
          <a:xfrm>
            <a:off x="5626704" y="4035072"/>
            <a:ext cx="4299838" cy="1020406"/>
            <a:chOff x="264462" y="3899230"/>
            <a:chExt cx="5091454" cy="1185777"/>
          </a:xfrm>
        </p:grpSpPr>
        <p:grpSp>
          <p:nvGrpSpPr>
            <p:cNvPr id="6" name="Ομάδα 5">
              <a:extLst>
                <a:ext uri="{FF2B5EF4-FFF2-40B4-BE49-F238E27FC236}">
                  <a16:creationId xmlns:a16="http://schemas.microsoft.com/office/drawing/2014/main" id="{A6B99BA1-2419-6BF6-B4BF-74CC62C695F5}"/>
                </a:ext>
              </a:extLst>
            </p:cNvPr>
            <p:cNvGrpSpPr/>
            <p:nvPr/>
          </p:nvGrpSpPr>
          <p:grpSpPr>
            <a:xfrm>
              <a:off x="264462" y="3899232"/>
              <a:ext cx="5089685" cy="1185775"/>
              <a:chOff x="350873" y="2775802"/>
              <a:chExt cx="4559897" cy="1274888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66054051-B29F-E07D-8D48-A2B874E9ACC3}"/>
                  </a:ext>
                </a:extLst>
              </p:cNvPr>
              <p:cNvSpPr/>
              <p:nvPr/>
            </p:nvSpPr>
            <p:spPr>
              <a:xfrm>
                <a:off x="1246726" y="2776037"/>
                <a:ext cx="3664044" cy="1274248"/>
              </a:xfrm>
              <a:prstGeom prst="rect">
                <a:avLst/>
              </a:prstGeom>
              <a:gradFill flip="none" rotWithShape="1">
                <a:gsLst>
                  <a:gs pos="79000">
                    <a:srgbClr val="083482"/>
                  </a:gs>
                  <a:gs pos="34000">
                    <a:srgbClr val="0C4CC0"/>
                  </a:gs>
                  <a:gs pos="100000">
                    <a:srgbClr val="08327E"/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latin typeface="Franklin Gothic Medium Cond" panose="020B0606030402020204" pitchFamily="34" charset="0"/>
                  </a:rPr>
                  <a:t>Κεντρικές Υπηρεσίες</a:t>
                </a:r>
              </a:p>
              <a:p>
                <a:r>
                  <a:rPr lang="el-GR" sz="2400" b="1" dirty="0">
                    <a:latin typeface="Franklin Gothic Medium Cond" panose="020B0606030402020204" pitchFamily="34" charset="0"/>
                  </a:rPr>
                  <a:t> ΑΑΔΕ</a:t>
                </a:r>
              </a:p>
            </p:txBody>
          </p:sp>
          <p:sp>
            <p:nvSpPr>
              <p:cNvPr id="33" name="Rectangle 12">
                <a:extLst>
                  <a:ext uri="{FF2B5EF4-FFF2-40B4-BE49-F238E27FC236}">
                    <a16:creationId xmlns:a16="http://schemas.microsoft.com/office/drawing/2014/main" id="{FC96D0A9-2F8F-8E86-7487-819770142848}"/>
                  </a:ext>
                </a:extLst>
              </p:cNvPr>
              <p:cNvSpPr/>
              <p:nvPr/>
            </p:nvSpPr>
            <p:spPr>
              <a:xfrm>
                <a:off x="350873" y="2775802"/>
                <a:ext cx="895853" cy="1274888"/>
              </a:xfrm>
              <a:prstGeom prst="rect">
                <a:avLst/>
              </a:prstGeom>
              <a:gradFill flip="none" rotWithShape="1">
                <a:gsLst>
                  <a:gs pos="0">
                    <a:srgbClr val="0C4CC0"/>
                  </a:gs>
                  <a:gs pos="100000">
                    <a:srgbClr val="08327E"/>
                  </a:gs>
                </a:gsLst>
                <a:lin ang="162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6400" b="1" dirty="0">
                    <a:solidFill>
                      <a:schemeClr val="bg1"/>
                    </a:solidFill>
                    <a:latin typeface="+mj-lt"/>
                  </a:rPr>
                  <a:t>1</a:t>
                </a:r>
                <a:endParaRPr lang="el-GR" sz="6400" b="1" dirty="0">
                  <a:latin typeface="+mj-lt"/>
                </a:endParaRPr>
              </a:p>
            </p:txBody>
          </p:sp>
        </p:grpSp>
        <p:sp>
          <p:nvSpPr>
            <p:cNvPr id="9" name="Rectangle 12">
              <a:extLst>
                <a:ext uri="{FF2B5EF4-FFF2-40B4-BE49-F238E27FC236}">
                  <a16:creationId xmlns:a16="http://schemas.microsoft.com/office/drawing/2014/main" id="{45322729-10FD-F57E-8C77-2A97B22FF2BD}"/>
                </a:ext>
              </a:extLst>
            </p:cNvPr>
            <p:cNvSpPr/>
            <p:nvPr/>
          </p:nvSpPr>
          <p:spPr>
            <a:xfrm>
              <a:off x="4376716" y="3899230"/>
              <a:ext cx="979200" cy="1185399"/>
            </a:xfrm>
            <a:prstGeom prst="rect">
              <a:avLst/>
            </a:prstGeom>
            <a:gradFill flip="none" rotWithShape="1">
              <a:gsLst>
                <a:gs pos="39000">
                  <a:srgbClr val="0C4CC0"/>
                </a:gs>
                <a:gs pos="18000">
                  <a:srgbClr val="246DF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Q</a:t>
              </a:r>
              <a:r>
                <a:rPr lang="el-GR" sz="2400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3</a:t>
              </a:r>
              <a:r>
                <a:rPr lang="en-US" sz="2400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 </a:t>
              </a:r>
              <a:endParaRPr lang="el-GR" sz="2400" dirty="0">
                <a:solidFill>
                  <a:schemeClr val="bg1"/>
                </a:solidFill>
                <a:latin typeface="Franklin Gothic Medium Cond" panose="020B0606030402020204" pitchFamily="34" charset="0"/>
              </a:endParaRPr>
            </a:p>
            <a:p>
              <a:pPr algn="ctr"/>
              <a:r>
                <a:rPr lang="en-US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202</a:t>
              </a:r>
              <a:r>
                <a:rPr lang="el-GR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23124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7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7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75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75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75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2DF58F5D-15D6-C775-DD72-A32D2D9F49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6616" y="1640390"/>
            <a:ext cx="2228578" cy="2387600"/>
          </a:xfrm>
        </p:spPr>
        <p:txBody>
          <a:bodyPr/>
          <a:lstStyle/>
          <a:p>
            <a:r>
              <a:rPr lang="el-GR" dirty="0"/>
              <a:t>3</a:t>
            </a:r>
            <a:endParaRPr lang="en-GR" dirty="0"/>
          </a:p>
        </p:txBody>
      </p:sp>
      <p:sp>
        <p:nvSpPr>
          <p:cNvPr id="13" name="Subtitle 12">
            <a:extLst>
              <a:ext uri="{FF2B5EF4-FFF2-40B4-BE49-F238E27FC236}">
                <a16:creationId xmlns:a16="http://schemas.microsoft.com/office/drawing/2014/main" id="{68F689AC-CDFB-D183-7ACA-0C96D08F97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6616" y="3854469"/>
            <a:ext cx="5598024" cy="1753851"/>
          </a:xfrm>
        </p:spPr>
        <p:txBody>
          <a:bodyPr>
            <a:normAutofit/>
          </a:bodyPr>
          <a:lstStyle/>
          <a:p>
            <a:r>
              <a:rPr lang="el-GR" sz="4000" b="1" dirty="0">
                <a:latin typeface="Franklin Gothic Medium Cond" panose="020B0606030402020204" pitchFamily="34" charset="0"/>
              </a:rPr>
              <a:t>Εξυπηρέτηση πολιτών κι επιχειρήσεων</a:t>
            </a:r>
            <a:endParaRPr lang="en-GB" sz="4000" b="1" dirty="0"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2684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462F58E-A9DF-FEC0-1E4B-FD01B1B31EE7}"/>
              </a:ext>
            </a:extLst>
          </p:cNvPr>
          <p:cNvSpPr/>
          <p:nvPr/>
        </p:nvSpPr>
        <p:spPr>
          <a:xfrm rot="10800000">
            <a:off x="0" y="265912"/>
            <a:ext cx="3708400" cy="923684"/>
          </a:xfrm>
          <a:prstGeom prst="rect">
            <a:avLst/>
          </a:prstGeom>
          <a:gradFill>
            <a:gsLst>
              <a:gs pos="31000">
                <a:schemeClr val="bg1">
                  <a:alpha val="0"/>
                </a:schemeClr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 dirty="0"/>
          </a:p>
        </p:txBody>
      </p:sp>
      <p:grpSp>
        <p:nvGrpSpPr>
          <p:cNvPr id="23" name="Group 6">
            <a:extLst>
              <a:ext uri="{FF2B5EF4-FFF2-40B4-BE49-F238E27FC236}">
                <a16:creationId xmlns:a16="http://schemas.microsoft.com/office/drawing/2014/main" id="{EC459D86-B8D2-DDFB-CDCD-83EDE094CF66}"/>
              </a:ext>
            </a:extLst>
          </p:cNvPr>
          <p:cNvGrpSpPr/>
          <p:nvPr/>
        </p:nvGrpSpPr>
        <p:grpSpPr>
          <a:xfrm>
            <a:off x="2858051" y="5957894"/>
            <a:ext cx="9333949" cy="650932"/>
            <a:chOff x="2858051" y="5734374"/>
            <a:chExt cx="9333949" cy="650932"/>
          </a:xfrm>
        </p:grpSpPr>
        <p:sp>
          <p:nvSpPr>
            <p:cNvPr id="24" name="Rectangle 7">
              <a:extLst>
                <a:ext uri="{FF2B5EF4-FFF2-40B4-BE49-F238E27FC236}">
                  <a16:creationId xmlns:a16="http://schemas.microsoft.com/office/drawing/2014/main" id="{87FD2F19-7980-E5C3-3288-3532214FB0E5}"/>
                </a:ext>
              </a:extLst>
            </p:cNvPr>
            <p:cNvSpPr/>
            <p:nvPr/>
          </p:nvSpPr>
          <p:spPr>
            <a:xfrm rot="5400000">
              <a:off x="7199559" y="1392866"/>
              <a:ext cx="650932" cy="9333948"/>
            </a:xfrm>
            <a:prstGeom prst="rect">
              <a:avLst/>
            </a:prstGeom>
            <a:gradFill>
              <a:gsLst>
                <a:gs pos="5000">
                  <a:schemeClr val="accent2">
                    <a:alpha val="0"/>
                  </a:schemeClr>
                </a:gs>
                <a:gs pos="72000">
                  <a:srgbClr val="3265C5">
                    <a:alpha val="91494"/>
                  </a:srgbClr>
                </a:gs>
                <a:gs pos="90000">
                  <a:schemeClr val="accent2"/>
                </a:gs>
              </a:gsLst>
              <a:lin ang="16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  <p:sp>
          <p:nvSpPr>
            <p:cNvPr id="25" name="Rectangle 8">
              <a:extLst>
                <a:ext uri="{FF2B5EF4-FFF2-40B4-BE49-F238E27FC236}">
                  <a16:creationId xmlns:a16="http://schemas.microsoft.com/office/drawing/2014/main" id="{E0993744-0272-2451-941C-E4DBFF8C1A51}"/>
                </a:ext>
              </a:extLst>
            </p:cNvPr>
            <p:cNvSpPr/>
            <p:nvPr/>
          </p:nvSpPr>
          <p:spPr>
            <a:xfrm>
              <a:off x="9573777" y="6176963"/>
              <a:ext cx="2618223" cy="2083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</p:grpSp>
      <p:pic>
        <p:nvPicPr>
          <p:cNvPr id="26" name="Picture 9" descr="A picture containing text&#10;&#10;Description automatically generated">
            <a:extLst>
              <a:ext uri="{FF2B5EF4-FFF2-40B4-BE49-F238E27FC236}">
                <a16:creationId xmlns:a16="http://schemas.microsoft.com/office/drawing/2014/main" id="{0EA49545-B6B0-8404-A821-7F675247F7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462" y="5700825"/>
            <a:ext cx="2618223" cy="116506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230338A-FC85-99DB-8108-0472C6E7CBB6}"/>
              </a:ext>
            </a:extLst>
          </p:cNvPr>
          <p:cNvSpPr txBox="1"/>
          <p:nvPr/>
        </p:nvSpPr>
        <p:spPr>
          <a:xfrm>
            <a:off x="3119120" y="435366"/>
            <a:ext cx="8593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latin typeface="Franklin Gothic Medium Cond" panose="020B0606030402020204" pitchFamily="34" charset="0"/>
              </a:rPr>
              <a:t>Νέα ψηφιακά εργαλεία εξυπηρέτησης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B7E81D-E276-E3E3-1A63-08075F1A2E4E}"/>
              </a:ext>
            </a:extLst>
          </p:cNvPr>
          <p:cNvSpPr txBox="1"/>
          <p:nvPr/>
        </p:nvSpPr>
        <p:spPr>
          <a:xfrm>
            <a:off x="1469571" y="1345800"/>
            <a:ext cx="9945131" cy="2311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3200" b="1" dirty="0">
                <a:latin typeface="Franklin Gothic Medium Cond" panose="020B0606030402020204" pitchFamily="34" charset="0"/>
              </a:rPr>
              <a:t>Mobile apps</a:t>
            </a:r>
            <a:r>
              <a:rPr lang="el-GR" sz="3200" b="1" dirty="0">
                <a:latin typeface="Franklin Gothic Medium Cond" panose="020B0606030402020204" pitchFamily="34" charset="0"/>
              </a:rPr>
              <a:t> </a:t>
            </a:r>
            <a:r>
              <a:rPr lang="en-US" sz="3200" b="1" dirty="0">
                <a:latin typeface="Franklin Gothic Medium Cond" panose="020B0606030402020204" pitchFamily="34" charset="0"/>
              </a:rPr>
              <a:t>							</a:t>
            </a:r>
            <a:endParaRPr lang="en-US" sz="3200" b="1" dirty="0">
              <a:solidFill>
                <a:schemeClr val="accent1"/>
              </a:solidFill>
              <a:latin typeface="Franklin Gothic Medium Cond" panose="020B0606030402020204" pitchFamily="34" charset="0"/>
            </a:endParaRP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latin typeface="Franklin Gothic Medium Cond" panose="020B0606030402020204" pitchFamily="34" charset="0"/>
              </a:rPr>
              <a:t>Εφαρμογή κινητού για φορολογικές υπηρεσίες (πληρωμή φόρων, εξατομικευμένες ενημερώσεις και </a:t>
            </a:r>
            <a:r>
              <a:rPr lang="en-US" sz="2300" dirty="0">
                <a:latin typeface="Franklin Gothic Medium Cond" panose="020B0606030402020204" pitchFamily="34" charset="0"/>
              </a:rPr>
              <a:t>alerts</a:t>
            </a:r>
            <a:r>
              <a:rPr lang="el-GR" sz="2300" dirty="0">
                <a:latin typeface="Franklin Gothic Medium Cond" panose="020B0606030402020204" pitchFamily="34" charset="0"/>
              </a:rPr>
              <a:t>, </a:t>
            </a:r>
            <a:r>
              <a:rPr lang="en-US" sz="2300" dirty="0">
                <a:latin typeface="Franklin Gothic Medium Cond" panose="020B0606030402020204" pitchFamily="34" charset="0"/>
              </a:rPr>
              <a:t>wallet </a:t>
            </a:r>
            <a:r>
              <a:rPr lang="el-GR" sz="2300" dirty="0">
                <a:latin typeface="Franklin Gothic Medium Cond" panose="020B0606030402020204" pitchFamily="34" charset="0"/>
              </a:rPr>
              <a:t>με σημαντικά φορολογικά έγγραφα)</a:t>
            </a:r>
            <a:endParaRPr lang="en-US" sz="2300" dirty="0">
              <a:latin typeface="Franklin Gothic Medium Cond" panose="020B0606030402020204" pitchFamily="34" charset="0"/>
            </a:endParaRP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latin typeface="Franklin Gothic Medium Cond" panose="020B0606030402020204" pitchFamily="34" charset="0"/>
              </a:rPr>
              <a:t>Δυνατότητα έκδοσης τιμολογίου και δελτίου αποστολής από το κινητό</a:t>
            </a: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el-GR" sz="2300" dirty="0">
              <a:latin typeface="Franklin Gothic Medium Cond" panose="020B0606030402020204" pitchFamily="34" charset="0"/>
            </a:endParaRP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232DD5AB-F47E-ACE8-A06A-C5CB6540F1AA}"/>
              </a:ext>
            </a:extLst>
          </p:cNvPr>
          <p:cNvSpPr txBox="1">
            <a:spLocks/>
          </p:cNvSpPr>
          <p:nvPr/>
        </p:nvSpPr>
        <p:spPr>
          <a:xfrm>
            <a:off x="2067155" y="294886"/>
            <a:ext cx="1051965" cy="8814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5400" b="1" dirty="0"/>
              <a:t>3.1</a:t>
            </a:r>
            <a:endParaRPr lang="en-GR" sz="54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4106B9-4AF8-162E-3CA9-394381E9AC86}"/>
              </a:ext>
            </a:extLst>
          </p:cNvPr>
          <p:cNvSpPr txBox="1"/>
          <p:nvPr/>
        </p:nvSpPr>
        <p:spPr>
          <a:xfrm>
            <a:off x="1469571" y="3553728"/>
            <a:ext cx="9945131" cy="14533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</a:pPr>
            <a:r>
              <a:rPr lang="el-GR" sz="3200" b="1" dirty="0">
                <a:latin typeface="Franklin Gothic Medium Cond" panose="020B0606030402020204" pitchFamily="34" charset="0"/>
              </a:rPr>
              <a:t>ΚΕΦ &amp; </a:t>
            </a:r>
            <a:r>
              <a:rPr lang="en-US" sz="3200" b="1" dirty="0">
                <a:latin typeface="Franklin Gothic Medium Cond" panose="020B0606030402020204" pitchFamily="34" charset="0"/>
              </a:rPr>
              <a:t>AI chatbot			 		   </a:t>
            </a:r>
            <a:endParaRPr lang="en-US" sz="3200" b="1" dirty="0">
              <a:solidFill>
                <a:srgbClr val="0C49BA"/>
              </a:solidFill>
              <a:latin typeface="Franklin Gothic Medium Cond" panose="020B0606030402020204" pitchFamily="34" charset="0"/>
            </a:endParaRPr>
          </a:p>
          <a:p>
            <a:pPr marL="342900" indent="-3429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l-GR" sz="2300" dirty="0">
                <a:latin typeface="Franklin Gothic Medium Cond" panose="020B0606030402020204" pitchFamily="34" charset="0"/>
              </a:rPr>
              <a:t>Ενισχυμένο Τηλεφωνικό Κέντρο ΑΑΔΕ και </a:t>
            </a:r>
            <a:r>
              <a:rPr lang="en-US" sz="2300" dirty="0">
                <a:latin typeface="Franklin Gothic Medium Cond" panose="020B0606030402020204" pitchFamily="34" charset="0"/>
              </a:rPr>
              <a:t>Chatbot </a:t>
            </a:r>
            <a:r>
              <a:rPr lang="el-GR" sz="2300" dirty="0">
                <a:latin typeface="Franklin Gothic Medium Cond" panose="020B0606030402020204" pitchFamily="34" charset="0"/>
              </a:rPr>
              <a:t>τεχνητής νοημοσύνης για παροχή ενημέρωσης και πλοήγηση στις ψηφιακές υπηρεσίες της ΑΑΔΕ</a:t>
            </a:r>
            <a:endParaRPr lang="en-US" sz="2300" dirty="0">
              <a:latin typeface="Franklin Gothic Medium Cond" panose="020B06060304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462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75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75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75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75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462F58E-A9DF-FEC0-1E4B-FD01B1B31EE7}"/>
              </a:ext>
            </a:extLst>
          </p:cNvPr>
          <p:cNvSpPr/>
          <p:nvPr/>
        </p:nvSpPr>
        <p:spPr>
          <a:xfrm rot="10800000">
            <a:off x="0" y="265912"/>
            <a:ext cx="3708400" cy="923684"/>
          </a:xfrm>
          <a:prstGeom prst="rect">
            <a:avLst/>
          </a:prstGeom>
          <a:gradFill>
            <a:gsLst>
              <a:gs pos="31000">
                <a:schemeClr val="bg1">
                  <a:alpha val="0"/>
                </a:schemeClr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 dirty="0"/>
          </a:p>
        </p:txBody>
      </p:sp>
      <p:grpSp>
        <p:nvGrpSpPr>
          <p:cNvPr id="23" name="Group 6">
            <a:extLst>
              <a:ext uri="{FF2B5EF4-FFF2-40B4-BE49-F238E27FC236}">
                <a16:creationId xmlns:a16="http://schemas.microsoft.com/office/drawing/2014/main" id="{EC459D86-B8D2-DDFB-CDCD-83EDE094CF66}"/>
              </a:ext>
            </a:extLst>
          </p:cNvPr>
          <p:cNvGrpSpPr/>
          <p:nvPr/>
        </p:nvGrpSpPr>
        <p:grpSpPr>
          <a:xfrm>
            <a:off x="2858051" y="5957894"/>
            <a:ext cx="9333949" cy="650932"/>
            <a:chOff x="2858051" y="5734374"/>
            <a:chExt cx="9333949" cy="650932"/>
          </a:xfrm>
        </p:grpSpPr>
        <p:sp>
          <p:nvSpPr>
            <p:cNvPr id="24" name="Rectangle 7">
              <a:extLst>
                <a:ext uri="{FF2B5EF4-FFF2-40B4-BE49-F238E27FC236}">
                  <a16:creationId xmlns:a16="http://schemas.microsoft.com/office/drawing/2014/main" id="{87FD2F19-7980-E5C3-3288-3532214FB0E5}"/>
                </a:ext>
              </a:extLst>
            </p:cNvPr>
            <p:cNvSpPr/>
            <p:nvPr/>
          </p:nvSpPr>
          <p:spPr>
            <a:xfrm rot="5400000">
              <a:off x="7199559" y="1392866"/>
              <a:ext cx="650932" cy="9333948"/>
            </a:xfrm>
            <a:prstGeom prst="rect">
              <a:avLst/>
            </a:prstGeom>
            <a:gradFill>
              <a:gsLst>
                <a:gs pos="5000">
                  <a:schemeClr val="accent2">
                    <a:alpha val="0"/>
                  </a:schemeClr>
                </a:gs>
                <a:gs pos="72000">
                  <a:srgbClr val="3265C5">
                    <a:alpha val="91494"/>
                  </a:srgbClr>
                </a:gs>
                <a:gs pos="90000">
                  <a:schemeClr val="accent2"/>
                </a:gs>
              </a:gsLst>
              <a:lin ang="16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  <p:sp>
          <p:nvSpPr>
            <p:cNvPr id="25" name="Rectangle 8">
              <a:extLst>
                <a:ext uri="{FF2B5EF4-FFF2-40B4-BE49-F238E27FC236}">
                  <a16:creationId xmlns:a16="http://schemas.microsoft.com/office/drawing/2014/main" id="{E0993744-0272-2451-941C-E4DBFF8C1A51}"/>
                </a:ext>
              </a:extLst>
            </p:cNvPr>
            <p:cNvSpPr/>
            <p:nvPr/>
          </p:nvSpPr>
          <p:spPr>
            <a:xfrm>
              <a:off x="9573777" y="6176963"/>
              <a:ext cx="2618223" cy="2083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</p:grpSp>
      <p:pic>
        <p:nvPicPr>
          <p:cNvPr id="26" name="Picture 9" descr="A picture containing text&#10;&#10;Description automatically generated">
            <a:extLst>
              <a:ext uri="{FF2B5EF4-FFF2-40B4-BE49-F238E27FC236}">
                <a16:creationId xmlns:a16="http://schemas.microsoft.com/office/drawing/2014/main" id="{0EA49545-B6B0-8404-A821-7F675247F7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462" y="5700825"/>
            <a:ext cx="2618223" cy="116506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230338A-FC85-99DB-8108-0472C6E7CBB6}"/>
              </a:ext>
            </a:extLst>
          </p:cNvPr>
          <p:cNvSpPr txBox="1"/>
          <p:nvPr/>
        </p:nvSpPr>
        <p:spPr>
          <a:xfrm>
            <a:off x="3119120" y="435366"/>
            <a:ext cx="89913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latin typeface="Franklin Gothic Medium Cond" panose="020B0606030402020204" pitchFamily="34" charset="0"/>
              </a:rPr>
              <a:t>Ψηφιακές υπηρεσίες εξυπηρέτησης εντός 2024 (1/2)</a:t>
            </a: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232DD5AB-F47E-ACE8-A06A-C5CB6540F1AA}"/>
              </a:ext>
            </a:extLst>
          </p:cNvPr>
          <p:cNvSpPr txBox="1">
            <a:spLocks/>
          </p:cNvSpPr>
          <p:nvPr/>
        </p:nvSpPr>
        <p:spPr>
          <a:xfrm>
            <a:off x="2067155" y="294886"/>
            <a:ext cx="1051965" cy="8814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5400" b="1" dirty="0"/>
              <a:t>3.2</a:t>
            </a:r>
            <a:endParaRPr lang="en-GR" sz="5400" b="1" dirty="0"/>
          </a:p>
        </p:txBody>
      </p:sp>
      <p:grpSp>
        <p:nvGrpSpPr>
          <p:cNvPr id="19" name="Ομάδα 18">
            <a:extLst>
              <a:ext uri="{FF2B5EF4-FFF2-40B4-BE49-F238E27FC236}">
                <a16:creationId xmlns:a16="http://schemas.microsoft.com/office/drawing/2014/main" id="{E6C7EC85-7B88-8865-3786-E946F08CBACE}"/>
              </a:ext>
            </a:extLst>
          </p:cNvPr>
          <p:cNvGrpSpPr/>
          <p:nvPr/>
        </p:nvGrpSpPr>
        <p:grpSpPr>
          <a:xfrm>
            <a:off x="421365" y="1593303"/>
            <a:ext cx="10876555" cy="501657"/>
            <a:chOff x="421365" y="1983595"/>
            <a:chExt cx="10876555" cy="501657"/>
          </a:xfrm>
        </p:grpSpPr>
        <p:grpSp>
          <p:nvGrpSpPr>
            <p:cNvPr id="4" name="Ομάδα 3">
              <a:extLst>
                <a:ext uri="{FF2B5EF4-FFF2-40B4-BE49-F238E27FC236}">
                  <a16:creationId xmlns:a16="http://schemas.microsoft.com/office/drawing/2014/main" id="{237BE9D1-3320-1DB0-5C7E-07A27FC2DD2B}"/>
                </a:ext>
              </a:extLst>
            </p:cNvPr>
            <p:cNvGrpSpPr/>
            <p:nvPr/>
          </p:nvGrpSpPr>
          <p:grpSpPr>
            <a:xfrm>
              <a:off x="1098590" y="1983727"/>
              <a:ext cx="10199330" cy="501525"/>
              <a:chOff x="926746" y="2734612"/>
              <a:chExt cx="10199330" cy="501525"/>
            </a:xfrm>
          </p:grpSpPr>
          <p:sp>
            <p:nvSpPr>
              <p:cNvPr id="6" name="Rectangle 12">
                <a:extLst>
                  <a:ext uri="{FF2B5EF4-FFF2-40B4-BE49-F238E27FC236}">
                    <a16:creationId xmlns:a16="http://schemas.microsoft.com/office/drawing/2014/main" id="{66D685D0-B61D-80C7-DAE5-43CEEB3E7BF7}"/>
                  </a:ext>
                </a:extLst>
              </p:cNvPr>
              <p:cNvSpPr/>
              <p:nvPr/>
            </p:nvSpPr>
            <p:spPr>
              <a:xfrm>
                <a:off x="926746" y="2734612"/>
                <a:ext cx="8897974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fr-F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End-to-end </a:t>
                </a:r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ψηφιακή διακοπή επιχείρησης</a:t>
                </a:r>
              </a:p>
            </p:txBody>
          </p:sp>
          <p:sp>
            <p:nvSpPr>
              <p:cNvPr id="7" name="Rectangle 12">
                <a:extLst>
                  <a:ext uri="{FF2B5EF4-FFF2-40B4-BE49-F238E27FC236}">
                    <a16:creationId xmlns:a16="http://schemas.microsoft.com/office/drawing/2014/main" id="{E9528DA4-3E30-CF4E-D0CE-E45A1B2CFDF8}"/>
                  </a:ext>
                </a:extLst>
              </p:cNvPr>
              <p:cNvSpPr/>
              <p:nvPr/>
            </p:nvSpPr>
            <p:spPr>
              <a:xfrm>
                <a:off x="9824719" y="2736000"/>
                <a:ext cx="1301357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</a:t>
                </a:r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1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 2024</a:t>
                </a:r>
                <a:endParaRPr lang="el-GR" sz="10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5" name="Rectangle 12">
              <a:extLst>
                <a:ext uri="{FF2B5EF4-FFF2-40B4-BE49-F238E27FC236}">
                  <a16:creationId xmlns:a16="http://schemas.microsoft.com/office/drawing/2014/main" id="{73F8FE10-2ED4-CC35-F851-5254585DD6E2}"/>
                </a:ext>
              </a:extLst>
            </p:cNvPr>
            <p:cNvSpPr/>
            <p:nvPr/>
          </p:nvSpPr>
          <p:spPr>
            <a:xfrm>
              <a:off x="421365" y="1983595"/>
              <a:ext cx="677224" cy="5004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1</a:t>
              </a:r>
              <a:endParaRPr lang="el-GR" sz="3000" b="1" dirty="0">
                <a:latin typeface="+mj-lt"/>
              </a:endParaRPr>
            </a:p>
          </p:txBody>
        </p:sp>
      </p:grpSp>
      <p:grpSp>
        <p:nvGrpSpPr>
          <p:cNvPr id="22" name="Ομάδα 21">
            <a:extLst>
              <a:ext uri="{FF2B5EF4-FFF2-40B4-BE49-F238E27FC236}">
                <a16:creationId xmlns:a16="http://schemas.microsoft.com/office/drawing/2014/main" id="{ABC521CE-ED5A-CE43-CA67-0F5595F26489}"/>
              </a:ext>
            </a:extLst>
          </p:cNvPr>
          <p:cNvGrpSpPr/>
          <p:nvPr/>
        </p:nvGrpSpPr>
        <p:grpSpPr>
          <a:xfrm>
            <a:off x="421365" y="2153903"/>
            <a:ext cx="10876555" cy="507269"/>
            <a:chOff x="421365" y="2555081"/>
            <a:chExt cx="10876555" cy="507269"/>
          </a:xfrm>
        </p:grpSpPr>
        <p:grpSp>
          <p:nvGrpSpPr>
            <p:cNvPr id="8" name="Ομάδα 7">
              <a:extLst>
                <a:ext uri="{FF2B5EF4-FFF2-40B4-BE49-F238E27FC236}">
                  <a16:creationId xmlns:a16="http://schemas.microsoft.com/office/drawing/2014/main" id="{C4D25D17-A7C0-43C7-2586-6C8310EC09B5}"/>
                </a:ext>
              </a:extLst>
            </p:cNvPr>
            <p:cNvGrpSpPr/>
            <p:nvPr/>
          </p:nvGrpSpPr>
          <p:grpSpPr>
            <a:xfrm>
              <a:off x="1098590" y="2555081"/>
              <a:ext cx="10199330" cy="501056"/>
              <a:chOff x="926746" y="2736000"/>
              <a:chExt cx="10199330" cy="501056"/>
            </a:xfrm>
          </p:grpSpPr>
          <p:sp>
            <p:nvSpPr>
              <p:cNvPr id="9" name="Rectangle 12">
                <a:extLst>
                  <a:ext uri="{FF2B5EF4-FFF2-40B4-BE49-F238E27FC236}">
                    <a16:creationId xmlns:a16="http://schemas.microsoft.com/office/drawing/2014/main" id="{541B9575-21F0-8A2B-75E6-702899262510}"/>
                  </a:ext>
                </a:extLst>
              </p:cNvPr>
              <p:cNvSpPr/>
              <p:nvPr/>
            </p:nvSpPr>
            <p:spPr>
              <a:xfrm>
                <a:off x="926746" y="2736919"/>
                <a:ext cx="8897974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Αναλυτικές ψηφιακές βεβαιώσεις Μητρώου με QR</a:t>
                </a:r>
              </a:p>
            </p:txBody>
          </p:sp>
          <p:sp>
            <p:nvSpPr>
              <p:cNvPr id="10" name="Rectangle 12">
                <a:extLst>
                  <a:ext uri="{FF2B5EF4-FFF2-40B4-BE49-F238E27FC236}">
                    <a16:creationId xmlns:a16="http://schemas.microsoft.com/office/drawing/2014/main" id="{22B129AB-8915-82E6-18D1-EB2734600ECF}"/>
                  </a:ext>
                </a:extLst>
              </p:cNvPr>
              <p:cNvSpPr/>
              <p:nvPr/>
            </p:nvSpPr>
            <p:spPr>
              <a:xfrm>
                <a:off x="9824719" y="2736000"/>
                <a:ext cx="1301357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</a:t>
                </a:r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2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 2024</a:t>
                </a:r>
                <a:endParaRPr lang="el-GR" sz="80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18" name="Rectangle 12">
              <a:extLst>
                <a:ext uri="{FF2B5EF4-FFF2-40B4-BE49-F238E27FC236}">
                  <a16:creationId xmlns:a16="http://schemas.microsoft.com/office/drawing/2014/main" id="{FCB66C79-8E39-9021-818B-F954522ADE9B}"/>
                </a:ext>
              </a:extLst>
            </p:cNvPr>
            <p:cNvSpPr/>
            <p:nvPr/>
          </p:nvSpPr>
          <p:spPr>
            <a:xfrm>
              <a:off x="421365" y="2561950"/>
              <a:ext cx="677109" cy="5004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2</a:t>
              </a:r>
              <a:endParaRPr lang="el-GR" sz="3000" b="1" dirty="0">
                <a:latin typeface="+mj-lt"/>
              </a:endParaRPr>
            </a:p>
          </p:txBody>
        </p:sp>
      </p:grpSp>
      <p:grpSp>
        <p:nvGrpSpPr>
          <p:cNvPr id="27" name="Ομάδα 26">
            <a:extLst>
              <a:ext uri="{FF2B5EF4-FFF2-40B4-BE49-F238E27FC236}">
                <a16:creationId xmlns:a16="http://schemas.microsoft.com/office/drawing/2014/main" id="{F2810ABA-B9A9-4116-FC66-B53449EBFB68}"/>
              </a:ext>
            </a:extLst>
          </p:cNvPr>
          <p:cNvGrpSpPr/>
          <p:nvPr/>
        </p:nvGrpSpPr>
        <p:grpSpPr>
          <a:xfrm>
            <a:off x="421365" y="2704993"/>
            <a:ext cx="10876555" cy="501657"/>
            <a:chOff x="421365" y="3117057"/>
            <a:chExt cx="10876555" cy="501657"/>
          </a:xfrm>
        </p:grpSpPr>
        <p:grpSp>
          <p:nvGrpSpPr>
            <p:cNvPr id="31" name="Ομάδα 30">
              <a:extLst>
                <a:ext uri="{FF2B5EF4-FFF2-40B4-BE49-F238E27FC236}">
                  <a16:creationId xmlns:a16="http://schemas.microsoft.com/office/drawing/2014/main" id="{B24766AC-A07B-9D19-F6C8-131BF7142A42}"/>
                </a:ext>
              </a:extLst>
            </p:cNvPr>
            <p:cNvGrpSpPr/>
            <p:nvPr/>
          </p:nvGrpSpPr>
          <p:grpSpPr>
            <a:xfrm>
              <a:off x="1098590" y="3117189"/>
              <a:ext cx="10199330" cy="501525"/>
              <a:chOff x="926746" y="2734612"/>
              <a:chExt cx="10199330" cy="501525"/>
            </a:xfrm>
          </p:grpSpPr>
          <p:sp>
            <p:nvSpPr>
              <p:cNvPr id="32" name="Rectangle 12">
                <a:extLst>
                  <a:ext uri="{FF2B5EF4-FFF2-40B4-BE49-F238E27FC236}">
                    <a16:creationId xmlns:a16="http://schemas.microsoft.com/office/drawing/2014/main" id="{E7E6E955-8B50-B551-3DC1-78849FB7D574}"/>
                  </a:ext>
                </a:extLst>
              </p:cNvPr>
              <p:cNvSpPr/>
              <p:nvPr/>
            </p:nvSpPr>
            <p:spPr>
              <a:xfrm>
                <a:off x="926746" y="2734612"/>
                <a:ext cx="8897974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Οίκοθεν ΑΦΜ σε ανήλικα (β φάση, ανήλικα από 1 έως 12 έτη)</a:t>
                </a:r>
              </a:p>
            </p:txBody>
          </p:sp>
          <p:sp>
            <p:nvSpPr>
              <p:cNvPr id="33" name="Rectangle 12">
                <a:extLst>
                  <a:ext uri="{FF2B5EF4-FFF2-40B4-BE49-F238E27FC236}">
                    <a16:creationId xmlns:a16="http://schemas.microsoft.com/office/drawing/2014/main" id="{0FD2447C-2811-902A-9FEC-69DD6CFF1679}"/>
                  </a:ext>
                </a:extLst>
              </p:cNvPr>
              <p:cNvSpPr/>
              <p:nvPr/>
            </p:nvSpPr>
            <p:spPr>
              <a:xfrm>
                <a:off x="9824719" y="2736000"/>
                <a:ext cx="1301357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</a:t>
                </a:r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2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 2024</a:t>
                </a:r>
                <a:endParaRPr lang="el-GR" sz="80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20" name="Rectangle 12">
              <a:extLst>
                <a:ext uri="{FF2B5EF4-FFF2-40B4-BE49-F238E27FC236}">
                  <a16:creationId xmlns:a16="http://schemas.microsoft.com/office/drawing/2014/main" id="{492EEE2C-CD30-C286-136E-0A6F42AF6EB5}"/>
                </a:ext>
              </a:extLst>
            </p:cNvPr>
            <p:cNvSpPr/>
            <p:nvPr/>
          </p:nvSpPr>
          <p:spPr>
            <a:xfrm>
              <a:off x="421365" y="3117057"/>
              <a:ext cx="677109" cy="5004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3</a:t>
              </a:r>
              <a:endParaRPr lang="el-GR" sz="3000" b="1" dirty="0">
                <a:latin typeface="+mj-lt"/>
              </a:endParaRPr>
            </a:p>
          </p:txBody>
        </p:sp>
      </p:grpSp>
      <p:grpSp>
        <p:nvGrpSpPr>
          <p:cNvPr id="28" name="Ομάδα 27">
            <a:extLst>
              <a:ext uri="{FF2B5EF4-FFF2-40B4-BE49-F238E27FC236}">
                <a16:creationId xmlns:a16="http://schemas.microsoft.com/office/drawing/2014/main" id="{AF316AC0-F5D0-0042-3F38-39E0B948D399}"/>
              </a:ext>
            </a:extLst>
          </p:cNvPr>
          <p:cNvGrpSpPr/>
          <p:nvPr/>
        </p:nvGrpSpPr>
        <p:grpSpPr>
          <a:xfrm>
            <a:off x="425274" y="3262112"/>
            <a:ext cx="10877349" cy="501910"/>
            <a:chOff x="425274" y="3663290"/>
            <a:chExt cx="10877349" cy="501910"/>
          </a:xfrm>
        </p:grpSpPr>
        <p:grpSp>
          <p:nvGrpSpPr>
            <p:cNvPr id="11" name="Ομάδα 10">
              <a:extLst>
                <a:ext uri="{FF2B5EF4-FFF2-40B4-BE49-F238E27FC236}">
                  <a16:creationId xmlns:a16="http://schemas.microsoft.com/office/drawing/2014/main" id="{658044C6-D0C7-16B4-42E3-D34313514D0C}"/>
                </a:ext>
              </a:extLst>
            </p:cNvPr>
            <p:cNvGrpSpPr/>
            <p:nvPr/>
          </p:nvGrpSpPr>
          <p:grpSpPr>
            <a:xfrm>
              <a:off x="1103293" y="3663290"/>
              <a:ext cx="10199330" cy="501525"/>
              <a:chOff x="926746" y="2734612"/>
              <a:chExt cx="10199330" cy="501525"/>
            </a:xfrm>
          </p:grpSpPr>
          <p:sp>
            <p:nvSpPr>
              <p:cNvPr id="12" name="Rectangle 12">
                <a:extLst>
                  <a:ext uri="{FF2B5EF4-FFF2-40B4-BE49-F238E27FC236}">
                    <a16:creationId xmlns:a16="http://schemas.microsoft.com/office/drawing/2014/main" id="{3F2832F9-53B6-3C53-8487-52FA1916CCF2}"/>
                  </a:ext>
                </a:extLst>
              </p:cNvPr>
              <p:cNvSpPr/>
              <p:nvPr/>
            </p:nvSpPr>
            <p:spPr>
              <a:xfrm>
                <a:off x="926746" y="2734612"/>
                <a:ext cx="8897974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Διασύνδεση με ΓΕΜΗ για νέες μεταβολές λοιπών νομικών προσώπων</a:t>
                </a:r>
              </a:p>
            </p:txBody>
          </p:sp>
          <p:sp>
            <p:nvSpPr>
              <p:cNvPr id="14" name="Rectangle 12">
                <a:extLst>
                  <a:ext uri="{FF2B5EF4-FFF2-40B4-BE49-F238E27FC236}">
                    <a16:creationId xmlns:a16="http://schemas.microsoft.com/office/drawing/2014/main" id="{253236C7-3F33-D29E-D4BE-E6560B73C952}"/>
                  </a:ext>
                </a:extLst>
              </p:cNvPr>
              <p:cNvSpPr/>
              <p:nvPr/>
            </p:nvSpPr>
            <p:spPr>
              <a:xfrm>
                <a:off x="9824719" y="2736000"/>
                <a:ext cx="1301357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</a:t>
                </a:r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3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 2024</a:t>
                </a:r>
                <a:endParaRPr lang="el-GR" sz="80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21" name="Rectangle 12">
              <a:extLst>
                <a:ext uri="{FF2B5EF4-FFF2-40B4-BE49-F238E27FC236}">
                  <a16:creationId xmlns:a16="http://schemas.microsoft.com/office/drawing/2014/main" id="{9C96D685-964F-8A54-05DC-63C9094EC9B7}"/>
                </a:ext>
              </a:extLst>
            </p:cNvPr>
            <p:cNvSpPr/>
            <p:nvPr/>
          </p:nvSpPr>
          <p:spPr>
            <a:xfrm>
              <a:off x="425274" y="3664800"/>
              <a:ext cx="677109" cy="5004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4</a:t>
              </a:r>
              <a:endParaRPr lang="el-GR" sz="3000" b="1" dirty="0">
                <a:latin typeface="+mj-lt"/>
              </a:endParaRPr>
            </a:p>
          </p:txBody>
        </p:sp>
      </p:grpSp>
      <p:grpSp>
        <p:nvGrpSpPr>
          <p:cNvPr id="40" name="Ομάδα 39">
            <a:extLst>
              <a:ext uri="{FF2B5EF4-FFF2-40B4-BE49-F238E27FC236}">
                <a16:creationId xmlns:a16="http://schemas.microsoft.com/office/drawing/2014/main" id="{A84AC988-C6A9-2497-1A77-C73B2AD16238}"/>
              </a:ext>
            </a:extLst>
          </p:cNvPr>
          <p:cNvGrpSpPr/>
          <p:nvPr/>
        </p:nvGrpSpPr>
        <p:grpSpPr>
          <a:xfrm>
            <a:off x="425274" y="3816675"/>
            <a:ext cx="10872646" cy="501788"/>
            <a:chOff x="425274" y="4228739"/>
            <a:chExt cx="10872646" cy="501788"/>
          </a:xfrm>
        </p:grpSpPr>
        <p:grpSp>
          <p:nvGrpSpPr>
            <p:cNvPr id="15" name="Ομάδα 14">
              <a:extLst>
                <a:ext uri="{FF2B5EF4-FFF2-40B4-BE49-F238E27FC236}">
                  <a16:creationId xmlns:a16="http://schemas.microsoft.com/office/drawing/2014/main" id="{9D2D96B8-4841-5A7E-9CE9-142D50C191ED}"/>
                </a:ext>
              </a:extLst>
            </p:cNvPr>
            <p:cNvGrpSpPr/>
            <p:nvPr/>
          </p:nvGrpSpPr>
          <p:grpSpPr>
            <a:xfrm>
              <a:off x="1098590" y="4229002"/>
              <a:ext cx="10199330" cy="501525"/>
              <a:chOff x="926746" y="2734612"/>
              <a:chExt cx="10199330" cy="501525"/>
            </a:xfrm>
          </p:grpSpPr>
          <p:sp>
            <p:nvSpPr>
              <p:cNvPr id="16" name="Rectangle 12">
                <a:extLst>
                  <a:ext uri="{FF2B5EF4-FFF2-40B4-BE49-F238E27FC236}">
                    <a16:creationId xmlns:a16="http://schemas.microsoft.com/office/drawing/2014/main" id="{BEBA0836-4ABB-39A3-068B-39517395F7CA}"/>
                  </a:ext>
                </a:extLst>
              </p:cNvPr>
              <p:cNvSpPr/>
              <p:nvPr/>
            </p:nvSpPr>
            <p:spPr>
              <a:xfrm>
                <a:off x="926746" y="2734612"/>
                <a:ext cx="8897974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 err="1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End-to-end</a:t>
                </a:r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 ψηφιακές μεταβολές έδρας και ΚΑΔ επιχείρησης</a:t>
                </a:r>
              </a:p>
            </p:txBody>
          </p:sp>
          <p:sp>
            <p:nvSpPr>
              <p:cNvPr id="17" name="Rectangle 12">
                <a:extLst>
                  <a:ext uri="{FF2B5EF4-FFF2-40B4-BE49-F238E27FC236}">
                    <a16:creationId xmlns:a16="http://schemas.microsoft.com/office/drawing/2014/main" id="{49FCB349-7B03-4E11-FCE9-C1FB9A7CCE2E}"/>
                  </a:ext>
                </a:extLst>
              </p:cNvPr>
              <p:cNvSpPr/>
              <p:nvPr/>
            </p:nvSpPr>
            <p:spPr>
              <a:xfrm>
                <a:off x="9824719" y="2736000"/>
                <a:ext cx="1301357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</a:t>
                </a:r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3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 2024</a:t>
                </a:r>
                <a:endParaRPr lang="el-GR" sz="80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36" name="Rectangle 12">
              <a:extLst>
                <a:ext uri="{FF2B5EF4-FFF2-40B4-BE49-F238E27FC236}">
                  <a16:creationId xmlns:a16="http://schemas.microsoft.com/office/drawing/2014/main" id="{AA9AB07D-8B2D-EE02-655C-80C5FF3E75C7}"/>
                </a:ext>
              </a:extLst>
            </p:cNvPr>
            <p:cNvSpPr/>
            <p:nvPr/>
          </p:nvSpPr>
          <p:spPr>
            <a:xfrm>
              <a:off x="425274" y="4228739"/>
              <a:ext cx="673200" cy="5004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5</a:t>
              </a:r>
              <a:endParaRPr lang="el-GR" sz="3000" b="1" dirty="0">
                <a:latin typeface="+mj-lt"/>
              </a:endParaRPr>
            </a:p>
          </p:txBody>
        </p:sp>
      </p:grpSp>
      <p:grpSp>
        <p:nvGrpSpPr>
          <p:cNvPr id="44" name="Ομάδα 43">
            <a:extLst>
              <a:ext uri="{FF2B5EF4-FFF2-40B4-BE49-F238E27FC236}">
                <a16:creationId xmlns:a16="http://schemas.microsoft.com/office/drawing/2014/main" id="{1D27F12A-46BD-5EEB-2256-3C6DED71074D}"/>
              </a:ext>
            </a:extLst>
          </p:cNvPr>
          <p:cNvGrpSpPr/>
          <p:nvPr/>
        </p:nvGrpSpPr>
        <p:grpSpPr>
          <a:xfrm>
            <a:off x="425274" y="4378042"/>
            <a:ext cx="10872646" cy="503749"/>
            <a:chOff x="425274" y="4779220"/>
            <a:chExt cx="10872646" cy="503749"/>
          </a:xfrm>
        </p:grpSpPr>
        <p:grpSp>
          <p:nvGrpSpPr>
            <p:cNvPr id="30" name="Ομάδα 29">
              <a:extLst>
                <a:ext uri="{FF2B5EF4-FFF2-40B4-BE49-F238E27FC236}">
                  <a16:creationId xmlns:a16="http://schemas.microsoft.com/office/drawing/2014/main" id="{88497D74-939E-DE23-1941-E43860407309}"/>
                </a:ext>
              </a:extLst>
            </p:cNvPr>
            <p:cNvGrpSpPr/>
            <p:nvPr/>
          </p:nvGrpSpPr>
          <p:grpSpPr>
            <a:xfrm>
              <a:off x="1098590" y="4779220"/>
              <a:ext cx="10199330" cy="501525"/>
              <a:chOff x="926746" y="2734612"/>
              <a:chExt cx="10199330" cy="501525"/>
            </a:xfrm>
          </p:grpSpPr>
          <p:sp>
            <p:nvSpPr>
              <p:cNvPr id="34" name="Rectangle 12">
                <a:extLst>
                  <a:ext uri="{FF2B5EF4-FFF2-40B4-BE49-F238E27FC236}">
                    <a16:creationId xmlns:a16="http://schemas.microsoft.com/office/drawing/2014/main" id="{91DFAA8D-7704-7E8A-FCEC-26A4B77A3982}"/>
                  </a:ext>
                </a:extLst>
              </p:cNvPr>
              <p:cNvSpPr/>
              <p:nvPr/>
            </p:nvSpPr>
            <p:spPr>
              <a:xfrm>
                <a:off x="926746" y="2734612"/>
                <a:ext cx="8897974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Διαδοχή κληρονόμων στη διαχείριση αποβιωσάντων</a:t>
                </a:r>
              </a:p>
            </p:txBody>
          </p:sp>
          <p:sp>
            <p:nvSpPr>
              <p:cNvPr id="35" name="Rectangle 12">
                <a:extLst>
                  <a:ext uri="{FF2B5EF4-FFF2-40B4-BE49-F238E27FC236}">
                    <a16:creationId xmlns:a16="http://schemas.microsoft.com/office/drawing/2014/main" id="{611ACA1A-FBEC-C0A4-1770-E74F8BEA2D83}"/>
                  </a:ext>
                </a:extLst>
              </p:cNvPr>
              <p:cNvSpPr/>
              <p:nvPr/>
            </p:nvSpPr>
            <p:spPr>
              <a:xfrm>
                <a:off x="9824719" y="2736000"/>
                <a:ext cx="1301357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Q2 2024</a:t>
                </a:r>
                <a:endParaRPr lang="el-GR" sz="80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41" name="Rectangle 12">
              <a:extLst>
                <a:ext uri="{FF2B5EF4-FFF2-40B4-BE49-F238E27FC236}">
                  <a16:creationId xmlns:a16="http://schemas.microsoft.com/office/drawing/2014/main" id="{82E139AB-1DE5-B27A-097A-64FB3BBF3CF2}"/>
                </a:ext>
              </a:extLst>
            </p:cNvPr>
            <p:cNvSpPr/>
            <p:nvPr/>
          </p:nvSpPr>
          <p:spPr>
            <a:xfrm>
              <a:off x="425274" y="4782569"/>
              <a:ext cx="673200" cy="5004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6</a:t>
              </a:r>
              <a:endParaRPr lang="el-GR" sz="3000" b="1" dirty="0">
                <a:latin typeface="+mj-lt"/>
              </a:endParaRPr>
            </a:p>
          </p:txBody>
        </p:sp>
      </p:grpSp>
      <p:grpSp>
        <p:nvGrpSpPr>
          <p:cNvPr id="43" name="Ομάδα 42">
            <a:extLst>
              <a:ext uri="{FF2B5EF4-FFF2-40B4-BE49-F238E27FC236}">
                <a16:creationId xmlns:a16="http://schemas.microsoft.com/office/drawing/2014/main" id="{2FE613B8-A52B-EEC9-4FB4-DEA8E3E1E712}"/>
              </a:ext>
            </a:extLst>
          </p:cNvPr>
          <p:cNvGrpSpPr/>
          <p:nvPr/>
        </p:nvGrpSpPr>
        <p:grpSpPr>
          <a:xfrm>
            <a:off x="426105" y="4933936"/>
            <a:ext cx="10864722" cy="500426"/>
            <a:chOff x="426105" y="5346000"/>
            <a:chExt cx="10864722" cy="500426"/>
          </a:xfrm>
        </p:grpSpPr>
        <p:grpSp>
          <p:nvGrpSpPr>
            <p:cNvPr id="37" name="Ομάδα 36">
              <a:extLst>
                <a:ext uri="{FF2B5EF4-FFF2-40B4-BE49-F238E27FC236}">
                  <a16:creationId xmlns:a16="http://schemas.microsoft.com/office/drawing/2014/main" id="{B59EDB8E-B21E-6FFC-8BBE-1F8E97BE5367}"/>
                </a:ext>
              </a:extLst>
            </p:cNvPr>
            <p:cNvGrpSpPr/>
            <p:nvPr/>
          </p:nvGrpSpPr>
          <p:grpSpPr>
            <a:xfrm>
              <a:off x="1091497" y="5346000"/>
              <a:ext cx="10199330" cy="500426"/>
              <a:chOff x="926746" y="2734323"/>
              <a:chExt cx="10199330" cy="500426"/>
            </a:xfrm>
          </p:grpSpPr>
          <p:sp>
            <p:nvSpPr>
              <p:cNvPr id="38" name="Rectangle 12">
                <a:extLst>
                  <a:ext uri="{FF2B5EF4-FFF2-40B4-BE49-F238E27FC236}">
                    <a16:creationId xmlns:a16="http://schemas.microsoft.com/office/drawing/2014/main" id="{148F7CE7-423B-BB3C-AA9B-4ED877CB1DD6}"/>
                  </a:ext>
                </a:extLst>
              </p:cNvPr>
              <p:cNvSpPr/>
              <p:nvPr/>
            </p:nvSpPr>
            <p:spPr>
              <a:xfrm>
                <a:off x="926746" y="2734612"/>
                <a:ext cx="8897974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Εξουσιοδοτήσεις προσβάσεων στις εφαρμογές</a:t>
                </a:r>
              </a:p>
            </p:txBody>
          </p:sp>
          <p:sp>
            <p:nvSpPr>
              <p:cNvPr id="39" name="Rectangle 12">
                <a:extLst>
                  <a:ext uri="{FF2B5EF4-FFF2-40B4-BE49-F238E27FC236}">
                    <a16:creationId xmlns:a16="http://schemas.microsoft.com/office/drawing/2014/main" id="{2CD508D8-4335-355F-9A6A-9A8309BFECDD}"/>
                  </a:ext>
                </a:extLst>
              </p:cNvPr>
              <p:cNvSpPr/>
              <p:nvPr/>
            </p:nvSpPr>
            <p:spPr>
              <a:xfrm>
                <a:off x="9824719" y="2734323"/>
                <a:ext cx="1301357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Q2</a:t>
                </a:r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 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2024</a:t>
                </a:r>
                <a:endParaRPr lang="el-GR" sz="80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42" name="Rectangle 12">
              <a:extLst>
                <a:ext uri="{FF2B5EF4-FFF2-40B4-BE49-F238E27FC236}">
                  <a16:creationId xmlns:a16="http://schemas.microsoft.com/office/drawing/2014/main" id="{DEEF395D-EAE8-3D7B-450D-672497ED3252}"/>
                </a:ext>
              </a:extLst>
            </p:cNvPr>
            <p:cNvSpPr/>
            <p:nvPr/>
          </p:nvSpPr>
          <p:spPr>
            <a:xfrm>
              <a:off x="426105" y="5346000"/>
              <a:ext cx="673200" cy="5004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7</a:t>
              </a:r>
              <a:endParaRPr lang="el-GR" sz="3000" b="1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23991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5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75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75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462F58E-A9DF-FEC0-1E4B-FD01B1B31EE7}"/>
              </a:ext>
            </a:extLst>
          </p:cNvPr>
          <p:cNvSpPr/>
          <p:nvPr/>
        </p:nvSpPr>
        <p:spPr>
          <a:xfrm rot="10800000">
            <a:off x="0" y="265912"/>
            <a:ext cx="3708400" cy="923684"/>
          </a:xfrm>
          <a:prstGeom prst="rect">
            <a:avLst/>
          </a:prstGeom>
          <a:gradFill>
            <a:gsLst>
              <a:gs pos="31000">
                <a:schemeClr val="bg1">
                  <a:alpha val="0"/>
                </a:schemeClr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 dirty="0"/>
          </a:p>
        </p:txBody>
      </p:sp>
      <p:grpSp>
        <p:nvGrpSpPr>
          <p:cNvPr id="23" name="Group 6">
            <a:extLst>
              <a:ext uri="{FF2B5EF4-FFF2-40B4-BE49-F238E27FC236}">
                <a16:creationId xmlns:a16="http://schemas.microsoft.com/office/drawing/2014/main" id="{EC459D86-B8D2-DDFB-CDCD-83EDE094CF66}"/>
              </a:ext>
            </a:extLst>
          </p:cNvPr>
          <p:cNvGrpSpPr/>
          <p:nvPr/>
        </p:nvGrpSpPr>
        <p:grpSpPr>
          <a:xfrm>
            <a:off x="2858051" y="5957894"/>
            <a:ext cx="9333949" cy="650932"/>
            <a:chOff x="2858051" y="5734374"/>
            <a:chExt cx="9333949" cy="650932"/>
          </a:xfrm>
        </p:grpSpPr>
        <p:sp>
          <p:nvSpPr>
            <p:cNvPr id="24" name="Rectangle 7">
              <a:extLst>
                <a:ext uri="{FF2B5EF4-FFF2-40B4-BE49-F238E27FC236}">
                  <a16:creationId xmlns:a16="http://schemas.microsoft.com/office/drawing/2014/main" id="{87FD2F19-7980-E5C3-3288-3532214FB0E5}"/>
                </a:ext>
              </a:extLst>
            </p:cNvPr>
            <p:cNvSpPr/>
            <p:nvPr/>
          </p:nvSpPr>
          <p:spPr>
            <a:xfrm rot="5400000">
              <a:off x="7199559" y="1392866"/>
              <a:ext cx="650932" cy="9333948"/>
            </a:xfrm>
            <a:prstGeom prst="rect">
              <a:avLst/>
            </a:prstGeom>
            <a:gradFill>
              <a:gsLst>
                <a:gs pos="5000">
                  <a:schemeClr val="accent2">
                    <a:alpha val="0"/>
                  </a:schemeClr>
                </a:gs>
                <a:gs pos="72000">
                  <a:srgbClr val="3265C5">
                    <a:alpha val="91494"/>
                  </a:srgbClr>
                </a:gs>
                <a:gs pos="90000">
                  <a:schemeClr val="accent2"/>
                </a:gs>
              </a:gsLst>
              <a:lin ang="16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  <p:sp>
          <p:nvSpPr>
            <p:cNvPr id="25" name="Rectangle 8">
              <a:extLst>
                <a:ext uri="{FF2B5EF4-FFF2-40B4-BE49-F238E27FC236}">
                  <a16:creationId xmlns:a16="http://schemas.microsoft.com/office/drawing/2014/main" id="{E0993744-0272-2451-941C-E4DBFF8C1A51}"/>
                </a:ext>
              </a:extLst>
            </p:cNvPr>
            <p:cNvSpPr/>
            <p:nvPr/>
          </p:nvSpPr>
          <p:spPr>
            <a:xfrm>
              <a:off x="9573777" y="6176963"/>
              <a:ext cx="2618223" cy="2083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</p:grpSp>
      <p:pic>
        <p:nvPicPr>
          <p:cNvPr id="26" name="Picture 9" descr="A picture containing text&#10;&#10;Description automatically generated">
            <a:extLst>
              <a:ext uri="{FF2B5EF4-FFF2-40B4-BE49-F238E27FC236}">
                <a16:creationId xmlns:a16="http://schemas.microsoft.com/office/drawing/2014/main" id="{0EA49545-B6B0-8404-A821-7F675247F7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462" y="5700825"/>
            <a:ext cx="2618223" cy="116506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230338A-FC85-99DB-8108-0472C6E7CBB6}"/>
              </a:ext>
            </a:extLst>
          </p:cNvPr>
          <p:cNvSpPr txBox="1"/>
          <p:nvPr/>
        </p:nvSpPr>
        <p:spPr>
          <a:xfrm>
            <a:off x="3119120" y="435366"/>
            <a:ext cx="89913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latin typeface="Franklin Gothic Medium Cond" panose="020B0606030402020204" pitchFamily="34" charset="0"/>
              </a:rPr>
              <a:t>Ψηφιακές υπηρεσίες εξυπηρέτησης εντός 2024 (2/2)</a:t>
            </a: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232DD5AB-F47E-ACE8-A06A-C5CB6540F1AA}"/>
              </a:ext>
            </a:extLst>
          </p:cNvPr>
          <p:cNvSpPr txBox="1">
            <a:spLocks/>
          </p:cNvSpPr>
          <p:nvPr/>
        </p:nvSpPr>
        <p:spPr>
          <a:xfrm>
            <a:off x="2067155" y="294886"/>
            <a:ext cx="1051965" cy="8814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5400" b="1" dirty="0"/>
              <a:t>3.3</a:t>
            </a:r>
            <a:endParaRPr lang="en-GR" sz="5400" b="1" dirty="0"/>
          </a:p>
        </p:txBody>
      </p:sp>
      <p:grpSp>
        <p:nvGrpSpPr>
          <p:cNvPr id="20" name="Ομάδα 19">
            <a:extLst>
              <a:ext uri="{FF2B5EF4-FFF2-40B4-BE49-F238E27FC236}">
                <a16:creationId xmlns:a16="http://schemas.microsoft.com/office/drawing/2014/main" id="{589C3576-BD13-5BBB-0562-BF08A1C50718}"/>
              </a:ext>
            </a:extLst>
          </p:cNvPr>
          <p:cNvGrpSpPr/>
          <p:nvPr/>
        </p:nvGrpSpPr>
        <p:grpSpPr>
          <a:xfrm>
            <a:off x="426106" y="1595462"/>
            <a:ext cx="10871814" cy="501756"/>
            <a:chOff x="426106" y="1417044"/>
            <a:chExt cx="10871814" cy="501756"/>
          </a:xfrm>
        </p:grpSpPr>
        <p:grpSp>
          <p:nvGrpSpPr>
            <p:cNvPr id="4" name="Ομάδα 3">
              <a:extLst>
                <a:ext uri="{FF2B5EF4-FFF2-40B4-BE49-F238E27FC236}">
                  <a16:creationId xmlns:a16="http://schemas.microsoft.com/office/drawing/2014/main" id="{237BE9D1-3320-1DB0-5C7E-07A27FC2DD2B}"/>
                </a:ext>
              </a:extLst>
            </p:cNvPr>
            <p:cNvGrpSpPr/>
            <p:nvPr/>
          </p:nvGrpSpPr>
          <p:grpSpPr>
            <a:xfrm>
              <a:off x="1098590" y="1417044"/>
              <a:ext cx="10199330" cy="501525"/>
              <a:chOff x="926746" y="2734612"/>
              <a:chExt cx="10199330" cy="501525"/>
            </a:xfrm>
          </p:grpSpPr>
          <p:sp>
            <p:nvSpPr>
              <p:cNvPr id="6" name="Rectangle 12">
                <a:extLst>
                  <a:ext uri="{FF2B5EF4-FFF2-40B4-BE49-F238E27FC236}">
                    <a16:creationId xmlns:a16="http://schemas.microsoft.com/office/drawing/2014/main" id="{66D685D0-B61D-80C7-DAE5-43CEEB3E7BF7}"/>
                  </a:ext>
                </a:extLst>
              </p:cNvPr>
              <p:cNvSpPr/>
              <p:nvPr/>
            </p:nvSpPr>
            <p:spPr>
              <a:xfrm>
                <a:off x="926746" y="2734612"/>
                <a:ext cx="8897974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Μείωση ΕΝΦΙΑ στα ασφαλισμένα ακίνητα</a:t>
                </a:r>
              </a:p>
            </p:txBody>
          </p:sp>
          <p:sp>
            <p:nvSpPr>
              <p:cNvPr id="7" name="Rectangle 12">
                <a:extLst>
                  <a:ext uri="{FF2B5EF4-FFF2-40B4-BE49-F238E27FC236}">
                    <a16:creationId xmlns:a16="http://schemas.microsoft.com/office/drawing/2014/main" id="{E9528DA4-3E30-CF4E-D0CE-E45A1B2CFDF8}"/>
                  </a:ext>
                </a:extLst>
              </p:cNvPr>
              <p:cNvSpPr/>
              <p:nvPr/>
            </p:nvSpPr>
            <p:spPr>
              <a:xfrm>
                <a:off x="9824719" y="2736000"/>
                <a:ext cx="1301357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Q1 2024</a:t>
                </a:r>
                <a:endParaRPr lang="el-GR" sz="80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19" name="Rectangle 12">
              <a:extLst>
                <a:ext uri="{FF2B5EF4-FFF2-40B4-BE49-F238E27FC236}">
                  <a16:creationId xmlns:a16="http://schemas.microsoft.com/office/drawing/2014/main" id="{F7388F80-E631-71DC-EEAD-6A3ABEE37D58}"/>
                </a:ext>
              </a:extLst>
            </p:cNvPr>
            <p:cNvSpPr/>
            <p:nvPr/>
          </p:nvSpPr>
          <p:spPr>
            <a:xfrm>
              <a:off x="426106" y="1418400"/>
              <a:ext cx="672368" cy="5004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8</a:t>
              </a:r>
              <a:endParaRPr lang="el-GR" sz="3000" b="1" dirty="0">
                <a:latin typeface="+mj-lt"/>
              </a:endParaRPr>
            </a:p>
          </p:txBody>
        </p:sp>
      </p:grpSp>
      <p:grpSp>
        <p:nvGrpSpPr>
          <p:cNvPr id="22" name="Ομάδα 21">
            <a:extLst>
              <a:ext uri="{FF2B5EF4-FFF2-40B4-BE49-F238E27FC236}">
                <a16:creationId xmlns:a16="http://schemas.microsoft.com/office/drawing/2014/main" id="{32314CA7-EC17-7809-D32A-6074B7FF86CB}"/>
              </a:ext>
            </a:extLst>
          </p:cNvPr>
          <p:cNvGrpSpPr/>
          <p:nvPr/>
        </p:nvGrpSpPr>
        <p:grpSpPr>
          <a:xfrm>
            <a:off x="426106" y="2154750"/>
            <a:ext cx="10871814" cy="501170"/>
            <a:chOff x="426106" y="1954030"/>
            <a:chExt cx="10871814" cy="501170"/>
          </a:xfrm>
        </p:grpSpPr>
        <p:grpSp>
          <p:nvGrpSpPr>
            <p:cNvPr id="36" name="Ομάδα 35">
              <a:extLst>
                <a:ext uri="{FF2B5EF4-FFF2-40B4-BE49-F238E27FC236}">
                  <a16:creationId xmlns:a16="http://schemas.microsoft.com/office/drawing/2014/main" id="{22053707-9F30-B0A7-24CF-04FCCBD76450}"/>
                </a:ext>
              </a:extLst>
            </p:cNvPr>
            <p:cNvGrpSpPr/>
            <p:nvPr/>
          </p:nvGrpSpPr>
          <p:grpSpPr>
            <a:xfrm>
              <a:off x="1098590" y="1954030"/>
              <a:ext cx="10199330" cy="500117"/>
              <a:chOff x="926746" y="2733508"/>
              <a:chExt cx="10199330" cy="501241"/>
            </a:xfrm>
          </p:grpSpPr>
          <p:sp>
            <p:nvSpPr>
              <p:cNvPr id="37" name="Rectangle 12">
                <a:extLst>
                  <a:ext uri="{FF2B5EF4-FFF2-40B4-BE49-F238E27FC236}">
                    <a16:creationId xmlns:a16="http://schemas.microsoft.com/office/drawing/2014/main" id="{8B3508BC-9899-FD70-6B2B-401F5CB0DC07}"/>
                  </a:ext>
                </a:extLst>
              </p:cNvPr>
              <p:cNvSpPr/>
              <p:nvPr/>
            </p:nvSpPr>
            <p:spPr>
              <a:xfrm>
                <a:off x="926746" y="2734612"/>
                <a:ext cx="8897974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 err="1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Ψηφιοποίηση</a:t>
                </a:r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 λοιπών δηλώσεων φορολογίας κεφαλαίου</a:t>
                </a:r>
              </a:p>
            </p:txBody>
          </p:sp>
          <p:sp>
            <p:nvSpPr>
              <p:cNvPr id="38" name="Rectangle 12">
                <a:extLst>
                  <a:ext uri="{FF2B5EF4-FFF2-40B4-BE49-F238E27FC236}">
                    <a16:creationId xmlns:a16="http://schemas.microsoft.com/office/drawing/2014/main" id="{6041218A-BB45-161D-349E-92A5EC516AD2}"/>
                  </a:ext>
                </a:extLst>
              </p:cNvPr>
              <p:cNvSpPr/>
              <p:nvPr/>
            </p:nvSpPr>
            <p:spPr>
              <a:xfrm>
                <a:off x="9824719" y="2733508"/>
                <a:ext cx="1301357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</a:t>
                </a:r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2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 2024</a:t>
                </a:r>
                <a:endParaRPr lang="el-GR" sz="80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21" name="Rectangle 12">
              <a:extLst>
                <a:ext uri="{FF2B5EF4-FFF2-40B4-BE49-F238E27FC236}">
                  <a16:creationId xmlns:a16="http://schemas.microsoft.com/office/drawing/2014/main" id="{9E393FA4-FE97-67A6-F35B-B9F89FAED898}"/>
                </a:ext>
              </a:extLst>
            </p:cNvPr>
            <p:cNvSpPr/>
            <p:nvPr/>
          </p:nvSpPr>
          <p:spPr>
            <a:xfrm>
              <a:off x="426106" y="1954800"/>
              <a:ext cx="672368" cy="5004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9</a:t>
              </a:r>
              <a:endParaRPr lang="el-GR" sz="3000" b="1" dirty="0">
                <a:latin typeface="+mj-lt"/>
              </a:endParaRPr>
            </a:p>
          </p:txBody>
        </p:sp>
      </p:grpSp>
      <p:grpSp>
        <p:nvGrpSpPr>
          <p:cNvPr id="28" name="Ομάδα 27">
            <a:extLst>
              <a:ext uri="{FF2B5EF4-FFF2-40B4-BE49-F238E27FC236}">
                <a16:creationId xmlns:a16="http://schemas.microsoft.com/office/drawing/2014/main" id="{4EA4EEA1-4298-1710-147B-3CED753B07EF}"/>
              </a:ext>
            </a:extLst>
          </p:cNvPr>
          <p:cNvGrpSpPr/>
          <p:nvPr/>
        </p:nvGrpSpPr>
        <p:grpSpPr>
          <a:xfrm>
            <a:off x="426106" y="2704716"/>
            <a:ext cx="10871813" cy="501756"/>
            <a:chOff x="426106" y="2503996"/>
            <a:chExt cx="10871813" cy="501756"/>
          </a:xfrm>
        </p:grpSpPr>
        <p:grpSp>
          <p:nvGrpSpPr>
            <p:cNvPr id="29" name="Ομάδα 28">
              <a:extLst>
                <a:ext uri="{FF2B5EF4-FFF2-40B4-BE49-F238E27FC236}">
                  <a16:creationId xmlns:a16="http://schemas.microsoft.com/office/drawing/2014/main" id="{FAA1E810-EC15-F8A7-84C7-AE38279E1F49}"/>
                </a:ext>
              </a:extLst>
            </p:cNvPr>
            <p:cNvGrpSpPr/>
            <p:nvPr/>
          </p:nvGrpSpPr>
          <p:grpSpPr>
            <a:xfrm>
              <a:off x="1098589" y="2504828"/>
              <a:ext cx="10199330" cy="500924"/>
              <a:chOff x="926746" y="2733825"/>
              <a:chExt cx="10199330" cy="500924"/>
            </a:xfrm>
          </p:grpSpPr>
          <p:sp>
            <p:nvSpPr>
              <p:cNvPr id="30" name="Rectangle 12">
                <a:extLst>
                  <a:ext uri="{FF2B5EF4-FFF2-40B4-BE49-F238E27FC236}">
                    <a16:creationId xmlns:a16="http://schemas.microsoft.com/office/drawing/2014/main" id="{F9A92340-BAF6-5BDA-50B7-C57CD84F6514}"/>
                  </a:ext>
                </a:extLst>
              </p:cNvPr>
              <p:cNvSpPr/>
              <p:nvPr/>
            </p:nvSpPr>
            <p:spPr>
              <a:xfrm>
                <a:off x="926746" y="2734612"/>
                <a:ext cx="8897974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Αυτόματη συμπλήρωση Ε9 σε δωρεές και γονικές παροχές ακινήτων</a:t>
                </a:r>
              </a:p>
            </p:txBody>
          </p:sp>
          <p:sp>
            <p:nvSpPr>
              <p:cNvPr id="31" name="Rectangle 12">
                <a:extLst>
                  <a:ext uri="{FF2B5EF4-FFF2-40B4-BE49-F238E27FC236}">
                    <a16:creationId xmlns:a16="http://schemas.microsoft.com/office/drawing/2014/main" id="{786BDDA7-81E9-50CB-455C-1F66F8CA2129}"/>
                  </a:ext>
                </a:extLst>
              </p:cNvPr>
              <p:cNvSpPr/>
              <p:nvPr/>
            </p:nvSpPr>
            <p:spPr>
              <a:xfrm>
                <a:off x="9824719" y="2733825"/>
                <a:ext cx="1301357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</a:t>
                </a:r>
                <a:r>
                  <a:rPr lang="el-GR" sz="2400" b="1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3</a:t>
                </a:r>
                <a:r>
                  <a:rPr lang="en-US" sz="2400" b="1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 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2024</a:t>
                </a:r>
                <a:endParaRPr lang="el-GR" sz="80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27" name="Rectangle 12">
              <a:extLst>
                <a:ext uri="{FF2B5EF4-FFF2-40B4-BE49-F238E27FC236}">
                  <a16:creationId xmlns:a16="http://schemas.microsoft.com/office/drawing/2014/main" id="{21C15271-3B4B-7F93-06D7-3CA263003F54}"/>
                </a:ext>
              </a:extLst>
            </p:cNvPr>
            <p:cNvSpPr/>
            <p:nvPr/>
          </p:nvSpPr>
          <p:spPr>
            <a:xfrm>
              <a:off x="426106" y="2503996"/>
              <a:ext cx="672368" cy="5004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10</a:t>
              </a:r>
              <a:endParaRPr lang="el-GR" sz="3000" b="1" dirty="0">
                <a:latin typeface="+mj-lt"/>
              </a:endParaRPr>
            </a:p>
          </p:txBody>
        </p:sp>
      </p:grpSp>
      <p:grpSp>
        <p:nvGrpSpPr>
          <p:cNvPr id="42" name="Ομάδα 41">
            <a:extLst>
              <a:ext uri="{FF2B5EF4-FFF2-40B4-BE49-F238E27FC236}">
                <a16:creationId xmlns:a16="http://schemas.microsoft.com/office/drawing/2014/main" id="{8C07D71F-5694-36C5-5B14-23181974EB7E}"/>
              </a:ext>
            </a:extLst>
          </p:cNvPr>
          <p:cNvGrpSpPr/>
          <p:nvPr/>
        </p:nvGrpSpPr>
        <p:grpSpPr>
          <a:xfrm>
            <a:off x="426106" y="3270484"/>
            <a:ext cx="10871813" cy="501756"/>
            <a:chOff x="426106" y="2503996"/>
            <a:chExt cx="10871813" cy="501756"/>
          </a:xfrm>
        </p:grpSpPr>
        <p:grpSp>
          <p:nvGrpSpPr>
            <p:cNvPr id="43" name="Ομάδα 42">
              <a:extLst>
                <a:ext uri="{FF2B5EF4-FFF2-40B4-BE49-F238E27FC236}">
                  <a16:creationId xmlns:a16="http://schemas.microsoft.com/office/drawing/2014/main" id="{1E805405-3C63-81DC-478C-A63276427933}"/>
                </a:ext>
              </a:extLst>
            </p:cNvPr>
            <p:cNvGrpSpPr/>
            <p:nvPr/>
          </p:nvGrpSpPr>
          <p:grpSpPr>
            <a:xfrm>
              <a:off x="1098589" y="2504828"/>
              <a:ext cx="10199330" cy="500924"/>
              <a:chOff x="926746" y="2733825"/>
              <a:chExt cx="10199330" cy="500924"/>
            </a:xfrm>
          </p:grpSpPr>
          <p:sp>
            <p:nvSpPr>
              <p:cNvPr id="45" name="Rectangle 12">
                <a:extLst>
                  <a:ext uri="{FF2B5EF4-FFF2-40B4-BE49-F238E27FC236}">
                    <a16:creationId xmlns:a16="http://schemas.microsoft.com/office/drawing/2014/main" id="{F2C04655-A10B-D3C2-2DB9-48CA9A2BF2DD}"/>
                  </a:ext>
                </a:extLst>
              </p:cNvPr>
              <p:cNvSpPr/>
              <p:nvPr/>
            </p:nvSpPr>
            <p:spPr>
              <a:xfrm>
                <a:off x="926746" y="2734612"/>
                <a:ext cx="8897974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Μητρώο Ιδιοκτησίας και Διαχείρισης Ακινήτων</a:t>
                </a:r>
              </a:p>
            </p:txBody>
          </p:sp>
          <p:sp>
            <p:nvSpPr>
              <p:cNvPr id="46" name="Rectangle 12">
                <a:extLst>
                  <a:ext uri="{FF2B5EF4-FFF2-40B4-BE49-F238E27FC236}">
                    <a16:creationId xmlns:a16="http://schemas.microsoft.com/office/drawing/2014/main" id="{B95E8F54-C11E-CA7D-6FDF-CEF419674305}"/>
                  </a:ext>
                </a:extLst>
              </p:cNvPr>
              <p:cNvSpPr/>
              <p:nvPr/>
            </p:nvSpPr>
            <p:spPr>
              <a:xfrm>
                <a:off x="9824719" y="2733825"/>
                <a:ext cx="1301357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</a:t>
                </a:r>
                <a:r>
                  <a:rPr lang="el-GR" sz="2400" b="1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3</a:t>
                </a:r>
                <a:r>
                  <a:rPr lang="en-US" sz="2400" b="1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 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2024</a:t>
                </a:r>
                <a:endParaRPr lang="el-GR" sz="80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44" name="Rectangle 12">
              <a:extLst>
                <a:ext uri="{FF2B5EF4-FFF2-40B4-BE49-F238E27FC236}">
                  <a16:creationId xmlns:a16="http://schemas.microsoft.com/office/drawing/2014/main" id="{D4ACB1C6-2CFC-655B-9B59-6F7E218C8C97}"/>
                </a:ext>
              </a:extLst>
            </p:cNvPr>
            <p:cNvSpPr/>
            <p:nvPr/>
          </p:nvSpPr>
          <p:spPr>
            <a:xfrm>
              <a:off x="426106" y="2503996"/>
              <a:ext cx="672368" cy="5004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11</a:t>
              </a:r>
              <a:endParaRPr lang="el-GR" sz="3000" b="1" dirty="0">
                <a:latin typeface="+mj-lt"/>
              </a:endParaRPr>
            </a:p>
          </p:txBody>
        </p:sp>
      </p:grpSp>
      <p:grpSp>
        <p:nvGrpSpPr>
          <p:cNvPr id="47" name="Ομάδα 46">
            <a:extLst>
              <a:ext uri="{FF2B5EF4-FFF2-40B4-BE49-F238E27FC236}">
                <a16:creationId xmlns:a16="http://schemas.microsoft.com/office/drawing/2014/main" id="{E85DFB44-05B0-35D9-6230-7A922C4D85CD}"/>
              </a:ext>
            </a:extLst>
          </p:cNvPr>
          <p:cNvGrpSpPr/>
          <p:nvPr/>
        </p:nvGrpSpPr>
        <p:grpSpPr>
          <a:xfrm>
            <a:off x="426106" y="3826682"/>
            <a:ext cx="10871813" cy="501756"/>
            <a:chOff x="426106" y="2503996"/>
            <a:chExt cx="10871813" cy="501756"/>
          </a:xfrm>
        </p:grpSpPr>
        <p:grpSp>
          <p:nvGrpSpPr>
            <p:cNvPr id="48" name="Ομάδα 47">
              <a:extLst>
                <a:ext uri="{FF2B5EF4-FFF2-40B4-BE49-F238E27FC236}">
                  <a16:creationId xmlns:a16="http://schemas.microsoft.com/office/drawing/2014/main" id="{7B778067-24D7-3C89-A25E-A1AA0606176B}"/>
                </a:ext>
              </a:extLst>
            </p:cNvPr>
            <p:cNvGrpSpPr/>
            <p:nvPr/>
          </p:nvGrpSpPr>
          <p:grpSpPr>
            <a:xfrm>
              <a:off x="1098589" y="2504828"/>
              <a:ext cx="10199330" cy="500924"/>
              <a:chOff x="926746" y="2733825"/>
              <a:chExt cx="10199330" cy="500924"/>
            </a:xfrm>
          </p:grpSpPr>
          <p:sp>
            <p:nvSpPr>
              <p:cNvPr id="50" name="Rectangle 12">
                <a:extLst>
                  <a:ext uri="{FF2B5EF4-FFF2-40B4-BE49-F238E27FC236}">
                    <a16:creationId xmlns:a16="http://schemas.microsoft.com/office/drawing/2014/main" id="{D68DE3C0-1B3C-B4A1-32A6-716EB4BA8AC1}"/>
                  </a:ext>
                </a:extLst>
              </p:cNvPr>
              <p:cNvSpPr/>
              <p:nvPr/>
            </p:nvSpPr>
            <p:spPr>
              <a:xfrm>
                <a:off x="926746" y="2734612"/>
                <a:ext cx="8897974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Απλοποιήσεις στη βεβαίωση φόρου εισοδήματος φυσικών προσώπων</a:t>
                </a:r>
              </a:p>
            </p:txBody>
          </p:sp>
          <p:sp>
            <p:nvSpPr>
              <p:cNvPr id="51" name="Rectangle 12">
                <a:extLst>
                  <a:ext uri="{FF2B5EF4-FFF2-40B4-BE49-F238E27FC236}">
                    <a16:creationId xmlns:a16="http://schemas.microsoft.com/office/drawing/2014/main" id="{42258086-380F-7E5E-7AD3-4B6AE9281F30}"/>
                  </a:ext>
                </a:extLst>
              </p:cNvPr>
              <p:cNvSpPr/>
              <p:nvPr/>
            </p:nvSpPr>
            <p:spPr>
              <a:xfrm>
                <a:off x="9824719" y="2733825"/>
                <a:ext cx="1301357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Q2 2024</a:t>
                </a:r>
                <a:endParaRPr lang="el-GR" sz="80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49" name="Rectangle 12">
              <a:extLst>
                <a:ext uri="{FF2B5EF4-FFF2-40B4-BE49-F238E27FC236}">
                  <a16:creationId xmlns:a16="http://schemas.microsoft.com/office/drawing/2014/main" id="{B10A3024-93B7-A9FC-C17C-BCC3E3162DB8}"/>
                </a:ext>
              </a:extLst>
            </p:cNvPr>
            <p:cNvSpPr/>
            <p:nvPr/>
          </p:nvSpPr>
          <p:spPr>
            <a:xfrm>
              <a:off x="426106" y="2503996"/>
              <a:ext cx="672368" cy="5004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12</a:t>
              </a:r>
              <a:endParaRPr lang="el-GR" sz="3000" b="1" dirty="0">
                <a:latin typeface="+mj-lt"/>
              </a:endParaRPr>
            </a:p>
          </p:txBody>
        </p:sp>
      </p:grpSp>
      <p:grpSp>
        <p:nvGrpSpPr>
          <p:cNvPr id="52" name="Ομάδα 51">
            <a:extLst>
              <a:ext uri="{FF2B5EF4-FFF2-40B4-BE49-F238E27FC236}">
                <a16:creationId xmlns:a16="http://schemas.microsoft.com/office/drawing/2014/main" id="{19EA3A59-757B-7D54-B687-3DD6E0658652}"/>
              </a:ext>
            </a:extLst>
          </p:cNvPr>
          <p:cNvGrpSpPr/>
          <p:nvPr/>
        </p:nvGrpSpPr>
        <p:grpSpPr>
          <a:xfrm>
            <a:off x="426106" y="4380758"/>
            <a:ext cx="10871813" cy="501756"/>
            <a:chOff x="426106" y="2503996"/>
            <a:chExt cx="10871813" cy="501756"/>
          </a:xfrm>
        </p:grpSpPr>
        <p:grpSp>
          <p:nvGrpSpPr>
            <p:cNvPr id="53" name="Ομάδα 52">
              <a:extLst>
                <a:ext uri="{FF2B5EF4-FFF2-40B4-BE49-F238E27FC236}">
                  <a16:creationId xmlns:a16="http://schemas.microsoft.com/office/drawing/2014/main" id="{E8621C1E-BF4C-4A79-C63A-86FB9C768055}"/>
                </a:ext>
              </a:extLst>
            </p:cNvPr>
            <p:cNvGrpSpPr/>
            <p:nvPr/>
          </p:nvGrpSpPr>
          <p:grpSpPr>
            <a:xfrm>
              <a:off x="1098589" y="2504828"/>
              <a:ext cx="10199330" cy="500924"/>
              <a:chOff x="926746" y="2733825"/>
              <a:chExt cx="10199330" cy="500924"/>
            </a:xfrm>
          </p:grpSpPr>
          <p:sp>
            <p:nvSpPr>
              <p:cNvPr id="55" name="Rectangle 12">
                <a:extLst>
                  <a:ext uri="{FF2B5EF4-FFF2-40B4-BE49-F238E27FC236}">
                    <a16:creationId xmlns:a16="http://schemas.microsoft.com/office/drawing/2014/main" id="{BE70A510-EE47-4F70-5CED-51ED348BE652}"/>
                  </a:ext>
                </a:extLst>
              </p:cNvPr>
              <p:cNvSpPr/>
              <p:nvPr/>
            </p:nvSpPr>
            <p:spPr>
              <a:xfrm>
                <a:off x="926746" y="2734612"/>
                <a:ext cx="8897974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Νέο </a:t>
                </a:r>
                <a:r>
                  <a:rPr lang="en-US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website </a:t>
                </a:r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ΑΑΔΕ</a:t>
                </a:r>
              </a:p>
            </p:txBody>
          </p:sp>
          <p:sp>
            <p:nvSpPr>
              <p:cNvPr id="56" name="Rectangle 12">
                <a:extLst>
                  <a:ext uri="{FF2B5EF4-FFF2-40B4-BE49-F238E27FC236}">
                    <a16:creationId xmlns:a16="http://schemas.microsoft.com/office/drawing/2014/main" id="{38D272BB-C9D7-622E-CE27-C66762134668}"/>
                  </a:ext>
                </a:extLst>
              </p:cNvPr>
              <p:cNvSpPr/>
              <p:nvPr/>
            </p:nvSpPr>
            <p:spPr>
              <a:xfrm>
                <a:off x="9824719" y="2733825"/>
                <a:ext cx="1301357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</a:t>
                </a:r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1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 2024</a:t>
                </a:r>
                <a:endParaRPr lang="el-GR" sz="80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54" name="Rectangle 12">
              <a:extLst>
                <a:ext uri="{FF2B5EF4-FFF2-40B4-BE49-F238E27FC236}">
                  <a16:creationId xmlns:a16="http://schemas.microsoft.com/office/drawing/2014/main" id="{2717B879-B9CC-B253-B45F-CD4CC68EC2BE}"/>
                </a:ext>
              </a:extLst>
            </p:cNvPr>
            <p:cNvSpPr/>
            <p:nvPr/>
          </p:nvSpPr>
          <p:spPr>
            <a:xfrm>
              <a:off x="426106" y="2503996"/>
              <a:ext cx="672368" cy="5004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13</a:t>
              </a:r>
              <a:endParaRPr lang="el-GR" sz="3000" b="1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87089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7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7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5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7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462F58E-A9DF-FEC0-1E4B-FD01B1B31EE7}"/>
              </a:ext>
            </a:extLst>
          </p:cNvPr>
          <p:cNvSpPr/>
          <p:nvPr/>
        </p:nvSpPr>
        <p:spPr>
          <a:xfrm rot="10800000">
            <a:off x="0" y="265912"/>
            <a:ext cx="3708400" cy="923684"/>
          </a:xfrm>
          <a:prstGeom prst="rect">
            <a:avLst/>
          </a:prstGeom>
          <a:gradFill>
            <a:gsLst>
              <a:gs pos="31000">
                <a:schemeClr val="bg1">
                  <a:alpha val="0"/>
                </a:schemeClr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 dirty="0"/>
          </a:p>
        </p:txBody>
      </p:sp>
      <p:grpSp>
        <p:nvGrpSpPr>
          <p:cNvPr id="23" name="Group 6">
            <a:extLst>
              <a:ext uri="{FF2B5EF4-FFF2-40B4-BE49-F238E27FC236}">
                <a16:creationId xmlns:a16="http://schemas.microsoft.com/office/drawing/2014/main" id="{EC459D86-B8D2-DDFB-CDCD-83EDE094CF66}"/>
              </a:ext>
            </a:extLst>
          </p:cNvPr>
          <p:cNvGrpSpPr/>
          <p:nvPr/>
        </p:nvGrpSpPr>
        <p:grpSpPr>
          <a:xfrm>
            <a:off x="2858051" y="5957894"/>
            <a:ext cx="9333949" cy="650932"/>
            <a:chOff x="2858051" y="5734374"/>
            <a:chExt cx="9333949" cy="650932"/>
          </a:xfrm>
        </p:grpSpPr>
        <p:sp>
          <p:nvSpPr>
            <p:cNvPr id="24" name="Rectangle 7">
              <a:extLst>
                <a:ext uri="{FF2B5EF4-FFF2-40B4-BE49-F238E27FC236}">
                  <a16:creationId xmlns:a16="http://schemas.microsoft.com/office/drawing/2014/main" id="{87FD2F19-7980-E5C3-3288-3532214FB0E5}"/>
                </a:ext>
              </a:extLst>
            </p:cNvPr>
            <p:cNvSpPr/>
            <p:nvPr/>
          </p:nvSpPr>
          <p:spPr>
            <a:xfrm rot="5400000">
              <a:off x="7199559" y="1392866"/>
              <a:ext cx="650932" cy="9333948"/>
            </a:xfrm>
            <a:prstGeom prst="rect">
              <a:avLst/>
            </a:prstGeom>
            <a:gradFill>
              <a:gsLst>
                <a:gs pos="5000">
                  <a:schemeClr val="accent2">
                    <a:alpha val="0"/>
                  </a:schemeClr>
                </a:gs>
                <a:gs pos="72000">
                  <a:srgbClr val="3265C5">
                    <a:alpha val="91494"/>
                  </a:srgbClr>
                </a:gs>
                <a:gs pos="90000">
                  <a:schemeClr val="accent2"/>
                </a:gs>
              </a:gsLst>
              <a:lin ang="16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  <p:sp>
          <p:nvSpPr>
            <p:cNvPr id="25" name="Rectangle 8">
              <a:extLst>
                <a:ext uri="{FF2B5EF4-FFF2-40B4-BE49-F238E27FC236}">
                  <a16:creationId xmlns:a16="http://schemas.microsoft.com/office/drawing/2014/main" id="{E0993744-0272-2451-941C-E4DBFF8C1A51}"/>
                </a:ext>
              </a:extLst>
            </p:cNvPr>
            <p:cNvSpPr/>
            <p:nvPr/>
          </p:nvSpPr>
          <p:spPr>
            <a:xfrm>
              <a:off x="9573777" y="6176963"/>
              <a:ext cx="2618223" cy="2083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</p:grpSp>
      <p:pic>
        <p:nvPicPr>
          <p:cNvPr id="26" name="Picture 9" descr="A picture containing text&#10;&#10;Description automatically generated">
            <a:extLst>
              <a:ext uri="{FF2B5EF4-FFF2-40B4-BE49-F238E27FC236}">
                <a16:creationId xmlns:a16="http://schemas.microsoft.com/office/drawing/2014/main" id="{0EA49545-B6B0-8404-A821-7F675247F7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462" y="5700825"/>
            <a:ext cx="2618223" cy="116506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230338A-FC85-99DB-8108-0472C6E7CBB6}"/>
              </a:ext>
            </a:extLst>
          </p:cNvPr>
          <p:cNvSpPr txBox="1"/>
          <p:nvPr/>
        </p:nvSpPr>
        <p:spPr>
          <a:xfrm>
            <a:off x="3119120" y="187836"/>
            <a:ext cx="89913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latin typeface="Franklin Gothic Medium Cond" panose="020B0606030402020204" pitchFamily="34" charset="0"/>
              </a:rPr>
              <a:t>Τελωνειακές ψηφιακές υπηρεσίες εξυπηρέτησης εντός 2024</a:t>
            </a: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232DD5AB-F47E-ACE8-A06A-C5CB6540F1AA}"/>
              </a:ext>
            </a:extLst>
          </p:cNvPr>
          <p:cNvSpPr txBox="1">
            <a:spLocks/>
          </p:cNvSpPr>
          <p:nvPr/>
        </p:nvSpPr>
        <p:spPr>
          <a:xfrm>
            <a:off x="2067155" y="294886"/>
            <a:ext cx="1051965" cy="8814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5400" b="1" dirty="0"/>
              <a:t>3.</a:t>
            </a:r>
            <a:r>
              <a:rPr lang="en-US" sz="5400" b="1" dirty="0"/>
              <a:t>4</a:t>
            </a:r>
            <a:endParaRPr lang="en-GR" sz="5400" b="1" dirty="0"/>
          </a:p>
        </p:txBody>
      </p:sp>
      <p:grpSp>
        <p:nvGrpSpPr>
          <p:cNvPr id="8" name="Ομάδα 7">
            <a:extLst>
              <a:ext uri="{FF2B5EF4-FFF2-40B4-BE49-F238E27FC236}">
                <a16:creationId xmlns:a16="http://schemas.microsoft.com/office/drawing/2014/main" id="{86D6AA06-5257-C3C5-D949-EAA81ADB4CA8}"/>
              </a:ext>
            </a:extLst>
          </p:cNvPr>
          <p:cNvGrpSpPr/>
          <p:nvPr/>
        </p:nvGrpSpPr>
        <p:grpSpPr>
          <a:xfrm>
            <a:off x="1076819" y="1739192"/>
            <a:ext cx="10199330" cy="501525"/>
            <a:chOff x="926746" y="2734612"/>
            <a:chExt cx="10199330" cy="501525"/>
          </a:xfrm>
        </p:grpSpPr>
        <p:sp>
          <p:nvSpPr>
            <p:cNvPr id="9" name="Rectangle 12">
              <a:extLst>
                <a:ext uri="{FF2B5EF4-FFF2-40B4-BE49-F238E27FC236}">
                  <a16:creationId xmlns:a16="http://schemas.microsoft.com/office/drawing/2014/main" id="{49144354-9411-5A4D-C8D1-7EF65420D464}"/>
                </a:ext>
              </a:extLst>
            </p:cNvPr>
            <p:cNvSpPr/>
            <p:nvPr/>
          </p:nvSpPr>
          <p:spPr>
            <a:xfrm>
              <a:off x="926746" y="2734612"/>
              <a:ext cx="8897974" cy="500137"/>
            </a:xfrm>
            <a:prstGeom prst="rect">
              <a:avLst/>
            </a:prstGeom>
            <a:gradFill flip="none" rotWithShape="1">
              <a:gsLst>
                <a:gs pos="0">
                  <a:srgbClr val="E1E8F7"/>
                </a:gs>
                <a:gs pos="100000">
                  <a:srgbClr val="96B9F8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Single Window (</a:t>
              </a:r>
              <a:r>
                <a:rPr lang="el-GR" sz="2400" b="1" dirty="0" err="1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Προτελωνειακές</a:t>
              </a:r>
              <a:r>
                <a:rPr lang="el-GR" sz="2400" b="1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 διαδικασίες</a:t>
              </a:r>
              <a:r>
                <a:rPr lang="en-US" sz="2400" b="1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)</a:t>
              </a:r>
              <a:endParaRPr lang="el-GR" sz="2400" b="1" dirty="0">
                <a:solidFill>
                  <a:schemeClr val="tx1"/>
                </a:solidFill>
                <a:latin typeface="Franklin Gothic Medium Cond" panose="020B0606030402020204" pitchFamily="34" charset="0"/>
              </a:endParaRPr>
            </a:p>
          </p:txBody>
        </p:sp>
        <p:sp>
          <p:nvSpPr>
            <p:cNvPr id="10" name="Rectangle 12">
              <a:extLst>
                <a:ext uri="{FF2B5EF4-FFF2-40B4-BE49-F238E27FC236}">
                  <a16:creationId xmlns:a16="http://schemas.microsoft.com/office/drawing/2014/main" id="{906C5B11-ADE2-4FFB-D657-C214633AB4A5}"/>
                </a:ext>
              </a:extLst>
            </p:cNvPr>
            <p:cNvSpPr/>
            <p:nvPr/>
          </p:nvSpPr>
          <p:spPr>
            <a:xfrm>
              <a:off x="9824719" y="2736000"/>
              <a:ext cx="1301357" cy="500137"/>
            </a:xfrm>
            <a:prstGeom prst="rect">
              <a:avLst/>
            </a:prstGeom>
            <a:gradFill flip="none" rotWithShape="1">
              <a:gsLst>
                <a:gs pos="16000">
                  <a:srgbClr val="0C49B8"/>
                </a:gs>
                <a:gs pos="100000">
                  <a:srgbClr val="08327E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Franklin Gothic Medium Cond" panose="020B0606030402020204" pitchFamily="34" charset="0"/>
                  <a:ea typeface="Yu Gothic UI" panose="020B0500000000000000" pitchFamily="34" charset="-128"/>
                </a:rPr>
                <a:t>Q</a:t>
              </a:r>
              <a:r>
                <a:rPr lang="el-GR" sz="2400" b="1" dirty="0">
                  <a:solidFill>
                    <a:schemeClr val="bg1"/>
                  </a:solidFill>
                  <a:latin typeface="Franklin Gothic Medium Cond" panose="020B0606030402020204" pitchFamily="34" charset="0"/>
                  <a:ea typeface="Yu Gothic UI" panose="020B0500000000000000" pitchFamily="34" charset="-128"/>
                </a:rPr>
                <a:t>2</a:t>
              </a:r>
              <a:r>
                <a:rPr lang="en-US" sz="2400" b="1" dirty="0">
                  <a:solidFill>
                    <a:schemeClr val="bg1"/>
                  </a:solidFill>
                  <a:latin typeface="Franklin Gothic Medium Cond" panose="020B0606030402020204" pitchFamily="34" charset="0"/>
                  <a:ea typeface="Yu Gothic UI" panose="020B0500000000000000" pitchFamily="34" charset="-128"/>
                </a:rPr>
                <a:t> 2024</a:t>
              </a:r>
              <a:endParaRPr lang="el-GR" sz="800" b="1" dirty="0">
                <a:solidFill>
                  <a:schemeClr val="bg1"/>
                </a:solidFill>
                <a:latin typeface="Franklin Gothic Medium Cond" panose="020B0606030402020204" pitchFamily="34" charset="0"/>
              </a:endParaRPr>
            </a:p>
          </p:txBody>
        </p:sp>
      </p:grpSp>
      <p:grpSp>
        <p:nvGrpSpPr>
          <p:cNvPr id="11" name="Ομάδα 10">
            <a:extLst>
              <a:ext uri="{FF2B5EF4-FFF2-40B4-BE49-F238E27FC236}">
                <a16:creationId xmlns:a16="http://schemas.microsoft.com/office/drawing/2014/main" id="{DBF117B7-5055-D52B-5590-87A8959A26F2}"/>
              </a:ext>
            </a:extLst>
          </p:cNvPr>
          <p:cNvGrpSpPr/>
          <p:nvPr/>
        </p:nvGrpSpPr>
        <p:grpSpPr>
          <a:xfrm>
            <a:off x="1076819" y="2288164"/>
            <a:ext cx="10199330" cy="500400"/>
            <a:chOff x="926746" y="2734612"/>
            <a:chExt cx="10199330" cy="501525"/>
          </a:xfrm>
        </p:grpSpPr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id="{EDBCC74E-9451-56F9-46F1-7E3EF5C97E9E}"/>
                </a:ext>
              </a:extLst>
            </p:cNvPr>
            <p:cNvSpPr/>
            <p:nvPr/>
          </p:nvSpPr>
          <p:spPr>
            <a:xfrm>
              <a:off x="926746" y="2734612"/>
              <a:ext cx="8897974" cy="500137"/>
            </a:xfrm>
            <a:prstGeom prst="rect">
              <a:avLst/>
            </a:prstGeom>
            <a:gradFill flip="none" rotWithShape="1">
              <a:gsLst>
                <a:gs pos="0">
                  <a:srgbClr val="E1E8F7"/>
                </a:gs>
                <a:gs pos="100000">
                  <a:srgbClr val="96B9F8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l-GR" sz="2400" b="1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Αυτοματοποίηση της διαδικασίας οριστικοποίησης των εξαγωγών</a:t>
              </a:r>
            </a:p>
          </p:txBody>
        </p:sp>
        <p:sp>
          <p:nvSpPr>
            <p:cNvPr id="15" name="Rectangle 12">
              <a:extLst>
                <a:ext uri="{FF2B5EF4-FFF2-40B4-BE49-F238E27FC236}">
                  <a16:creationId xmlns:a16="http://schemas.microsoft.com/office/drawing/2014/main" id="{D4663DE7-51AA-98CB-A18C-E91A51A9EDC1}"/>
                </a:ext>
              </a:extLst>
            </p:cNvPr>
            <p:cNvSpPr/>
            <p:nvPr/>
          </p:nvSpPr>
          <p:spPr>
            <a:xfrm>
              <a:off x="9824719" y="2736000"/>
              <a:ext cx="1301357" cy="500137"/>
            </a:xfrm>
            <a:prstGeom prst="rect">
              <a:avLst/>
            </a:prstGeom>
            <a:gradFill flip="none" rotWithShape="1">
              <a:gsLst>
                <a:gs pos="16000">
                  <a:srgbClr val="0C49B8"/>
                </a:gs>
                <a:gs pos="100000">
                  <a:srgbClr val="08327E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Franklin Gothic Medium Cond" panose="020B0606030402020204" pitchFamily="34" charset="0"/>
                  <a:ea typeface="Yu Gothic UI" panose="020B0500000000000000" pitchFamily="34" charset="-128"/>
                </a:rPr>
                <a:t>Q2 2024</a:t>
              </a:r>
              <a:endParaRPr lang="el-GR" sz="800" b="1" dirty="0">
                <a:solidFill>
                  <a:schemeClr val="bg1"/>
                </a:solidFill>
                <a:latin typeface="Franklin Gothic Medium Cond" panose="020B0606030402020204" pitchFamily="34" charset="0"/>
              </a:endParaRPr>
            </a:p>
          </p:txBody>
        </p:sp>
      </p:grpSp>
      <p:grpSp>
        <p:nvGrpSpPr>
          <p:cNvPr id="16" name="Ομάδα 15">
            <a:extLst>
              <a:ext uri="{FF2B5EF4-FFF2-40B4-BE49-F238E27FC236}">
                <a16:creationId xmlns:a16="http://schemas.microsoft.com/office/drawing/2014/main" id="{D1C8868B-AF03-DE1D-33F9-8DCC157C9D5F}"/>
              </a:ext>
            </a:extLst>
          </p:cNvPr>
          <p:cNvGrpSpPr/>
          <p:nvPr/>
        </p:nvGrpSpPr>
        <p:grpSpPr>
          <a:xfrm>
            <a:off x="1076818" y="2838649"/>
            <a:ext cx="10199330" cy="814528"/>
            <a:chOff x="926746" y="2734612"/>
            <a:chExt cx="10199330" cy="501525"/>
          </a:xfrm>
        </p:grpSpPr>
        <p:sp>
          <p:nvSpPr>
            <p:cNvPr id="17" name="Rectangle 12">
              <a:extLst>
                <a:ext uri="{FF2B5EF4-FFF2-40B4-BE49-F238E27FC236}">
                  <a16:creationId xmlns:a16="http://schemas.microsoft.com/office/drawing/2014/main" id="{06DCFC31-107C-7E59-C355-38AFEDD53BFC}"/>
                </a:ext>
              </a:extLst>
            </p:cNvPr>
            <p:cNvSpPr/>
            <p:nvPr/>
          </p:nvSpPr>
          <p:spPr>
            <a:xfrm>
              <a:off x="926746" y="2734612"/>
              <a:ext cx="8897974" cy="500137"/>
            </a:xfrm>
            <a:prstGeom prst="rect">
              <a:avLst/>
            </a:prstGeom>
            <a:gradFill flip="none" rotWithShape="1">
              <a:gsLst>
                <a:gs pos="0">
                  <a:srgbClr val="E1E8F7"/>
                </a:gs>
                <a:gs pos="100000">
                  <a:srgbClr val="96B9F8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l-GR" sz="2400" b="1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Αυτόματη οριστικοποίηση των διασαφήσεων εισαγωγής - Αυτόματη αποστολή της Άδειας Παράδοσης Τελωνισμένων Εμπορευμάτων</a:t>
              </a:r>
              <a:endParaRPr lang="el-GR" sz="2400" dirty="0">
                <a:solidFill>
                  <a:schemeClr val="tx1"/>
                </a:solidFill>
                <a:latin typeface="Franklin Gothic Medium Cond" panose="020B0606030402020204" pitchFamily="34" charset="0"/>
              </a:endParaRPr>
            </a:p>
          </p:txBody>
        </p:sp>
        <p:sp>
          <p:nvSpPr>
            <p:cNvPr id="22" name="Rectangle 12">
              <a:extLst>
                <a:ext uri="{FF2B5EF4-FFF2-40B4-BE49-F238E27FC236}">
                  <a16:creationId xmlns:a16="http://schemas.microsoft.com/office/drawing/2014/main" id="{B6E8000C-2305-1E22-A868-52B7B9B84E09}"/>
                </a:ext>
              </a:extLst>
            </p:cNvPr>
            <p:cNvSpPr/>
            <p:nvPr/>
          </p:nvSpPr>
          <p:spPr>
            <a:xfrm>
              <a:off x="9824719" y="2736000"/>
              <a:ext cx="1301357" cy="500137"/>
            </a:xfrm>
            <a:prstGeom prst="rect">
              <a:avLst/>
            </a:prstGeom>
            <a:gradFill flip="none" rotWithShape="1">
              <a:gsLst>
                <a:gs pos="16000">
                  <a:srgbClr val="0C49B8"/>
                </a:gs>
                <a:gs pos="100000">
                  <a:srgbClr val="08327E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Franklin Gothic Medium Cond" panose="020B0606030402020204" pitchFamily="34" charset="0"/>
                  <a:ea typeface="Yu Gothic UI" panose="020B0500000000000000" pitchFamily="34" charset="-128"/>
                </a:rPr>
                <a:t>Q</a:t>
              </a:r>
              <a:r>
                <a:rPr lang="el-GR" sz="2400" b="1" dirty="0">
                  <a:solidFill>
                    <a:schemeClr val="bg1"/>
                  </a:solidFill>
                  <a:latin typeface="Franklin Gothic Medium Cond" panose="020B0606030402020204" pitchFamily="34" charset="0"/>
                  <a:ea typeface="Yu Gothic UI" panose="020B0500000000000000" pitchFamily="34" charset="-128"/>
                </a:rPr>
                <a:t>1</a:t>
              </a:r>
              <a:r>
                <a:rPr lang="en-US" sz="2400" b="1" dirty="0">
                  <a:solidFill>
                    <a:schemeClr val="bg1"/>
                  </a:solidFill>
                  <a:latin typeface="Franklin Gothic Medium Cond" panose="020B0606030402020204" pitchFamily="34" charset="0"/>
                  <a:ea typeface="Yu Gothic UI" panose="020B0500000000000000" pitchFamily="34" charset="-128"/>
                </a:rPr>
                <a:t> 2024</a:t>
              </a:r>
              <a:endParaRPr lang="el-GR" sz="800" b="1" dirty="0">
                <a:solidFill>
                  <a:schemeClr val="bg1"/>
                </a:solidFill>
                <a:latin typeface="Franklin Gothic Medium Cond" panose="020B0606030402020204" pitchFamily="34" charset="0"/>
              </a:endParaRPr>
            </a:p>
          </p:txBody>
        </p:sp>
      </p:grpSp>
      <p:grpSp>
        <p:nvGrpSpPr>
          <p:cNvPr id="27" name="Ομάδα 26">
            <a:extLst>
              <a:ext uri="{FF2B5EF4-FFF2-40B4-BE49-F238E27FC236}">
                <a16:creationId xmlns:a16="http://schemas.microsoft.com/office/drawing/2014/main" id="{7E02646F-7E0F-4074-DDAF-748578969C9E}"/>
              </a:ext>
            </a:extLst>
          </p:cNvPr>
          <p:cNvGrpSpPr/>
          <p:nvPr/>
        </p:nvGrpSpPr>
        <p:grpSpPr>
          <a:xfrm>
            <a:off x="1076818" y="3711894"/>
            <a:ext cx="10199330" cy="814528"/>
            <a:chOff x="926746" y="2734612"/>
            <a:chExt cx="10199330" cy="501525"/>
          </a:xfrm>
        </p:grpSpPr>
        <p:sp>
          <p:nvSpPr>
            <p:cNvPr id="28" name="Rectangle 12">
              <a:extLst>
                <a:ext uri="{FF2B5EF4-FFF2-40B4-BE49-F238E27FC236}">
                  <a16:creationId xmlns:a16="http://schemas.microsoft.com/office/drawing/2014/main" id="{AC016F73-6154-3E23-80FD-9003E614D3B6}"/>
                </a:ext>
              </a:extLst>
            </p:cNvPr>
            <p:cNvSpPr/>
            <p:nvPr/>
          </p:nvSpPr>
          <p:spPr>
            <a:xfrm>
              <a:off x="926746" y="2734612"/>
              <a:ext cx="8897974" cy="500137"/>
            </a:xfrm>
            <a:prstGeom prst="rect">
              <a:avLst/>
            </a:prstGeom>
            <a:gradFill flip="none" rotWithShape="1">
              <a:gsLst>
                <a:gs pos="0">
                  <a:srgbClr val="E1E8F7"/>
                </a:gs>
                <a:gs pos="100000">
                  <a:srgbClr val="96B9F8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l-GR" sz="2400" b="1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Αυτόματη απόδοση ταυτότητας ηλεκτρονικής πληρωμής που αφορούν τελωνειακές οφειλές </a:t>
              </a:r>
              <a:endParaRPr lang="el-GR" sz="2400" dirty="0">
                <a:solidFill>
                  <a:schemeClr val="tx1"/>
                </a:solidFill>
                <a:latin typeface="Franklin Gothic Medium Cond" panose="020B0606030402020204" pitchFamily="34" charset="0"/>
              </a:endParaRPr>
            </a:p>
          </p:txBody>
        </p:sp>
        <p:sp>
          <p:nvSpPr>
            <p:cNvPr id="32" name="Rectangle 12">
              <a:extLst>
                <a:ext uri="{FF2B5EF4-FFF2-40B4-BE49-F238E27FC236}">
                  <a16:creationId xmlns:a16="http://schemas.microsoft.com/office/drawing/2014/main" id="{0ED4FEAD-C36E-76D5-3884-589FBB1CF18D}"/>
                </a:ext>
              </a:extLst>
            </p:cNvPr>
            <p:cNvSpPr/>
            <p:nvPr/>
          </p:nvSpPr>
          <p:spPr>
            <a:xfrm>
              <a:off x="9824719" y="2736000"/>
              <a:ext cx="1301357" cy="500137"/>
            </a:xfrm>
            <a:prstGeom prst="rect">
              <a:avLst/>
            </a:prstGeom>
            <a:gradFill flip="none" rotWithShape="1">
              <a:gsLst>
                <a:gs pos="16000">
                  <a:srgbClr val="0C49B8"/>
                </a:gs>
                <a:gs pos="100000">
                  <a:srgbClr val="08327E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Franklin Gothic Medium Cond" panose="020B0606030402020204" pitchFamily="34" charset="0"/>
                  <a:ea typeface="Yu Gothic UI" panose="020B0500000000000000" pitchFamily="34" charset="-128"/>
                </a:rPr>
                <a:t>Q</a:t>
              </a:r>
              <a:r>
                <a:rPr lang="el-GR" sz="2400" b="1" dirty="0">
                  <a:solidFill>
                    <a:schemeClr val="bg1"/>
                  </a:solidFill>
                  <a:latin typeface="Franklin Gothic Medium Cond" panose="020B0606030402020204" pitchFamily="34" charset="0"/>
                  <a:ea typeface="Yu Gothic UI" panose="020B0500000000000000" pitchFamily="34" charset="-128"/>
                </a:rPr>
                <a:t>2</a:t>
              </a:r>
              <a:r>
                <a:rPr lang="en-US" sz="2400" b="1" dirty="0">
                  <a:solidFill>
                    <a:schemeClr val="bg1"/>
                  </a:solidFill>
                  <a:latin typeface="Franklin Gothic Medium Cond" panose="020B0606030402020204" pitchFamily="34" charset="0"/>
                  <a:ea typeface="Yu Gothic UI" panose="020B0500000000000000" pitchFamily="34" charset="-128"/>
                </a:rPr>
                <a:t> 2024</a:t>
              </a:r>
              <a:endParaRPr lang="el-GR" sz="800" b="1" dirty="0">
                <a:solidFill>
                  <a:schemeClr val="bg1"/>
                </a:solidFill>
                <a:latin typeface="Franklin Gothic Medium Cond" panose="020B0606030402020204" pitchFamily="34" charset="0"/>
              </a:endParaRPr>
            </a:p>
          </p:txBody>
        </p:sp>
      </p:grpSp>
      <p:grpSp>
        <p:nvGrpSpPr>
          <p:cNvPr id="33" name="Ομάδα 32">
            <a:extLst>
              <a:ext uri="{FF2B5EF4-FFF2-40B4-BE49-F238E27FC236}">
                <a16:creationId xmlns:a16="http://schemas.microsoft.com/office/drawing/2014/main" id="{05C451D3-5B24-39EB-1937-5484F2BE2AB1}"/>
              </a:ext>
            </a:extLst>
          </p:cNvPr>
          <p:cNvGrpSpPr/>
          <p:nvPr/>
        </p:nvGrpSpPr>
        <p:grpSpPr>
          <a:xfrm>
            <a:off x="1076818" y="4582885"/>
            <a:ext cx="10199330" cy="814528"/>
            <a:chOff x="926746" y="2734612"/>
            <a:chExt cx="10199330" cy="501525"/>
          </a:xfrm>
        </p:grpSpPr>
        <p:sp>
          <p:nvSpPr>
            <p:cNvPr id="34" name="Rectangle 12">
              <a:extLst>
                <a:ext uri="{FF2B5EF4-FFF2-40B4-BE49-F238E27FC236}">
                  <a16:creationId xmlns:a16="http://schemas.microsoft.com/office/drawing/2014/main" id="{962CE7A9-D10D-E3A0-9343-B36EC593FDEF}"/>
                </a:ext>
              </a:extLst>
            </p:cNvPr>
            <p:cNvSpPr/>
            <p:nvPr/>
          </p:nvSpPr>
          <p:spPr>
            <a:xfrm>
              <a:off x="926746" y="2734612"/>
              <a:ext cx="8897974" cy="500137"/>
            </a:xfrm>
            <a:prstGeom prst="rect">
              <a:avLst/>
            </a:prstGeom>
            <a:gradFill flip="none" rotWithShape="1">
              <a:gsLst>
                <a:gs pos="0">
                  <a:srgbClr val="E1E8F7"/>
                </a:gs>
                <a:gs pos="100000">
                  <a:srgbClr val="96B9F8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l-GR" sz="2400" b="1" dirty="0" err="1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Ψηφιοποίηση</a:t>
              </a:r>
              <a:r>
                <a:rPr lang="el-GR" sz="2400" b="1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 των δελτίων εισόδου-εξόδου και μεταβίβασης εγχώριων εμπορευμάτων στις Ελεύθερες Ζώνες</a:t>
              </a:r>
              <a:endParaRPr lang="el-GR" sz="2400" dirty="0">
                <a:solidFill>
                  <a:schemeClr val="tx1"/>
                </a:solidFill>
                <a:latin typeface="Franklin Gothic Medium Cond" panose="020B0606030402020204" pitchFamily="34" charset="0"/>
              </a:endParaRPr>
            </a:p>
          </p:txBody>
        </p:sp>
        <p:sp>
          <p:nvSpPr>
            <p:cNvPr id="35" name="Rectangle 12">
              <a:extLst>
                <a:ext uri="{FF2B5EF4-FFF2-40B4-BE49-F238E27FC236}">
                  <a16:creationId xmlns:a16="http://schemas.microsoft.com/office/drawing/2014/main" id="{5AF36103-6D40-90C0-3022-7FE500874D34}"/>
                </a:ext>
              </a:extLst>
            </p:cNvPr>
            <p:cNvSpPr/>
            <p:nvPr/>
          </p:nvSpPr>
          <p:spPr>
            <a:xfrm>
              <a:off x="9824719" y="2736000"/>
              <a:ext cx="1301357" cy="500137"/>
            </a:xfrm>
            <a:prstGeom prst="rect">
              <a:avLst/>
            </a:prstGeom>
            <a:gradFill flip="none" rotWithShape="1">
              <a:gsLst>
                <a:gs pos="16000">
                  <a:srgbClr val="0C49B8"/>
                </a:gs>
                <a:gs pos="100000">
                  <a:srgbClr val="08327E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bg1"/>
                  </a:solidFill>
                  <a:latin typeface="Franklin Gothic Medium Cond" panose="020B0606030402020204" pitchFamily="34" charset="0"/>
                  <a:ea typeface="Yu Gothic UI" panose="020B0500000000000000" pitchFamily="34" charset="-128"/>
                </a:rPr>
                <a:t>Q</a:t>
              </a:r>
              <a:r>
                <a:rPr lang="el-GR" sz="2400" b="1" dirty="0">
                  <a:solidFill>
                    <a:schemeClr val="bg1"/>
                  </a:solidFill>
                  <a:latin typeface="Franklin Gothic Medium Cond" panose="020B0606030402020204" pitchFamily="34" charset="0"/>
                  <a:ea typeface="Yu Gothic UI" panose="020B0500000000000000" pitchFamily="34" charset="-128"/>
                </a:rPr>
                <a:t>1</a:t>
              </a:r>
              <a:r>
                <a:rPr lang="en-US" sz="2400" b="1" dirty="0">
                  <a:solidFill>
                    <a:schemeClr val="bg1"/>
                  </a:solidFill>
                  <a:latin typeface="Franklin Gothic Medium Cond" panose="020B0606030402020204" pitchFamily="34" charset="0"/>
                  <a:ea typeface="Yu Gothic UI" panose="020B0500000000000000" pitchFamily="34" charset="-128"/>
                </a:rPr>
                <a:t> 2024</a:t>
              </a:r>
              <a:endParaRPr lang="el-GR" sz="800" b="1" dirty="0">
                <a:solidFill>
                  <a:schemeClr val="bg1"/>
                </a:solidFill>
                <a:latin typeface="Franklin Gothic Medium Cond" panose="020B06060304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5353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ubtitle 12">
            <a:extLst>
              <a:ext uri="{FF2B5EF4-FFF2-40B4-BE49-F238E27FC236}">
                <a16:creationId xmlns:a16="http://schemas.microsoft.com/office/drawing/2014/main" id="{0CADA15D-1811-FB9B-D4CC-D05CEF1415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4255" y="2303790"/>
            <a:ext cx="2883487" cy="1363141"/>
          </a:xfrm>
        </p:spPr>
        <p:txBody>
          <a:bodyPr anchor="ctr">
            <a:normAutofit/>
          </a:bodyPr>
          <a:lstStyle/>
          <a:p>
            <a:r>
              <a:rPr lang="el-GR" sz="2800" b="1" dirty="0"/>
              <a:t>Ευχαριστούμε</a:t>
            </a:r>
            <a:r>
              <a:rPr lang="en-GB" sz="2800" b="1" dirty="0"/>
              <a:t>!</a:t>
            </a: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3D83D515-BF29-DD72-2CA3-74486E3BD54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4501078" y="3666931"/>
            <a:ext cx="3189839" cy="2055775"/>
          </a:xfrm>
          <a:prstGeom prst="rect">
            <a:avLst/>
          </a:prstGeom>
        </p:spPr>
      </p:pic>
      <p:sp>
        <p:nvSpPr>
          <p:cNvPr id="40" name="Rectangle 39">
            <a:extLst>
              <a:ext uri="{FF2B5EF4-FFF2-40B4-BE49-F238E27FC236}">
                <a16:creationId xmlns:a16="http://schemas.microsoft.com/office/drawing/2014/main" id="{9DFA4ABD-5068-050E-08E0-1A7587B0F9E5}"/>
              </a:ext>
            </a:extLst>
          </p:cNvPr>
          <p:cNvSpPr/>
          <p:nvPr/>
        </p:nvSpPr>
        <p:spPr>
          <a:xfrm rot="5400000">
            <a:off x="9670730" y="754348"/>
            <a:ext cx="650932" cy="4391608"/>
          </a:xfrm>
          <a:prstGeom prst="rect">
            <a:avLst/>
          </a:prstGeom>
          <a:gradFill>
            <a:gsLst>
              <a:gs pos="5000">
                <a:schemeClr val="accent2">
                  <a:alpha val="0"/>
                </a:schemeClr>
              </a:gs>
              <a:gs pos="72000">
                <a:srgbClr val="3265C5">
                  <a:alpha val="91494"/>
                </a:srgbClr>
              </a:gs>
              <a:gs pos="90000">
                <a:schemeClr val="accent2"/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0FDF182-1D90-F161-D4F5-644E1765A83E}"/>
              </a:ext>
            </a:extLst>
          </p:cNvPr>
          <p:cNvSpPr/>
          <p:nvPr/>
        </p:nvSpPr>
        <p:spPr>
          <a:xfrm rot="16200000">
            <a:off x="1734106" y="890580"/>
            <a:ext cx="650932" cy="4119146"/>
          </a:xfrm>
          <a:prstGeom prst="rect">
            <a:avLst/>
          </a:prstGeom>
          <a:gradFill>
            <a:gsLst>
              <a:gs pos="5000">
                <a:schemeClr val="accent2">
                  <a:alpha val="0"/>
                </a:schemeClr>
              </a:gs>
              <a:gs pos="72000">
                <a:srgbClr val="3265C5">
                  <a:alpha val="91494"/>
                </a:srgbClr>
              </a:gs>
              <a:gs pos="90000">
                <a:schemeClr val="accent2"/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560863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EFEF9A8-C3BE-AD17-2057-5947BEE6F4D5}"/>
              </a:ext>
            </a:extLst>
          </p:cNvPr>
          <p:cNvSpPr txBox="1"/>
          <p:nvPr/>
        </p:nvSpPr>
        <p:spPr>
          <a:xfrm>
            <a:off x="2126359" y="424032"/>
            <a:ext cx="103103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600" b="1" dirty="0">
                <a:latin typeface="Franklin Gothic Medium Cond" panose="020B0606030402020204" pitchFamily="34" charset="0"/>
              </a:rPr>
              <a:t>Περιεχόμενα</a:t>
            </a:r>
            <a:endParaRPr lang="en-GB" sz="3600" b="1" dirty="0">
              <a:latin typeface="Franklin Gothic Medium Cond" panose="020B0606030402020204" pitchFamily="34" charset="0"/>
            </a:endParaRPr>
          </a:p>
        </p:txBody>
      </p:sp>
      <p:grpSp>
        <p:nvGrpSpPr>
          <p:cNvPr id="2" name="Group 6">
            <a:extLst>
              <a:ext uri="{FF2B5EF4-FFF2-40B4-BE49-F238E27FC236}">
                <a16:creationId xmlns:a16="http://schemas.microsoft.com/office/drawing/2014/main" id="{CF3D9A56-A7DD-BA5E-6522-F4E78140C7D4}"/>
              </a:ext>
            </a:extLst>
          </p:cNvPr>
          <p:cNvGrpSpPr/>
          <p:nvPr/>
        </p:nvGrpSpPr>
        <p:grpSpPr>
          <a:xfrm>
            <a:off x="2858051" y="5734374"/>
            <a:ext cx="9333949" cy="650932"/>
            <a:chOff x="2858051" y="5734374"/>
            <a:chExt cx="9333949" cy="650932"/>
          </a:xfrm>
        </p:grpSpPr>
        <p:sp>
          <p:nvSpPr>
            <p:cNvPr id="3" name="Rectangle 7">
              <a:extLst>
                <a:ext uri="{FF2B5EF4-FFF2-40B4-BE49-F238E27FC236}">
                  <a16:creationId xmlns:a16="http://schemas.microsoft.com/office/drawing/2014/main" id="{D5A35C56-A135-CD57-BE59-882DE49A69BD}"/>
                </a:ext>
              </a:extLst>
            </p:cNvPr>
            <p:cNvSpPr/>
            <p:nvPr/>
          </p:nvSpPr>
          <p:spPr>
            <a:xfrm rot="5400000">
              <a:off x="7199559" y="1392866"/>
              <a:ext cx="650932" cy="9333948"/>
            </a:xfrm>
            <a:prstGeom prst="rect">
              <a:avLst/>
            </a:prstGeom>
            <a:gradFill>
              <a:gsLst>
                <a:gs pos="5000">
                  <a:schemeClr val="accent2">
                    <a:alpha val="0"/>
                  </a:schemeClr>
                </a:gs>
                <a:gs pos="72000">
                  <a:srgbClr val="3265C5">
                    <a:alpha val="91494"/>
                  </a:srgbClr>
                </a:gs>
                <a:gs pos="90000">
                  <a:schemeClr val="accent2"/>
                </a:gs>
              </a:gsLst>
              <a:lin ang="16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  <p:sp>
          <p:nvSpPr>
            <p:cNvPr id="5" name="Rectangle 8">
              <a:extLst>
                <a:ext uri="{FF2B5EF4-FFF2-40B4-BE49-F238E27FC236}">
                  <a16:creationId xmlns:a16="http://schemas.microsoft.com/office/drawing/2014/main" id="{30ED6DF0-ADAC-F69E-9E51-E50641D2A325}"/>
                </a:ext>
              </a:extLst>
            </p:cNvPr>
            <p:cNvSpPr/>
            <p:nvPr/>
          </p:nvSpPr>
          <p:spPr>
            <a:xfrm>
              <a:off x="9573777" y="6176963"/>
              <a:ext cx="2618223" cy="2083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</p:grpSp>
      <p:pic>
        <p:nvPicPr>
          <p:cNvPr id="7" name="Picture 9" descr="A picture containing text&#10;&#10;Description automatically generated">
            <a:extLst>
              <a:ext uri="{FF2B5EF4-FFF2-40B4-BE49-F238E27FC236}">
                <a16:creationId xmlns:a16="http://schemas.microsoft.com/office/drawing/2014/main" id="{1D0AB793-53F2-62D5-1D2E-00F096ECD6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462" y="5477305"/>
            <a:ext cx="2618223" cy="1165067"/>
          </a:xfrm>
          <a:prstGeom prst="rect">
            <a:avLst/>
          </a:prstGeom>
        </p:spPr>
      </p:pic>
      <p:sp>
        <p:nvSpPr>
          <p:cNvPr id="8" name="Rectangle 12">
            <a:extLst>
              <a:ext uri="{FF2B5EF4-FFF2-40B4-BE49-F238E27FC236}">
                <a16:creationId xmlns:a16="http://schemas.microsoft.com/office/drawing/2014/main" id="{773259F5-215D-E63C-4E9F-642C2514FC5B}"/>
              </a:ext>
            </a:extLst>
          </p:cNvPr>
          <p:cNvSpPr/>
          <p:nvPr/>
        </p:nvSpPr>
        <p:spPr>
          <a:xfrm rot="10800000">
            <a:off x="0" y="285356"/>
            <a:ext cx="3708400" cy="923684"/>
          </a:xfrm>
          <a:prstGeom prst="rect">
            <a:avLst/>
          </a:prstGeom>
          <a:gradFill>
            <a:gsLst>
              <a:gs pos="31000">
                <a:schemeClr val="bg1">
                  <a:alpha val="0"/>
                </a:schemeClr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328BBEF-20A3-10E0-A1E0-16F0AD717A25}"/>
              </a:ext>
            </a:extLst>
          </p:cNvPr>
          <p:cNvSpPr txBox="1"/>
          <p:nvPr/>
        </p:nvSpPr>
        <p:spPr>
          <a:xfrm>
            <a:off x="1340778" y="2118908"/>
            <a:ext cx="8472296" cy="19353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14000"/>
              </a:lnSpc>
              <a:buFont typeface="+mj-lt"/>
              <a:buAutoNum type="arabicPeriod"/>
            </a:pPr>
            <a:r>
              <a:rPr lang="el-GR" sz="3600" b="1" dirty="0">
                <a:latin typeface="Franklin Gothic Medium Cond" panose="020B0606030402020204" pitchFamily="34" charset="0"/>
              </a:rPr>
              <a:t>Φορολογική Συμμόρφωση</a:t>
            </a:r>
          </a:p>
          <a:p>
            <a:pPr marL="457200" indent="-457200">
              <a:lnSpc>
                <a:spcPct val="114000"/>
              </a:lnSpc>
              <a:buFont typeface="+mj-lt"/>
              <a:buAutoNum type="arabicPeriod"/>
            </a:pPr>
            <a:r>
              <a:rPr lang="el-GR" sz="3600" b="1" dirty="0">
                <a:latin typeface="Franklin Gothic Medium Cond" panose="020B0606030402020204" pitchFamily="34" charset="0"/>
              </a:rPr>
              <a:t>Νέο μοντέλο</a:t>
            </a:r>
            <a:r>
              <a:rPr lang="en-US" sz="3600" b="1" dirty="0">
                <a:latin typeface="Franklin Gothic Medium Cond" panose="020B0606030402020204" pitchFamily="34" charset="0"/>
              </a:rPr>
              <a:t> </a:t>
            </a:r>
            <a:r>
              <a:rPr lang="el-GR" sz="3600" b="1" dirty="0">
                <a:latin typeface="Franklin Gothic Medium Cond" panose="020B0606030402020204" pitchFamily="34" charset="0"/>
              </a:rPr>
              <a:t>οργάνωσης &amp; λειτουργίας ΑΑΔΕ</a:t>
            </a:r>
          </a:p>
          <a:p>
            <a:pPr marL="457200" indent="-457200">
              <a:lnSpc>
                <a:spcPct val="114000"/>
              </a:lnSpc>
              <a:buFont typeface="+mj-lt"/>
              <a:buAutoNum type="arabicPeriod"/>
            </a:pPr>
            <a:r>
              <a:rPr lang="el-GR" sz="3600" b="1" dirty="0">
                <a:latin typeface="Franklin Gothic Medium Cond" panose="020B0606030402020204" pitchFamily="34" charset="0"/>
              </a:rPr>
              <a:t>Ψηφιακά εργαλεία εξυπηρέτησης</a:t>
            </a:r>
          </a:p>
        </p:txBody>
      </p:sp>
    </p:spTree>
    <p:extLst>
      <p:ext uri="{BB962C8B-B14F-4D97-AF65-F5344CB8AC3E}">
        <p14:creationId xmlns:p14="http://schemas.microsoft.com/office/powerpoint/2010/main" val="3826857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75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462F58E-A9DF-FEC0-1E4B-FD01B1B31EE7}"/>
              </a:ext>
            </a:extLst>
          </p:cNvPr>
          <p:cNvSpPr/>
          <p:nvPr/>
        </p:nvSpPr>
        <p:spPr>
          <a:xfrm rot="10800000">
            <a:off x="0" y="265912"/>
            <a:ext cx="3708400" cy="923684"/>
          </a:xfrm>
          <a:prstGeom prst="rect">
            <a:avLst/>
          </a:prstGeom>
          <a:gradFill>
            <a:gsLst>
              <a:gs pos="31000">
                <a:schemeClr val="bg1">
                  <a:alpha val="0"/>
                </a:schemeClr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FEF9A8-C3BE-AD17-2057-5947BEE6F4D5}"/>
              </a:ext>
            </a:extLst>
          </p:cNvPr>
          <p:cNvSpPr txBox="1"/>
          <p:nvPr/>
        </p:nvSpPr>
        <p:spPr>
          <a:xfrm>
            <a:off x="2882685" y="440967"/>
            <a:ext cx="8593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latin typeface="Franklin Gothic Medium Cond" panose="020B0606030402020204" pitchFamily="34" charset="0"/>
              </a:rPr>
              <a:t>Η ΑΑΔΕ με </a:t>
            </a:r>
            <a:r>
              <a:rPr lang="el-GR" sz="3200" b="1" dirty="0" err="1">
                <a:latin typeface="Franklin Gothic Medium Cond" panose="020B0606030402020204" pitchFamily="34" charset="0"/>
              </a:rPr>
              <a:t>μιά</a:t>
            </a:r>
            <a:r>
              <a:rPr lang="el-GR" sz="3200" b="1" dirty="0">
                <a:latin typeface="Franklin Gothic Medium Cond" panose="020B0606030402020204" pitchFamily="34" charset="0"/>
              </a:rPr>
              <a:t> ματιά</a:t>
            </a:r>
            <a:endParaRPr lang="en-GR" sz="2400" b="1" dirty="0">
              <a:latin typeface="Franklin Gothic Medium Cond" panose="020B0606030402020204" pitchFamily="34" charset="0"/>
            </a:endParaRPr>
          </a:p>
        </p:txBody>
      </p:sp>
      <p:grpSp>
        <p:nvGrpSpPr>
          <p:cNvPr id="23" name="Group 6">
            <a:extLst>
              <a:ext uri="{FF2B5EF4-FFF2-40B4-BE49-F238E27FC236}">
                <a16:creationId xmlns:a16="http://schemas.microsoft.com/office/drawing/2014/main" id="{EC459D86-B8D2-DDFB-CDCD-83EDE094CF66}"/>
              </a:ext>
            </a:extLst>
          </p:cNvPr>
          <p:cNvGrpSpPr/>
          <p:nvPr/>
        </p:nvGrpSpPr>
        <p:grpSpPr>
          <a:xfrm>
            <a:off x="2858051" y="5957894"/>
            <a:ext cx="9333949" cy="650932"/>
            <a:chOff x="2858051" y="5734374"/>
            <a:chExt cx="9333949" cy="650932"/>
          </a:xfrm>
        </p:grpSpPr>
        <p:sp>
          <p:nvSpPr>
            <p:cNvPr id="24" name="Rectangle 7">
              <a:extLst>
                <a:ext uri="{FF2B5EF4-FFF2-40B4-BE49-F238E27FC236}">
                  <a16:creationId xmlns:a16="http://schemas.microsoft.com/office/drawing/2014/main" id="{87FD2F19-7980-E5C3-3288-3532214FB0E5}"/>
                </a:ext>
              </a:extLst>
            </p:cNvPr>
            <p:cNvSpPr/>
            <p:nvPr/>
          </p:nvSpPr>
          <p:spPr>
            <a:xfrm rot="5400000">
              <a:off x="7199559" y="1392866"/>
              <a:ext cx="650932" cy="9333948"/>
            </a:xfrm>
            <a:prstGeom prst="rect">
              <a:avLst/>
            </a:prstGeom>
            <a:gradFill>
              <a:gsLst>
                <a:gs pos="5000">
                  <a:schemeClr val="accent2">
                    <a:alpha val="0"/>
                  </a:schemeClr>
                </a:gs>
                <a:gs pos="72000">
                  <a:srgbClr val="3265C5">
                    <a:alpha val="91494"/>
                  </a:srgbClr>
                </a:gs>
                <a:gs pos="90000">
                  <a:schemeClr val="accent2"/>
                </a:gs>
              </a:gsLst>
              <a:lin ang="16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  <p:sp>
          <p:nvSpPr>
            <p:cNvPr id="25" name="Rectangle 8">
              <a:extLst>
                <a:ext uri="{FF2B5EF4-FFF2-40B4-BE49-F238E27FC236}">
                  <a16:creationId xmlns:a16="http://schemas.microsoft.com/office/drawing/2014/main" id="{E0993744-0272-2451-941C-E4DBFF8C1A51}"/>
                </a:ext>
              </a:extLst>
            </p:cNvPr>
            <p:cNvSpPr/>
            <p:nvPr/>
          </p:nvSpPr>
          <p:spPr>
            <a:xfrm>
              <a:off x="9573777" y="6176963"/>
              <a:ext cx="2618223" cy="2083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</p:grpSp>
      <p:pic>
        <p:nvPicPr>
          <p:cNvPr id="26" name="Picture 9" descr="A picture containing text&#10;&#10;Description automatically generated">
            <a:extLst>
              <a:ext uri="{FF2B5EF4-FFF2-40B4-BE49-F238E27FC236}">
                <a16:creationId xmlns:a16="http://schemas.microsoft.com/office/drawing/2014/main" id="{0EA49545-B6B0-8404-A821-7F675247F7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462" y="5700825"/>
            <a:ext cx="2618223" cy="1165067"/>
          </a:xfrm>
          <a:prstGeom prst="rect">
            <a:avLst/>
          </a:prstGeom>
        </p:spPr>
      </p:pic>
      <p:grpSp>
        <p:nvGrpSpPr>
          <p:cNvPr id="10" name="Ομάδα 9">
            <a:extLst>
              <a:ext uri="{FF2B5EF4-FFF2-40B4-BE49-F238E27FC236}">
                <a16:creationId xmlns:a16="http://schemas.microsoft.com/office/drawing/2014/main" id="{1F5B0CD4-9B11-157F-BCE8-A91AE37B7F19}"/>
              </a:ext>
            </a:extLst>
          </p:cNvPr>
          <p:cNvGrpSpPr/>
          <p:nvPr/>
        </p:nvGrpSpPr>
        <p:grpSpPr>
          <a:xfrm>
            <a:off x="391581" y="5186077"/>
            <a:ext cx="2543296" cy="366064"/>
            <a:chOff x="6569932" y="1656000"/>
            <a:chExt cx="2655348" cy="660558"/>
          </a:xfrm>
        </p:grpSpPr>
        <p:sp>
          <p:nvSpPr>
            <p:cNvPr id="18" name="Ορθογώνιο: Στρογγύλεμα γωνιών 17">
              <a:extLst>
                <a:ext uri="{FF2B5EF4-FFF2-40B4-BE49-F238E27FC236}">
                  <a16:creationId xmlns:a16="http://schemas.microsoft.com/office/drawing/2014/main" id="{5F6BC529-6FD6-3576-F182-C1AB80F775E7}"/>
                </a:ext>
              </a:extLst>
            </p:cNvPr>
            <p:cNvSpPr/>
            <p:nvPr/>
          </p:nvSpPr>
          <p:spPr>
            <a:xfrm>
              <a:off x="7164593" y="1656000"/>
              <a:ext cx="2060687" cy="660558"/>
            </a:xfrm>
            <a:prstGeom prst="roundRect">
              <a:avLst/>
            </a:prstGeom>
            <a:solidFill>
              <a:srgbClr val="00964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33%</a:t>
              </a:r>
            </a:p>
          </p:txBody>
        </p:sp>
        <p:sp>
          <p:nvSpPr>
            <p:cNvPr id="19" name="Ορθογώνιο: Στρογγύλεμα γωνιών 18">
              <a:extLst>
                <a:ext uri="{FF2B5EF4-FFF2-40B4-BE49-F238E27FC236}">
                  <a16:creationId xmlns:a16="http://schemas.microsoft.com/office/drawing/2014/main" id="{B5F4BAE1-79BB-9B04-AFE2-1F2BA929EBB6}"/>
                </a:ext>
              </a:extLst>
            </p:cNvPr>
            <p:cNvSpPr/>
            <p:nvPr/>
          </p:nvSpPr>
          <p:spPr>
            <a:xfrm>
              <a:off x="6569932" y="1656000"/>
              <a:ext cx="1772528" cy="660558"/>
            </a:xfrm>
            <a:prstGeom prst="roundRect">
              <a:avLst/>
            </a:prstGeom>
            <a:solidFill>
              <a:srgbClr val="A0CD5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58 - 67</a:t>
              </a:r>
              <a:endParaRPr kumimoji="0" lang="el-GR" sz="1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55" name="Ομάδα 54">
            <a:extLst>
              <a:ext uri="{FF2B5EF4-FFF2-40B4-BE49-F238E27FC236}">
                <a16:creationId xmlns:a16="http://schemas.microsoft.com/office/drawing/2014/main" id="{2FDB8875-FBB5-067F-0754-1E4E2FEED19B}"/>
              </a:ext>
            </a:extLst>
          </p:cNvPr>
          <p:cNvGrpSpPr/>
          <p:nvPr/>
        </p:nvGrpSpPr>
        <p:grpSpPr>
          <a:xfrm>
            <a:off x="391581" y="4839352"/>
            <a:ext cx="2543296" cy="366064"/>
            <a:chOff x="6569932" y="1656000"/>
            <a:chExt cx="2655348" cy="660558"/>
          </a:xfrm>
        </p:grpSpPr>
        <p:sp>
          <p:nvSpPr>
            <p:cNvPr id="56" name="Ορθογώνιο: Στρογγύλεμα γωνιών 55">
              <a:extLst>
                <a:ext uri="{FF2B5EF4-FFF2-40B4-BE49-F238E27FC236}">
                  <a16:creationId xmlns:a16="http://schemas.microsoft.com/office/drawing/2014/main" id="{6AC31E8E-856C-9F8B-EA35-1A2BAE5CC15A}"/>
                </a:ext>
              </a:extLst>
            </p:cNvPr>
            <p:cNvSpPr/>
            <p:nvPr/>
          </p:nvSpPr>
          <p:spPr>
            <a:xfrm>
              <a:off x="7164593" y="1656000"/>
              <a:ext cx="2060687" cy="660558"/>
            </a:xfrm>
            <a:prstGeom prst="roundRect">
              <a:avLst/>
            </a:prstGeom>
            <a:solidFill>
              <a:srgbClr val="59583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3</a:t>
              </a:r>
              <a:r>
                <a:rPr lang="el-GR" dirty="0">
                  <a:solidFill>
                    <a:prstClr val="white"/>
                  </a:solidFill>
                  <a:latin typeface="Franklin Gothic Medium Cond" panose="020B0606030402020204" pitchFamily="34" charset="0"/>
                </a:rPr>
                <a:t>4</a:t>
              </a: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%</a:t>
              </a:r>
            </a:p>
          </p:txBody>
        </p:sp>
        <p:sp>
          <p:nvSpPr>
            <p:cNvPr id="57" name="Ορθογώνιο: Στρογγύλεμα γωνιών 56">
              <a:extLst>
                <a:ext uri="{FF2B5EF4-FFF2-40B4-BE49-F238E27FC236}">
                  <a16:creationId xmlns:a16="http://schemas.microsoft.com/office/drawing/2014/main" id="{97812986-20FD-CF26-2B30-658A4FA045C2}"/>
                </a:ext>
              </a:extLst>
            </p:cNvPr>
            <p:cNvSpPr/>
            <p:nvPr/>
          </p:nvSpPr>
          <p:spPr>
            <a:xfrm>
              <a:off x="6569932" y="1656000"/>
              <a:ext cx="1772528" cy="660558"/>
            </a:xfrm>
            <a:prstGeom prst="roundRect">
              <a:avLst/>
            </a:prstGeom>
            <a:solidFill>
              <a:srgbClr val="89BB3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48 - 57</a:t>
              </a:r>
              <a:endParaRPr kumimoji="0" lang="el-GR" sz="1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58" name="Ομάδα 57">
            <a:extLst>
              <a:ext uri="{FF2B5EF4-FFF2-40B4-BE49-F238E27FC236}">
                <a16:creationId xmlns:a16="http://schemas.microsoft.com/office/drawing/2014/main" id="{5063BBD1-B8D1-B79C-18B7-19F5618A4264}"/>
              </a:ext>
            </a:extLst>
          </p:cNvPr>
          <p:cNvGrpSpPr/>
          <p:nvPr/>
        </p:nvGrpSpPr>
        <p:grpSpPr>
          <a:xfrm>
            <a:off x="391581" y="4516907"/>
            <a:ext cx="2543296" cy="366064"/>
            <a:chOff x="6569932" y="1656000"/>
            <a:chExt cx="2655348" cy="660558"/>
          </a:xfrm>
        </p:grpSpPr>
        <p:sp>
          <p:nvSpPr>
            <p:cNvPr id="59" name="Ορθογώνιο: Στρογγύλεμα γωνιών 58">
              <a:extLst>
                <a:ext uri="{FF2B5EF4-FFF2-40B4-BE49-F238E27FC236}">
                  <a16:creationId xmlns:a16="http://schemas.microsoft.com/office/drawing/2014/main" id="{85CD332B-074D-5EF7-F66C-8A641C506AD4}"/>
                </a:ext>
              </a:extLst>
            </p:cNvPr>
            <p:cNvSpPr/>
            <p:nvPr/>
          </p:nvSpPr>
          <p:spPr>
            <a:xfrm>
              <a:off x="7164593" y="1656000"/>
              <a:ext cx="2060687" cy="660558"/>
            </a:xfrm>
            <a:prstGeom prst="roundRect">
              <a:avLst/>
            </a:prstGeom>
            <a:solidFill>
              <a:srgbClr val="005C2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28%</a:t>
              </a:r>
            </a:p>
          </p:txBody>
        </p:sp>
        <p:sp>
          <p:nvSpPr>
            <p:cNvPr id="60" name="Ορθογώνιο: Στρογγύλεμα γωνιών 59">
              <a:extLst>
                <a:ext uri="{FF2B5EF4-FFF2-40B4-BE49-F238E27FC236}">
                  <a16:creationId xmlns:a16="http://schemas.microsoft.com/office/drawing/2014/main" id="{93B70E6E-2DA5-5A7A-4D81-62F17A0839B7}"/>
                </a:ext>
              </a:extLst>
            </p:cNvPr>
            <p:cNvSpPr/>
            <p:nvPr/>
          </p:nvSpPr>
          <p:spPr>
            <a:xfrm>
              <a:off x="6569932" y="1656000"/>
              <a:ext cx="1772528" cy="660558"/>
            </a:xfrm>
            <a:prstGeom prst="round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38 - 47</a:t>
              </a:r>
              <a:endParaRPr kumimoji="0" lang="el-GR" sz="1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61" name="Ομάδα 60">
            <a:extLst>
              <a:ext uri="{FF2B5EF4-FFF2-40B4-BE49-F238E27FC236}">
                <a16:creationId xmlns:a16="http://schemas.microsoft.com/office/drawing/2014/main" id="{461FA772-BAEC-4621-2E68-06F3C4E02149}"/>
              </a:ext>
            </a:extLst>
          </p:cNvPr>
          <p:cNvGrpSpPr/>
          <p:nvPr/>
        </p:nvGrpSpPr>
        <p:grpSpPr>
          <a:xfrm>
            <a:off x="3230150" y="1332000"/>
            <a:ext cx="2702560" cy="1092374"/>
            <a:chOff x="6847840" y="477520"/>
            <a:chExt cx="2418080" cy="853440"/>
          </a:xfrm>
        </p:grpSpPr>
        <p:sp>
          <p:nvSpPr>
            <p:cNvPr id="62" name="Ορθογώνιο: Στρογγύλεμα γωνιών 61">
              <a:extLst>
                <a:ext uri="{FF2B5EF4-FFF2-40B4-BE49-F238E27FC236}">
                  <a16:creationId xmlns:a16="http://schemas.microsoft.com/office/drawing/2014/main" id="{1EC7BBCE-0EE1-6D9A-EAF3-D7F369D06D27}"/>
                </a:ext>
              </a:extLst>
            </p:cNvPr>
            <p:cNvSpPr/>
            <p:nvPr/>
          </p:nvSpPr>
          <p:spPr>
            <a:xfrm>
              <a:off x="8412480" y="477520"/>
              <a:ext cx="853440" cy="853440"/>
            </a:xfrm>
            <a:prstGeom prst="roundRect">
              <a:avLst/>
            </a:prstGeom>
            <a:solidFill>
              <a:srgbClr val="112D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Ins="36000" rtlCol="0" anchor="ctr"/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1</a:t>
              </a:r>
              <a:r>
                <a:rPr kumimoji="0" lang="el-GR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9%</a:t>
              </a:r>
            </a:p>
          </p:txBody>
        </p:sp>
        <p:sp>
          <p:nvSpPr>
            <p:cNvPr id="63" name="Ορθογώνιο: Στρογγύλεμα γωνιών 62">
              <a:extLst>
                <a:ext uri="{FF2B5EF4-FFF2-40B4-BE49-F238E27FC236}">
                  <a16:creationId xmlns:a16="http://schemas.microsoft.com/office/drawing/2014/main" id="{8AA5FC5A-1F92-D94B-44A9-07C1A08049E1}"/>
                </a:ext>
              </a:extLst>
            </p:cNvPr>
            <p:cNvSpPr/>
            <p:nvPr/>
          </p:nvSpPr>
          <p:spPr>
            <a:xfrm>
              <a:off x="6847840" y="477520"/>
              <a:ext cx="1869440" cy="853440"/>
            </a:xfrm>
            <a:prstGeom prst="roundRect">
              <a:avLst/>
            </a:prstGeom>
            <a:gradFill>
              <a:gsLst>
                <a:gs pos="10000">
                  <a:srgbClr val="1E4EAE"/>
                </a:gs>
                <a:gs pos="100000">
                  <a:srgbClr val="112D63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l-GR" sz="2800" b="1" dirty="0">
                  <a:solidFill>
                    <a:prstClr val="white"/>
                  </a:solidFill>
                  <a:latin typeface="Franklin Gothic Medium Cond" panose="020B0606030402020204" pitchFamily="34" charset="0"/>
                </a:rPr>
                <a:t>2.048</a:t>
              </a: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 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7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ΚΕΝΤΡΙΚΕΣ</a:t>
              </a:r>
            </a:p>
          </p:txBody>
        </p:sp>
      </p:grpSp>
      <p:grpSp>
        <p:nvGrpSpPr>
          <p:cNvPr id="64" name="Ομάδα 63">
            <a:extLst>
              <a:ext uri="{FF2B5EF4-FFF2-40B4-BE49-F238E27FC236}">
                <a16:creationId xmlns:a16="http://schemas.microsoft.com/office/drawing/2014/main" id="{CDD48A93-0860-ED32-813C-00FA57485F30}"/>
              </a:ext>
            </a:extLst>
          </p:cNvPr>
          <p:cNvGrpSpPr/>
          <p:nvPr/>
        </p:nvGrpSpPr>
        <p:grpSpPr>
          <a:xfrm>
            <a:off x="6024149" y="1332000"/>
            <a:ext cx="2629799" cy="1092374"/>
            <a:chOff x="9479280" y="477520"/>
            <a:chExt cx="2418080" cy="853440"/>
          </a:xfrm>
        </p:grpSpPr>
        <p:sp>
          <p:nvSpPr>
            <p:cNvPr id="65" name="Ορθογώνιο: Στρογγύλεμα γωνιών 64">
              <a:extLst>
                <a:ext uri="{FF2B5EF4-FFF2-40B4-BE49-F238E27FC236}">
                  <a16:creationId xmlns:a16="http://schemas.microsoft.com/office/drawing/2014/main" id="{53703AFC-AD47-0528-537A-4EEF00ED6CE0}"/>
                </a:ext>
              </a:extLst>
            </p:cNvPr>
            <p:cNvSpPr/>
            <p:nvPr/>
          </p:nvSpPr>
          <p:spPr>
            <a:xfrm>
              <a:off x="11043920" y="477520"/>
              <a:ext cx="853440" cy="853440"/>
            </a:xfrm>
            <a:prstGeom prst="roundRect">
              <a:avLst/>
            </a:prstGeom>
            <a:solidFill>
              <a:srgbClr val="112D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Ins="36000" rtlCol="0" anchor="ctr"/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2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81%</a:t>
              </a:r>
            </a:p>
          </p:txBody>
        </p:sp>
        <p:sp>
          <p:nvSpPr>
            <p:cNvPr id="66" name="Ορθογώνιο: Στρογγύλεμα γωνιών 65">
              <a:extLst>
                <a:ext uri="{FF2B5EF4-FFF2-40B4-BE49-F238E27FC236}">
                  <a16:creationId xmlns:a16="http://schemas.microsoft.com/office/drawing/2014/main" id="{248A4486-9D6F-9A26-3DC4-9CB8A4887ABC}"/>
                </a:ext>
              </a:extLst>
            </p:cNvPr>
            <p:cNvSpPr/>
            <p:nvPr/>
          </p:nvSpPr>
          <p:spPr>
            <a:xfrm>
              <a:off x="9479280" y="477520"/>
              <a:ext cx="1869440" cy="853440"/>
            </a:xfrm>
            <a:prstGeom prst="roundRect">
              <a:avLst/>
            </a:prstGeom>
            <a:gradFill>
              <a:gsLst>
                <a:gs pos="10000">
                  <a:srgbClr val="1E4EAE"/>
                </a:gs>
                <a:gs pos="100000">
                  <a:srgbClr val="112D63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l-GR" sz="2800" b="1" dirty="0">
                  <a:solidFill>
                    <a:prstClr val="white"/>
                  </a:solidFill>
                  <a:latin typeface="Franklin Gothic Medium Cond" panose="020B0606030402020204" pitchFamily="34" charset="0"/>
                </a:rPr>
                <a:t>8</a:t>
              </a: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.</a:t>
              </a:r>
              <a:r>
                <a:rPr lang="el-GR" sz="2800" b="1" dirty="0">
                  <a:solidFill>
                    <a:prstClr val="white"/>
                  </a:solidFill>
                  <a:latin typeface="Franklin Gothic Medium Cond" panose="020B0606030402020204" pitchFamily="34" charset="0"/>
                </a:rPr>
                <a:t>714</a:t>
              </a:r>
              <a:r>
                <a:rPr kumimoji="0" lang="el-GR" sz="20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 </a:t>
              </a:r>
              <a:r>
                <a:rPr kumimoji="0" lang="el-GR" sz="17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ΠΕΡΙΦΕΡΕΙΑΚΕΣ </a:t>
              </a:r>
            </a:p>
          </p:txBody>
        </p:sp>
      </p:grpSp>
      <p:grpSp>
        <p:nvGrpSpPr>
          <p:cNvPr id="97" name="Ομάδα 96">
            <a:extLst>
              <a:ext uri="{FF2B5EF4-FFF2-40B4-BE49-F238E27FC236}">
                <a16:creationId xmlns:a16="http://schemas.microsoft.com/office/drawing/2014/main" id="{A9BA0626-5DAB-6E27-E01D-D8EC4CD408BE}"/>
              </a:ext>
            </a:extLst>
          </p:cNvPr>
          <p:cNvGrpSpPr/>
          <p:nvPr/>
        </p:nvGrpSpPr>
        <p:grpSpPr>
          <a:xfrm>
            <a:off x="1628704" y="2817736"/>
            <a:ext cx="1320493" cy="1205449"/>
            <a:chOff x="3730385" y="1522382"/>
            <a:chExt cx="1320493" cy="1205449"/>
          </a:xfrm>
        </p:grpSpPr>
        <p:sp>
          <p:nvSpPr>
            <p:cNvPr id="98" name="Ορθογώνιο: Στρογγύλεμα γωνιών 97">
              <a:extLst>
                <a:ext uri="{FF2B5EF4-FFF2-40B4-BE49-F238E27FC236}">
                  <a16:creationId xmlns:a16="http://schemas.microsoft.com/office/drawing/2014/main" id="{1A0A68BE-958E-F102-D621-784B58CE0EB9}"/>
                </a:ext>
              </a:extLst>
            </p:cNvPr>
            <p:cNvSpPr/>
            <p:nvPr/>
          </p:nvSpPr>
          <p:spPr>
            <a:xfrm>
              <a:off x="3845429" y="1522382"/>
              <a:ext cx="1205449" cy="1205449"/>
            </a:xfrm>
            <a:prstGeom prst="roundRect">
              <a:avLst/>
            </a:prstGeom>
            <a:solidFill>
              <a:srgbClr val="B3CC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27A2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4005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27A2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      </a:t>
              </a: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27A2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37</a:t>
              </a:r>
              <a:r>
                <a:rPr kumimoji="0" lang="el-GR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0027A2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%</a:t>
              </a:r>
              <a:endPara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0027A2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endParaRPr>
            </a:p>
          </p:txBody>
        </p:sp>
        <p:pic>
          <p:nvPicPr>
            <p:cNvPr id="99" name="Γραφικό 98" descr="Άνδρας με συμπαγές γέμισμα">
              <a:extLst>
                <a:ext uri="{FF2B5EF4-FFF2-40B4-BE49-F238E27FC236}">
                  <a16:creationId xmlns:a16="http://schemas.microsoft.com/office/drawing/2014/main" id="{AC696B48-9AD3-4713-FC18-702BD003DD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3730385" y="1738037"/>
              <a:ext cx="729138" cy="729138"/>
            </a:xfrm>
            <a:prstGeom prst="rect">
              <a:avLst/>
            </a:prstGeom>
          </p:spPr>
        </p:pic>
      </p:grpSp>
      <p:grpSp>
        <p:nvGrpSpPr>
          <p:cNvPr id="100" name="Ομάδα 99">
            <a:extLst>
              <a:ext uri="{FF2B5EF4-FFF2-40B4-BE49-F238E27FC236}">
                <a16:creationId xmlns:a16="http://schemas.microsoft.com/office/drawing/2014/main" id="{9853F8C6-3238-02AA-38F5-B7C116350AE8}"/>
              </a:ext>
            </a:extLst>
          </p:cNvPr>
          <p:cNvGrpSpPr/>
          <p:nvPr/>
        </p:nvGrpSpPr>
        <p:grpSpPr>
          <a:xfrm>
            <a:off x="323320" y="2817736"/>
            <a:ext cx="1305384" cy="1205449"/>
            <a:chOff x="3744443" y="1486568"/>
            <a:chExt cx="1305384" cy="1205449"/>
          </a:xfrm>
        </p:grpSpPr>
        <p:sp>
          <p:nvSpPr>
            <p:cNvPr id="101" name="Ορθογώνιο: Στρογγύλεμα γωνιών 100">
              <a:extLst>
                <a:ext uri="{FF2B5EF4-FFF2-40B4-BE49-F238E27FC236}">
                  <a16:creationId xmlns:a16="http://schemas.microsoft.com/office/drawing/2014/main" id="{27678AA0-DDE5-51B6-5BC9-6FCBF9ACF153}"/>
                </a:ext>
              </a:extLst>
            </p:cNvPr>
            <p:cNvSpPr/>
            <p:nvPr/>
          </p:nvSpPr>
          <p:spPr>
            <a:xfrm>
              <a:off x="3844378" y="1486568"/>
              <a:ext cx="1205449" cy="1205449"/>
            </a:xfrm>
            <a:prstGeom prst="roundRect">
              <a:avLst/>
            </a:prstGeom>
            <a:solidFill>
              <a:srgbClr val="FFC1E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860057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6757</a:t>
              </a:r>
            </a:p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860057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        </a:t>
              </a:r>
              <a:r>
                <a:rPr kumimoji="0" lang="en-US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860057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63</a:t>
              </a:r>
              <a:r>
                <a:rPr kumimoji="0" lang="el-GR" sz="2000" b="1" i="0" u="none" strike="noStrike" kern="1200" cap="none" spc="0" normalizeH="0" baseline="0" noProof="0" dirty="0">
                  <a:ln>
                    <a:noFill/>
                  </a:ln>
                  <a:solidFill>
                    <a:srgbClr val="860057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%</a:t>
              </a:r>
              <a:endParaRPr kumimoji="0" lang="el-GR" sz="1800" b="1" i="0" u="none" strike="noStrike" kern="1200" cap="none" spc="0" normalizeH="0" baseline="0" noProof="0" dirty="0">
                <a:ln>
                  <a:noFill/>
                </a:ln>
                <a:solidFill>
                  <a:srgbClr val="860057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endParaRPr>
            </a:p>
          </p:txBody>
        </p:sp>
        <p:pic>
          <p:nvPicPr>
            <p:cNvPr id="102" name="Γραφικό 101" descr="Γυναίκα με συμπαγές γέμισμα">
              <a:extLst>
                <a:ext uri="{FF2B5EF4-FFF2-40B4-BE49-F238E27FC236}">
                  <a16:creationId xmlns:a16="http://schemas.microsoft.com/office/drawing/2014/main" id="{3E6EA0DA-EA79-BE81-8DCE-C31D589738B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3744443" y="1734834"/>
              <a:ext cx="729138" cy="729138"/>
            </a:xfrm>
            <a:prstGeom prst="rect">
              <a:avLst/>
            </a:prstGeom>
          </p:spPr>
        </p:pic>
      </p:grpSp>
      <p:grpSp>
        <p:nvGrpSpPr>
          <p:cNvPr id="103" name="Ομάδα 102">
            <a:extLst>
              <a:ext uri="{FF2B5EF4-FFF2-40B4-BE49-F238E27FC236}">
                <a16:creationId xmlns:a16="http://schemas.microsoft.com/office/drawing/2014/main" id="{DBEA91C6-3DD8-D900-A1F1-32E088398B4F}"/>
              </a:ext>
            </a:extLst>
          </p:cNvPr>
          <p:cNvGrpSpPr/>
          <p:nvPr/>
        </p:nvGrpSpPr>
        <p:grpSpPr>
          <a:xfrm>
            <a:off x="394877" y="1332000"/>
            <a:ext cx="2540000" cy="1270351"/>
            <a:chOff x="3816000" y="455531"/>
            <a:chExt cx="2540000" cy="1270351"/>
          </a:xfrm>
        </p:grpSpPr>
        <p:sp>
          <p:nvSpPr>
            <p:cNvPr id="104" name="Ορθογώνιο: Στρογγύλεμα γωνιών 103">
              <a:extLst>
                <a:ext uri="{FF2B5EF4-FFF2-40B4-BE49-F238E27FC236}">
                  <a16:creationId xmlns:a16="http://schemas.microsoft.com/office/drawing/2014/main" id="{EEB1EDE5-D6CF-4793-5083-DD74775DD8B2}"/>
                </a:ext>
              </a:extLst>
            </p:cNvPr>
            <p:cNvSpPr/>
            <p:nvPr/>
          </p:nvSpPr>
          <p:spPr>
            <a:xfrm>
              <a:off x="3816000" y="455531"/>
              <a:ext cx="2540000" cy="1270351"/>
            </a:xfrm>
            <a:prstGeom prst="roundRect">
              <a:avLst/>
            </a:prstGeom>
            <a:gradFill flip="none" rotWithShape="1">
              <a:gsLst>
                <a:gs pos="10000">
                  <a:srgbClr val="1E4EAE"/>
                </a:gs>
                <a:gs pos="100000">
                  <a:srgbClr val="112D63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36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10.762</a:t>
              </a:r>
              <a:endParaRPr kumimoji="0" lang="el-GR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endParaRPr>
            </a:p>
          </p:txBody>
        </p:sp>
        <p:pic>
          <p:nvPicPr>
            <p:cNvPr id="105" name="Γραφικό 104" descr="Ομάδα ατόμων με συμπαγές γέμισμα">
              <a:extLst>
                <a:ext uri="{FF2B5EF4-FFF2-40B4-BE49-F238E27FC236}">
                  <a16:creationId xmlns:a16="http://schemas.microsoft.com/office/drawing/2014/main" id="{6B0A2E40-3029-B933-ECD2-E0EC0BF94FE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xmlns="" r:embed="rId8"/>
                </a:ext>
              </a:extLst>
            </a:blip>
            <a:stretch>
              <a:fillRect/>
            </a:stretch>
          </p:blipFill>
          <p:spPr>
            <a:xfrm>
              <a:off x="5310395" y="633506"/>
              <a:ext cx="914400" cy="914400"/>
            </a:xfrm>
            <a:prstGeom prst="rect">
              <a:avLst/>
            </a:prstGeom>
          </p:spPr>
        </p:pic>
      </p:grpSp>
      <p:grpSp>
        <p:nvGrpSpPr>
          <p:cNvPr id="106" name="Ομάδα 105">
            <a:extLst>
              <a:ext uri="{FF2B5EF4-FFF2-40B4-BE49-F238E27FC236}">
                <a16:creationId xmlns:a16="http://schemas.microsoft.com/office/drawing/2014/main" id="{ECE161B6-13C9-851C-45FC-C1ADA6A0C7F5}"/>
              </a:ext>
            </a:extLst>
          </p:cNvPr>
          <p:cNvGrpSpPr/>
          <p:nvPr/>
        </p:nvGrpSpPr>
        <p:grpSpPr>
          <a:xfrm>
            <a:off x="3230150" y="2602422"/>
            <a:ext cx="2702560" cy="496286"/>
            <a:chOff x="6569932" y="1742529"/>
            <a:chExt cx="2655348" cy="496286"/>
          </a:xfrm>
        </p:grpSpPr>
        <p:sp>
          <p:nvSpPr>
            <p:cNvPr id="107" name="Ορθογώνιο: Στρογγύλεμα γωνιών 106">
              <a:extLst>
                <a:ext uri="{FF2B5EF4-FFF2-40B4-BE49-F238E27FC236}">
                  <a16:creationId xmlns:a16="http://schemas.microsoft.com/office/drawing/2014/main" id="{BE05C167-6443-3224-469F-ECFD77ED8A1D}"/>
                </a:ext>
              </a:extLst>
            </p:cNvPr>
            <p:cNvSpPr/>
            <p:nvPr/>
          </p:nvSpPr>
          <p:spPr>
            <a:xfrm>
              <a:off x="8382668" y="1742529"/>
              <a:ext cx="842612" cy="496286"/>
            </a:xfrm>
            <a:prstGeom prst="roundRect">
              <a:avLst/>
            </a:prstGeom>
            <a:solidFill>
              <a:srgbClr val="112D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l-GR" dirty="0">
                  <a:solidFill>
                    <a:prstClr val="white"/>
                  </a:solidFill>
                  <a:latin typeface="Franklin Gothic Medium Cond" panose="020B0606030402020204" pitchFamily="34" charset="0"/>
                </a:rPr>
                <a:t>17,5</a:t>
              </a: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%</a:t>
              </a:r>
            </a:p>
          </p:txBody>
        </p:sp>
        <p:sp>
          <p:nvSpPr>
            <p:cNvPr id="108" name="Ορθογώνιο: Στρογγύλεμα γωνιών 107">
              <a:extLst>
                <a:ext uri="{FF2B5EF4-FFF2-40B4-BE49-F238E27FC236}">
                  <a16:creationId xmlns:a16="http://schemas.microsoft.com/office/drawing/2014/main" id="{016B23F5-5864-DF31-D9DB-8CFAF31C2262}"/>
                </a:ext>
              </a:extLst>
            </p:cNvPr>
            <p:cNvSpPr/>
            <p:nvPr/>
          </p:nvSpPr>
          <p:spPr>
            <a:xfrm>
              <a:off x="6569932" y="1742529"/>
              <a:ext cx="1914395" cy="496286"/>
            </a:xfrm>
            <a:prstGeom prst="roundRect">
              <a:avLst/>
            </a:prstGeom>
            <a:gradFill>
              <a:gsLst>
                <a:gs pos="10000">
                  <a:srgbClr val="29C2FF"/>
                </a:gs>
                <a:gs pos="100000">
                  <a:srgbClr val="009FDF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358 </a:t>
              </a: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	</a:t>
              </a:r>
              <a:r>
                <a:rPr kumimoji="0" lang="el-GR" sz="17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ΦΟΡΟΛΟΓΙΑ</a:t>
              </a:r>
            </a:p>
          </p:txBody>
        </p:sp>
      </p:grpSp>
      <p:grpSp>
        <p:nvGrpSpPr>
          <p:cNvPr id="109" name="Ομάδα 108">
            <a:extLst>
              <a:ext uri="{FF2B5EF4-FFF2-40B4-BE49-F238E27FC236}">
                <a16:creationId xmlns:a16="http://schemas.microsoft.com/office/drawing/2014/main" id="{131A4204-0C71-54E1-03FE-C62F496662BD}"/>
              </a:ext>
            </a:extLst>
          </p:cNvPr>
          <p:cNvGrpSpPr/>
          <p:nvPr/>
        </p:nvGrpSpPr>
        <p:grpSpPr>
          <a:xfrm>
            <a:off x="3230149" y="3131751"/>
            <a:ext cx="2702560" cy="496591"/>
            <a:chOff x="6569931" y="2392110"/>
            <a:chExt cx="2655348" cy="496591"/>
          </a:xfrm>
        </p:grpSpPr>
        <p:sp>
          <p:nvSpPr>
            <p:cNvPr id="110" name="Ορθογώνιο: Στρογγύλεμα γωνιών 109">
              <a:extLst>
                <a:ext uri="{FF2B5EF4-FFF2-40B4-BE49-F238E27FC236}">
                  <a16:creationId xmlns:a16="http://schemas.microsoft.com/office/drawing/2014/main" id="{BD058B02-C875-DF46-B5F5-1FEF782F245B}"/>
                </a:ext>
              </a:extLst>
            </p:cNvPr>
            <p:cNvSpPr/>
            <p:nvPr/>
          </p:nvSpPr>
          <p:spPr>
            <a:xfrm>
              <a:off x="8404377" y="2392415"/>
              <a:ext cx="820902" cy="496286"/>
            </a:xfrm>
            <a:prstGeom prst="roundRect">
              <a:avLst/>
            </a:prstGeom>
            <a:solidFill>
              <a:srgbClr val="112D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11%</a:t>
              </a:r>
            </a:p>
          </p:txBody>
        </p:sp>
        <p:sp>
          <p:nvSpPr>
            <p:cNvPr id="111" name="Ορθογώνιο: Στρογγύλεμα γωνιών 110">
              <a:extLst>
                <a:ext uri="{FF2B5EF4-FFF2-40B4-BE49-F238E27FC236}">
                  <a16:creationId xmlns:a16="http://schemas.microsoft.com/office/drawing/2014/main" id="{63D55556-6774-FEF7-1F47-6BCFED5720A8}"/>
                </a:ext>
              </a:extLst>
            </p:cNvPr>
            <p:cNvSpPr/>
            <p:nvPr/>
          </p:nvSpPr>
          <p:spPr>
            <a:xfrm>
              <a:off x="6569931" y="2392110"/>
              <a:ext cx="1914393" cy="496286"/>
            </a:xfrm>
            <a:prstGeom prst="roundRect">
              <a:avLst/>
            </a:prstGeom>
            <a:gradFill>
              <a:gsLst>
                <a:gs pos="10000">
                  <a:srgbClr val="29C2FF"/>
                </a:gs>
                <a:gs pos="100000">
                  <a:srgbClr val="009FDF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222 </a:t>
              </a: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	</a:t>
              </a:r>
              <a:r>
                <a:rPr kumimoji="0" lang="el-GR" sz="17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ΤΕΛΩΝΕΙΑ</a:t>
              </a:r>
            </a:p>
          </p:txBody>
        </p:sp>
      </p:grpSp>
      <p:grpSp>
        <p:nvGrpSpPr>
          <p:cNvPr id="112" name="Ομάδα 111">
            <a:extLst>
              <a:ext uri="{FF2B5EF4-FFF2-40B4-BE49-F238E27FC236}">
                <a16:creationId xmlns:a16="http://schemas.microsoft.com/office/drawing/2014/main" id="{1FEE9DF0-47A4-4B7E-E5D2-41B813A4D598}"/>
              </a:ext>
            </a:extLst>
          </p:cNvPr>
          <p:cNvGrpSpPr/>
          <p:nvPr/>
        </p:nvGrpSpPr>
        <p:grpSpPr>
          <a:xfrm>
            <a:off x="3230150" y="3670045"/>
            <a:ext cx="2702560" cy="496286"/>
            <a:chOff x="6569932" y="3029050"/>
            <a:chExt cx="2655348" cy="496286"/>
          </a:xfrm>
        </p:grpSpPr>
        <p:sp>
          <p:nvSpPr>
            <p:cNvPr id="113" name="Ορθογώνιο: Στρογγύλεμα γωνιών 112">
              <a:extLst>
                <a:ext uri="{FF2B5EF4-FFF2-40B4-BE49-F238E27FC236}">
                  <a16:creationId xmlns:a16="http://schemas.microsoft.com/office/drawing/2014/main" id="{C0FDA079-EB23-CD30-BDBC-08D959279CA6}"/>
                </a:ext>
              </a:extLst>
            </p:cNvPr>
            <p:cNvSpPr/>
            <p:nvPr/>
          </p:nvSpPr>
          <p:spPr>
            <a:xfrm>
              <a:off x="8288097" y="3029050"/>
              <a:ext cx="937183" cy="496286"/>
            </a:xfrm>
            <a:prstGeom prst="roundRect">
              <a:avLst/>
            </a:prstGeom>
            <a:solidFill>
              <a:srgbClr val="112D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l-GR" dirty="0">
                  <a:solidFill>
                    <a:prstClr val="white"/>
                  </a:solidFill>
                  <a:latin typeface="Franklin Gothic Medium Cond" panose="020B0606030402020204" pitchFamily="34" charset="0"/>
                </a:rPr>
                <a:t>4</a:t>
              </a: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%</a:t>
              </a:r>
            </a:p>
          </p:txBody>
        </p:sp>
        <p:sp>
          <p:nvSpPr>
            <p:cNvPr id="114" name="Ορθογώνιο: Στρογγύλεμα γωνιών 113">
              <a:extLst>
                <a:ext uri="{FF2B5EF4-FFF2-40B4-BE49-F238E27FC236}">
                  <a16:creationId xmlns:a16="http://schemas.microsoft.com/office/drawing/2014/main" id="{DD620324-D21B-8466-C577-21A0E0D65576}"/>
                </a:ext>
              </a:extLst>
            </p:cNvPr>
            <p:cNvSpPr/>
            <p:nvPr/>
          </p:nvSpPr>
          <p:spPr>
            <a:xfrm>
              <a:off x="6569932" y="3029050"/>
              <a:ext cx="1914392" cy="496286"/>
            </a:xfrm>
            <a:prstGeom prst="roundRect">
              <a:avLst/>
            </a:prstGeom>
            <a:gradFill>
              <a:gsLst>
                <a:gs pos="10000">
                  <a:srgbClr val="29C2FF"/>
                </a:gs>
                <a:gs pos="100000">
                  <a:srgbClr val="009FDF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83 </a:t>
              </a: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	</a:t>
              </a:r>
              <a:r>
                <a:rPr kumimoji="0" lang="el-GR" sz="17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ΧΗΜΕΙΟ</a:t>
              </a:r>
            </a:p>
          </p:txBody>
        </p:sp>
      </p:grpSp>
      <p:grpSp>
        <p:nvGrpSpPr>
          <p:cNvPr id="115" name="Ομάδα 114">
            <a:extLst>
              <a:ext uri="{FF2B5EF4-FFF2-40B4-BE49-F238E27FC236}">
                <a16:creationId xmlns:a16="http://schemas.microsoft.com/office/drawing/2014/main" id="{1B3EE9CD-DC6C-6924-4DC1-097251A6D157}"/>
              </a:ext>
            </a:extLst>
          </p:cNvPr>
          <p:cNvGrpSpPr/>
          <p:nvPr/>
        </p:nvGrpSpPr>
        <p:grpSpPr>
          <a:xfrm>
            <a:off x="6024149" y="2602165"/>
            <a:ext cx="2629799" cy="496800"/>
            <a:chOff x="9316719" y="1656000"/>
            <a:chExt cx="2655348" cy="786720"/>
          </a:xfrm>
        </p:grpSpPr>
        <p:sp>
          <p:nvSpPr>
            <p:cNvPr id="116" name="Ορθογώνιο: Στρογγύλεμα γωνιών 115">
              <a:extLst>
                <a:ext uri="{FF2B5EF4-FFF2-40B4-BE49-F238E27FC236}">
                  <a16:creationId xmlns:a16="http://schemas.microsoft.com/office/drawing/2014/main" id="{D8A3B8E6-2A79-A84C-EC3D-3D1D1B8C76CB}"/>
                </a:ext>
              </a:extLst>
            </p:cNvPr>
            <p:cNvSpPr/>
            <p:nvPr/>
          </p:nvSpPr>
          <p:spPr>
            <a:xfrm>
              <a:off x="11128452" y="1656000"/>
              <a:ext cx="843615" cy="786720"/>
            </a:xfrm>
            <a:prstGeom prst="roundRect">
              <a:avLst/>
            </a:prstGeom>
            <a:solidFill>
              <a:srgbClr val="112D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r" defTabSz="4572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52%</a:t>
              </a:r>
            </a:p>
          </p:txBody>
        </p:sp>
        <p:sp>
          <p:nvSpPr>
            <p:cNvPr id="117" name="Ορθογώνιο: Στρογγύλεμα γωνιών 116">
              <a:extLst>
                <a:ext uri="{FF2B5EF4-FFF2-40B4-BE49-F238E27FC236}">
                  <a16:creationId xmlns:a16="http://schemas.microsoft.com/office/drawing/2014/main" id="{A9997C49-039C-4DAF-EC33-412CE02BB93B}"/>
                </a:ext>
              </a:extLst>
            </p:cNvPr>
            <p:cNvSpPr/>
            <p:nvPr/>
          </p:nvSpPr>
          <p:spPr>
            <a:xfrm>
              <a:off x="9316719" y="1656000"/>
              <a:ext cx="2060687" cy="786718"/>
            </a:xfrm>
            <a:prstGeom prst="roundRect">
              <a:avLst/>
            </a:prstGeom>
            <a:gradFill>
              <a:gsLst>
                <a:gs pos="10000">
                  <a:srgbClr val="29C2FF"/>
                </a:gs>
                <a:gs pos="100000">
                  <a:srgbClr val="009FDF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97</a:t>
              </a:r>
              <a:r>
                <a:rPr kumimoji="0" lang="el-GR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 ΔΟΥ </a:t>
              </a:r>
            </a:p>
            <a:p>
              <a:pPr marL="0" marR="0" lvl="0" indent="0" algn="l" defTabSz="4572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l-GR" sz="1400" b="1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4</a:t>
              </a:r>
              <a:r>
                <a:rPr kumimoji="0" lang="el-GR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.532</a:t>
              </a:r>
              <a:r>
                <a:rPr kumimoji="0" lang="el-GR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 υπάλληλοι</a:t>
              </a:r>
            </a:p>
          </p:txBody>
        </p:sp>
      </p:grpSp>
      <p:grpSp>
        <p:nvGrpSpPr>
          <p:cNvPr id="118" name="Ομάδα 117">
            <a:extLst>
              <a:ext uri="{FF2B5EF4-FFF2-40B4-BE49-F238E27FC236}">
                <a16:creationId xmlns:a16="http://schemas.microsoft.com/office/drawing/2014/main" id="{91E1ADFA-C539-A8C4-EB88-07D4740C11B5}"/>
              </a:ext>
            </a:extLst>
          </p:cNvPr>
          <p:cNvGrpSpPr/>
          <p:nvPr/>
        </p:nvGrpSpPr>
        <p:grpSpPr>
          <a:xfrm>
            <a:off x="6024148" y="4200640"/>
            <a:ext cx="2629800" cy="496801"/>
            <a:chOff x="9316718" y="2462249"/>
            <a:chExt cx="2655349" cy="775422"/>
          </a:xfrm>
        </p:grpSpPr>
        <p:sp>
          <p:nvSpPr>
            <p:cNvPr id="119" name="Ορθογώνιο: Στρογγύλεμα γωνιών 118">
              <a:extLst>
                <a:ext uri="{FF2B5EF4-FFF2-40B4-BE49-F238E27FC236}">
                  <a16:creationId xmlns:a16="http://schemas.microsoft.com/office/drawing/2014/main" id="{039FF382-3FA3-CC2F-1AC5-19D161CA52F7}"/>
                </a:ext>
              </a:extLst>
            </p:cNvPr>
            <p:cNvSpPr/>
            <p:nvPr/>
          </p:nvSpPr>
          <p:spPr>
            <a:xfrm>
              <a:off x="11128454" y="2462251"/>
              <a:ext cx="843613" cy="775420"/>
            </a:xfrm>
            <a:prstGeom prst="roundRect">
              <a:avLst/>
            </a:prstGeom>
            <a:solidFill>
              <a:srgbClr val="112D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r" defTabSz="4572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l-GR" dirty="0">
                  <a:solidFill>
                    <a:prstClr val="white"/>
                  </a:solidFill>
                  <a:latin typeface="Franklin Gothic Medium Cond" panose="020B0606030402020204" pitchFamily="34" charset="0"/>
                </a:rPr>
                <a:t>15</a:t>
              </a: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%</a:t>
              </a:r>
            </a:p>
          </p:txBody>
        </p:sp>
        <p:sp>
          <p:nvSpPr>
            <p:cNvPr id="120" name="Ορθογώνιο: Στρογγύλεμα γωνιών 119">
              <a:extLst>
                <a:ext uri="{FF2B5EF4-FFF2-40B4-BE49-F238E27FC236}">
                  <a16:creationId xmlns:a16="http://schemas.microsoft.com/office/drawing/2014/main" id="{2D21B4CB-FF7F-079C-821B-2949684B9D9D}"/>
                </a:ext>
              </a:extLst>
            </p:cNvPr>
            <p:cNvSpPr/>
            <p:nvPr/>
          </p:nvSpPr>
          <p:spPr>
            <a:xfrm>
              <a:off x="9316718" y="2462249"/>
              <a:ext cx="2060688" cy="775420"/>
            </a:xfrm>
            <a:prstGeom prst="roundRect">
              <a:avLst/>
            </a:prstGeom>
            <a:gradFill>
              <a:gsLst>
                <a:gs pos="10000">
                  <a:srgbClr val="29C2FF"/>
                </a:gs>
                <a:gs pos="100000">
                  <a:srgbClr val="009FDF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12</a:t>
              </a:r>
              <a:r>
                <a:rPr kumimoji="0" lang="el-GR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 </a:t>
              </a:r>
              <a:r>
                <a:rPr kumimoji="0" lang="el-GR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Ελεγκτικές Υπηρεσίες</a:t>
              </a:r>
            </a:p>
            <a:p>
              <a:pPr marL="0" marR="0" lvl="0" indent="0" algn="l" defTabSz="4572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1.282 </a:t>
              </a:r>
              <a:r>
                <a:rPr kumimoji="0" lang="el-GR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υπάλληλοι</a:t>
              </a:r>
            </a:p>
          </p:txBody>
        </p:sp>
      </p:grpSp>
      <p:grpSp>
        <p:nvGrpSpPr>
          <p:cNvPr id="121" name="Ομάδα 120">
            <a:extLst>
              <a:ext uri="{FF2B5EF4-FFF2-40B4-BE49-F238E27FC236}">
                <a16:creationId xmlns:a16="http://schemas.microsoft.com/office/drawing/2014/main" id="{B8F1D8B1-6635-44FD-8F0F-A8ACE69C8EA8}"/>
              </a:ext>
            </a:extLst>
          </p:cNvPr>
          <p:cNvGrpSpPr/>
          <p:nvPr/>
        </p:nvGrpSpPr>
        <p:grpSpPr>
          <a:xfrm>
            <a:off x="391581" y="4190272"/>
            <a:ext cx="2543296" cy="366064"/>
            <a:chOff x="6569932" y="1656000"/>
            <a:chExt cx="2655348" cy="660558"/>
          </a:xfrm>
        </p:grpSpPr>
        <p:sp>
          <p:nvSpPr>
            <p:cNvPr id="122" name="Ορθογώνιο: Στρογγύλεμα γωνιών 121">
              <a:extLst>
                <a:ext uri="{FF2B5EF4-FFF2-40B4-BE49-F238E27FC236}">
                  <a16:creationId xmlns:a16="http://schemas.microsoft.com/office/drawing/2014/main" id="{A33844D5-59E3-47F7-2313-6B6BDD55D6D4}"/>
                </a:ext>
              </a:extLst>
            </p:cNvPr>
            <p:cNvSpPr/>
            <p:nvPr/>
          </p:nvSpPr>
          <p:spPr>
            <a:xfrm>
              <a:off x="7164593" y="1656000"/>
              <a:ext cx="2060687" cy="660558"/>
            </a:xfrm>
            <a:prstGeom prst="roundRect">
              <a:avLst/>
            </a:prstGeom>
            <a:solidFill>
              <a:srgbClr val="00421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5%</a:t>
              </a:r>
            </a:p>
          </p:txBody>
        </p:sp>
        <p:sp>
          <p:nvSpPr>
            <p:cNvPr id="123" name="Ορθογώνιο: Στρογγύλεμα γωνιών 122">
              <a:extLst>
                <a:ext uri="{FF2B5EF4-FFF2-40B4-BE49-F238E27FC236}">
                  <a16:creationId xmlns:a16="http://schemas.microsoft.com/office/drawing/2014/main" id="{CD753B2A-E7D9-04F9-4646-C01245B7BED1}"/>
                </a:ext>
              </a:extLst>
            </p:cNvPr>
            <p:cNvSpPr/>
            <p:nvPr/>
          </p:nvSpPr>
          <p:spPr>
            <a:xfrm>
              <a:off x="6569932" y="1656000"/>
              <a:ext cx="1772528" cy="660558"/>
            </a:xfrm>
            <a:prstGeom prst="roundRect">
              <a:avLst/>
            </a:prstGeom>
            <a:solidFill>
              <a:srgbClr val="009A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μέχρι 37 ετών</a:t>
              </a:r>
              <a:endParaRPr kumimoji="0" lang="el-GR" sz="1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124" name="Ορθογώνιο: Στρογγύλεμα γωνιών 123">
            <a:extLst>
              <a:ext uri="{FF2B5EF4-FFF2-40B4-BE49-F238E27FC236}">
                <a16:creationId xmlns:a16="http://schemas.microsoft.com/office/drawing/2014/main" id="{501B26CF-F847-5525-7B21-903AD3E287F4}"/>
              </a:ext>
            </a:extLst>
          </p:cNvPr>
          <p:cNvSpPr/>
          <p:nvPr/>
        </p:nvSpPr>
        <p:spPr>
          <a:xfrm>
            <a:off x="8820000" y="1332000"/>
            <a:ext cx="1415050" cy="799908"/>
          </a:xfrm>
          <a:prstGeom prst="roundRect">
            <a:avLst/>
          </a:prstGeom>
          <a:gradFill>
            <a:gsLst>
              <a:gs pos="10000">
                <a:srgbClr val="1E4EAE"/>
              </a:gs>
              <a:gs pos="100000">
                <a:srgbClr val="112D63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20</a:t>
            </a:r>
          </a:p>
          <a:p>
            <a:pPr marL="0" marR="0" lvl="0" indent="0" algn="ctr" defTabSz="4572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Σκύλοι</a:t>
            </a:r>
            <a:endParaRPr kumimoji="0" lang="el-GR" sz="2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</p:txBody>
      </p:sp>
      <p:sp>
        <p:nvSpPr>
          <p:cNvPr id="125" name="Ορθογώνιο: Στρογγύλεμα γωνιών 124">
            <a:extLst>
              <a:ext uri="{FF2B5EF4-FFF2-40B4-BE49-F238E27FC236}">
                <a16:creationId xmlns:a16="http://schemas.microsoft.com/office/drawing/2014/main" id="{6F8ACA1D-D8E6-ACC3-607A-4F27353501A9}"/>
              </a:ext>
            </a:extLst>
          </p:cNvPr>
          <p:cNvSpPr/>
          <p:nvPr/>
        </p:nvSpPr>
        <p:spPr>
          <a:xfrm>
            <a:off x="8820000" y="2246202"/>
            <a:ext cx="1414800" cy="799908"/>
          </a:xfrm>
          <a:prstGeom prst="roundRect">
            <a:avLst/>
          </a:prstGeom>
          <a:gradFill>
            <a:gsLst>
              <a:gs pos="10000">
                <a:srgbClr val="29C2FF"/>
              </a:gs>
              <a:gs pos="100000">
                <a:srgbClr val="009FDF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594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/>
            </a:r>
            <a:b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</a:br>
            <a:r>
              <a:rPr kumimoji="0" lang="el-GR" sz="2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Οχήματα</a:t>
            </a:r>
            <a:endParaRPr kumimoji="0" lang="el-GR" sz="2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</p:txBody>
      </p:sp>
      <p:sp>
        <p:nvSpPr>
          <p:cNvPr id="126" name="Ορθογώνιο: Στρογγύλεμα γωνιών 125">
            <a:extLst>
              <a:ext uri="{FF2B5EF4-FFF2-40B4-BE49-F238E27FC236}">
                <a16:creationId xmlns:a16="http://schemas.microsoft.com/office/drawing/2014/main" id="{17D66AFC-4191-039F-096F-E2AB40D0FE45}"/>
              </a:ext>
            </a:extLst>
          </p:cNvPr>
          <p:cNvSpPr/>
          <p:nvPr/>
        </p:nvSpPr>
        <p:spPr>
          <a:xfrm>
            <a:off x="8810562" y="4960801"/>
            <a:ext cx="2989858" cy="823209"/>
          </a:xfrm>
          <a:prstGeom prst="roundRect">
            <a:avLst/>
          </a:prstGeom>
          <a:gradFill>
            <a:gsLst>
              <a:gs pos="10000">
                <a:srgbClr val="1E4EAE"/>
              </a:gs>
              <a:gs pos="100000">
                <a:srgbClr val="112D63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3200" b="1" noProof="0" dirty="0">
                <a:solidFill>
                  <a:prstClr val="white"/>
                </a:solidFill>
                <a:latin typeface="Franklin Gothic Medium Cond" panose="020B0606030402020204" pitchFamily="34" charset="0"/>
              </a:rPr>
              <a:t>507</a:t>
            </a: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.101.000 </a:t>
            </a:r>
            <a:r>
              <a:rPr kumimoji="0" lang="el-GR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Προϋπολογισμός</a:t>
            </a:r>
            <a:endParaRPr kumimoji="0" lang="el-GR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</p:txBody>
      </p:sp>
      <p:grpSp>
        <p:nvGrpSpPr>
          <p:cNvPr id="127" name="Ομάδα 126">
            <a:extLst>
              <a:ext uri="{FF2B5EF4-FFF2-40B4-BE49-F238E27FC236}">
                <a16:creationId xmlns:a16="http://schemas.microsoft.com/office/drawing/2014/main" id="{DF9D73D3-5B37-C06D-4C9B-087F219289A3}"/>
              </a:ext>
            </a:extLst>
          </p:cNvPr>
          <p:cNvGrpSpPr/>
          <p:nvPr/>
        </p:nvGrpSpPr>
        <p:grpSpPr>
          <a:xfrm>
            <a:off x="6024149" y="4742519"/>
            <a:ext cx="2629799" cy="496802"/>
            <a:chOff x="9316719" y="4129525"/>
            <a:chExt cx="2655348" cy="775423"/>
          </a:xfrm>
        </p:grpSpPr>
        <p:sp>
          <p:nvSpPr>
            <p:cNvPr id="128" name="Ορθογώνιο: Στρογγύλεμα γωνιών 86">
              <a:extLst>
                <a:ext uri="{FF2B5EF4-FFF2-40B4-BE49-F238E27FC236}">
                  <a16:creationId xmlns:a16="http://schemas.microsoft.com/office/drawing/2014/main" id="{1CEDCA15-ACFC-170A-D973-11AA5468EA7A}"/>
                </a:ext>
              </a:extLst>
            </p:cNvPr>
            <p:cNvSpPr/>
            <p:nvPr/>
          </p:nvSpPr>
          <p:spPr>
            <a:xfrm>
              <a:off x="11128454" y="4129525"/>
              <a:ext cx="843613" cy="775420"/>
            </a:xfrm>
            <a:prstGeom prst="roundRect">
              <a:avLst/>
            </a:prstGeom>
            <a:solidFill>
              <a:srgbClr val="112D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r" defTabSz="4572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2%</a:t>
              </a:r>
            </a:p>
          </p:txBody>
        </p:sp>
        <p:sp>
          <p:nvSpPr>
            <p:cNvPr id="129" name="Ορθογώνιο: Στρογγύλεμα γωνιών 87">
              <a:extLst>
                <a:ext uri="{FF2B5EF4-FFF2-40B4-BE49-F238E27FC236}">
                  <a16:creationId xmlns:a16="http://schemas.microsoft.com/office/drawing/2014/main" id="{3EC35AE5-7ED2-DF08-FC71-BDEF2BD205FD}"/>
                </a:ext>
              </a:extLst>
            </p:cNvPr>
            <p:cNvSpPr/>
            <p:nvPr/>
          </p:nvSpPr>
          <p:spPr>
            <a:xfrm>
              <a:off x="9316719" y="4129528"/>
              <a:ext cx="2060687" cy="775420"/>
            </a:xfrm>
            <a:prstGeom prst="roundRect">
              <a:avLst/>
            </a:prstGeom>
            <a:gradFill>
              <a:gsLst>
                <a:gs pos="10000">
                  <a:srgbClr val="29C2FF"/>
                </a:gs>
                <a:gs pos="100000">
                  <a:srgbClr val="009FDF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2</a:t>
              </a: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 </a:t>
              </a:r>
              <a:r>
                <a:rPr kumimoji="0" lang="el-GR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ΕΛΥΤ + ΚΟΕ</a:t>
              </a:r>
            </a:p>
            <a:p>
              <a:pPr marL="0" marR="0" lvl="0" indent="0" algn="l" defTabSz="4572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 179 </a:t>
              </a:r>
              <a:r>
                <a:rPr kumimoji="0" lang="el-GR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υπάλληλοι</a:t>
              </a:r>
            </a:p>
          </p:txBody>
        </p:sp>
      </p:grpSp>
      <p:grpSp>
        <p:nvGrpSpPr>
          <p:cNvPr id="130" name="Ομάδα 129">
            <a:extLst>
              <a:ext uri="{FF2B5EF4-FFF2-40B4-BE49-F238E27FC236}">
                <a16:creationId xmlns:a16="http://schemas.microsoft.com/office/drawing/2014/main" id="{E58DE82A-BE9F-F7A3-BE51-9A543F35736C}"/>
              </a:ext>
            </a:extLst>
          </p:cNvPr>
          <p:cNvGrpSpPr/>
          <p:nvPr/>
        </p:nvGrpSpPr>
        <p:grpSpPr>
          <a:xfrm>
            <a:off x="6024149" y="5277607"/>
            <a:ext cx="2629798" cy="496804"/>
            <a:chOff x="9316719" y="4129525"/>
            <a:chExt cx="2655347" cy="775426"/>
          </a:xfrm>
        </p:grpSpPr>
        <p:sp>
          <p:nvSpPr>
            <p:cNvPr id="131" name="Ορθογώνιο: Στρογγύλεμα γωνιών 86">
              <a:extLst>
                <a:ext uri="{FF2B5EF4-FFF2-40B4-BE49-F238E27FC236}">
                  <a16:creationId xmlns:a16="http://schemas.microsoft.com/office/drawing/2014/main" id="{8D1E7BD5-2582-0E6C-B55E-C8D9E8412128}"/>
                </a:ext>
              </a:extLst>
            </p:cNvPr>
            <p:cNvSpPr/>
            <p:nvPr/>
          </p:nvSpPr>
          <p:spPr>
            <a:xfrm>
              <a:off x="11128454" y="4129525"/>
              <a:ext cx="843612" cy="775420"/>
            </a:xfrm>
            <a:prstGeom prst="roundRect">
              <a:avLst/>
            </a:prstGeom>
            <a:solidFill>
              <a:srgbClr val="112D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r" defTabSz="4572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8%</a:t>
              </a:r>
            </a:p>
          </p:txBody>
        </p:sp>
        <p:sp>
          <p:nvSpPr>
            <p:cNvPr id="132" name="Ορθογώνιο: Στρογγύλεμα γωνιών 87">
              <a:extLst>
                <a:ext uri="{FF2B5EF4-FFF2-40B4-BE49-F238E27FC236}">
                  <a16:creationId xmlns:a16="http://schemas.microsoft.com/office/drawing/2014/main" id="{583A4BB7-82C9-2001-9794-7DC895DD83B2}"/>
                </a:ext>
              </a:extLst>
            </p:cNvPr>
            <p:cNvSpPr/>
            <p:nvPr/>
          </p:nvSpPr>
          <p:spPr>
            <a:xfrm>
              <a:off x="9316719" y="4129531"/>
              <a:ext cx="2060687" cy="775420"/>
            </a:xfrm>
            <a:prstGeom prst="roundRect">
              <a:avLst/>
            </a:prstGeom>
            <a:gradFill>
              <a:gsLst>
                <a:gs pos="10000">
                  <a:srgbClr val="29C2FF"/>
                </a:gs>
                <a:gs pos="100000">
                  <a:srgbClr val="009FDF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Λοιπές </a:t>
              </a:r>
              <a:r>
                <a:rPr kumimoji="0" lang="el-GR" sz="1400" b="0" i="0" u="none" strike="noStrike" kern="1200" cap="none" spc="0" normalizeH="0" baseline="0" noProof="0" dirty="0" err="1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Περιφερ</a:t>
              </a:r>
              <a:r>
                <a:rPr kumimoji="0" lang="el-GR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. Υπηρεσίες</a:t>
              </a:r>
              <a:endParaRPr kumimoji="0" lang="el-GR" sz="1600" b="0" i="0" u="none" strike="noStrike" kern="1200" cap="none" spc="0" normalizeH="0" baseline="3000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 </a:t>
              </a:r>
              <a:r>
                <a:rPr lang="el-GR" sz="1400" b="1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700</a:t>
              </a:r>
              <a:r>
                <a:rPr kumimoji="0" lang="el-GR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 </a:t>
              </a:r>
              <a:r>
                <a:rPr kumimoji="0" lang="el-GR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υπάλληλοι</a:t>
              </a:r>
            </a:p>
          </p:txBody>
        </p:sp>
      </p:grpSp>
      <p:grpSp>
        <p:nvGrpSpPr>
          <p:cNvPr id="133" name="Ομάδα 132">
            <a:extLst>
              <a:ext uri="{FF2B5EF4-FFF2-40B4-BE49-F238E27FC236}">
                <a16:creationId xmlns:a16="http://schemas.microsoft.com/office/drawing/2014/main" id="{DEEB13AF-EC77-5043-7647-8DEE92F1D13D}"/>
              </a:ext>
            </a:extLst>
          </p:cNvPr>
          <p:cNvGrpSpPr/>
          <p:nvPr/>
        </p:nvGrpSpPr>
        <p:grpSpPr>
          <a:xfrm>
            <a:off x="6024149" y="3137249"/>
            <a:ext cx="2629799" cy="496800"/>
            <a:chOff x="9316719" y="3299493"/>
            <a:chExt cx="2655348" cy="775420"/>
          </a:xfrm>
        </p:grpSpPr>
        <p:sp>
          <p:nvSpPr>
            <p:cNvPr id="134" name="Ορθογώνιο: Στρογγύλεμα γωνιών 133">
              <a:extLst>
                <a:ext uri="{FF2B5EF4-FFF2-40B4-BE49-F238E27FC236}">
                  <a16:creationId xmlns:a16="http://schemas.microsoft.com/office/drawing/2014/main" id="{93BDFD60-85C1-C575-B898-3022C065F7AD}"/>
                </a:ext>
              </a:extLst>
            </p:cNvPr>
            <p:cNvSpPr/>
            <p:nvPr/>
          </p:nvSpPr>
          <p:spPr>
            <a:xfrm>
              <a:off x="11128452" y="3299493"/>
              <a:ext cx="843615" cy="775420"/>
            </a:xfrm>
            <a:prstGeom prst="roundRect">
              <a:avLst/>
            </a:prstGeom>
            <a:solidFill>
              <a:srgbClr val="112D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r" defTabSz="4572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20%</a:t>
              </a:r>
            </a:p>
          </p:txBody>
        </p:sp>
        <p:sp>
          <p:nvSpPr>
            <p:cNvPr id="135" name="Ορθογώνιο: Στρογγύλεμα γωνιών 134">
              <a:extLst>
                <a:ext uri="{FF2B5EF4-FFF2-40B4-BE49-F238E27FC236}">
                  <a16:creationId xmlns:a16="http://schemas.microsoft.com/office/drawing/2014/main" id="{7FEF862E-F9B6-646E-00F6-488BC69AADAC}"/>
                </a:ext>
              </a:extLst>
            </p:cNvPr>
            <p:cNvSpPr/>
            <p:nvPr/>
          </p:nvSpPr>
          <p:spPr>
            <a:xfrm>
              <a:off x="9316719" y="3299493"/>
              <a:ext cx="2060687" cy="775420"/>
            </a:xfrm>
            <a:prstGeom prst="roundRect">
              <a:avLst/>
            </a:prstGeom>
            <a:gradFill>
              <a:gsLst>
                <a:gs pos="10000">
                  <a:srgbClr val="29C2FF"/>
                </a:gs>
                <a:gs pos="100000">
                  <a:srgbClr val="009FDF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93 </a:t>
              </a:r>
              <a:r>
                <a:rPr kumimoji="0" lang="el-GR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Τελωνεία </a:t>
              </a:r>
            </a:p>
            <a:p>
              <a:pPr marL="0" marR="0" lvl="0" indent="0" algn="l" defTabSz="4572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1.732 </a:t>
              </a:r>
              <a:r>
                <a:rPr kumimoji="0" lang="el-GR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υπάλληλοι</a:t>
              </a:r>
            </a:p>
          </p:txBody>
        </p:sp>
      </p:grpSp>
      <p:grpSp>
        <p:nvGrpSpPr>
          <p:cNvPr id="136" name="Ομάδα 135">
            <a:extLst>
              <a:ext uri="{FF2B5EF4-FFF2-40B4-BE49-F238E27FC236}">
                <a16:creationId xmlns:a16="http://schemas.microsoft.com/office/drawing/2014/main" id="{6695CAA5-1189-74E8-5CBE-1CFEB96B5EA5}"/>
              </a:ext>
            </a:extLst>
          </p:cNvPr>
          <p:cNvGrpSpPr/>
          <p:nvPr/>
        </p:nvGrpSpPr>
        <p:grpSpPr>
          <a:xfrm>
            <a:off x="6024149" y="3665555"/>
            <a:ext cx="2629798" cy="496800"/>
            <a:chOff x="9316719" y="4092511"/>
            <a:chExt cx="2655347" cy="775420"/>
          </a:xfrm>
        </p:grpSpPr>
        <p:sp>
          <p:nvSpPr>
            <p:cNvPr id="137" name="Ορθογώνιο: Στρογγύλεμα γωνιών 136">
              <a:extLst>
                <a:ext uri="{FF2B5EF4-FFF2-40B4-BE49-F238E27FC236}">
                  <a16:creationId xmlns:a16="http://schemas.microsoft.com/office/drawing/2014/main" id="{9DA419BD-19EF-41EF-22DD-863004083C74}"/>
                </a:ext>
              </a:extLst>
            </p:cNvPr>
            <p:cNvSpPr/>
            <p:nvPr/>
          </p:nvSpPr>
          <p:spPr>
            <a:xfrm>
              <a:off x="11128452" y="4092511"/>
              <a:ext cx="843614" cy="775420"/>
            </a:xfrm>
            <a:prstGeom prst="roundRect">
              <a:avLst/>
            </a:prstGeom>
            <a:solidFill>
              <a:srgbClr val="112D6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r" defTabSz="4572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3</a:t>
              </a:r>
              <a:r>
                <a:rPr kumimoji="0" lang="el-GR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%</a:t>
              </a:r>
            </a:p>
          </p:txBody>
        </p:sp>
        <p:sp>
          <p:nvSpPr>
            <p:cNvPr id="138" name="Ορθογώνιο: Στρογγύλεμα γωνιών 137">
              <a:extLst>
                <a:ext uri="{FF2B5EF4-FFF2-40B4-BE49-F238E27FC236}">
                  <a16:creationId xmlns:a16="http://schemas.microsoft.com/office/drawing/2014/main" id="{DC395839-D12E-3AB6-6B3A-1738D54C38E2}"/>
                </a:ext>
              </a:extLst>
            </p:cNvPr>
            <p:cNvSpPr/>
            <p:nvPr/>
          </p:nvSpPr>
          <p:spPr>
            <a:xfrm>
              <a:off x="9316719" y="4092511"/>
              <a:ext cx="2060687" cy="775420"/>
            </a:xfrm>
            <a:prstGeom prst="roundRect">
              <a:avLst/>
            </a:prstGeom>
            <a:gradFill>
              <a:gsLst>
                <a:gs pos="10000">
                  <a:srgbClr val="29C2FF"/>
                </a:gs>
                <a:gs pos="100000">
                  <a:srgbClr val="009FDF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16</a:t>
              </a:r>
              <a:r>
                <a:rPr kumimoji="0" lang="el-GR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 </a:t>
              </a:r>
              <a:r>
                <a:rPr kumimoji="0" lang="el-GR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Χημικές Υπηρεσίες</a:t>
              </a:r>
            </a:p>
            <a:p>
              <a:pPr marL="0" marR="0" lvl="0" indent="0" algn="l" defTabSz="457200" rtl="0" eaLnBrk="1" fontAlgn="auto" latinLnBrk="0" hangingPunct="1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 </a:t>
              </a:r>
              <a:r>
                <a:rPr lang="el-GR" sz="1400" b="1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289</a:t>
              </a:r>
              <a:r>
                <a:rPr kumimoji="0" lang="el-GR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 </a:t>
              </a:r>
              <a:r>
                <a:rPr kumimoji="0" lang="el-GR" sz="14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υπάλληλοι</a:t>
              </a:r>
            </a:p>
          </p:txBody>
        </p:sp>
      </p:grpSp>
      <p:grpSp>
        <p:nvGrpSpPr>
          <p:cNvPr id="139" name="Ομάδα 138">
            <a:extLst>
              <a:ext uri="{FF2B5EF4-FFF2-40B4-BE49-F238E27FC236}">
                <a16:creationId xmlns:a16="http://schemas.microsoft.com/office/drawing/2014/main" id="{B7628417-ADCD-4156-2C8E-B9248E4C982E}"/>
              </a:ext>
            </a:extLst>
          </p:cNvPr>
          <p:cNvGrpSpPr/>
          <p:nvPr/>
        </p:nvGrpSpPr>
        <p:grpSpPr>
          <a:xfrm>
            <a:off x="3230151" y="4208037"/>
            <a:ext cx="2702559" cy="630000"/>
            <a:chOff x="6522721" y="3335843"/>
            <a:chExt cx="2702559" cy="630000"/>
          </a:xfrm>
        </p:grpSpPr>
        <p:grpSp>
          <p:nvGrpSpPr>
            <p:cNvPr id="140" name="Ομάδα 139">
              <a:extLst>
                <a:ext uri="{FF2B5EF4-FFF2-40B4-BE49-F238E27FC236}">
                  <a16:creationId xmlns:a16="http://schemas.microsoft.com/office/drawing/2014/main" id="{631F8555-F974-610B-C425-C5595B75BB60}"/>
                </a:ext>
              </a:extLst>
            </p:cNvPr>
            <p:cNvGrpSpPr/>
            <p:nvPr/>
          </p:nvGrpSpPr>
          <p:grpSpPr>
            <a:xfrm>
              <a:off x="6522721" y="3335843"/>
              <a:ext cx="2702559" cy="630000"/>
              <a:chOff x="6569933" y="3349794"/>
              <a:chExt cx="2655347" cy="419999"/>
            </a:xfrm>
          </p:grpSpPr>
          <p:sp>
            <p:nvSpPr>
              <p:cNvPr id="142" name="Ορθογώνιο: Στρογγύλεμα γωνιών 141">
                <a:extLst>
                  <a:ext uri="{FF2B5EF4-FFF2-40B4-BE49-F238E27FC236}">
                    <a16:creationId xmlns:a16="http://schemas.microsoft.com/office/drawing/2014/main" id="{345CB286-2EB5-801C-09BF-2CB86ED40599}"/>
                  </a:ext>
                </a:extLst>
              </p:cNvPr>
              <p:cNvSpPr/>
              <p:nvPr/>
            </p:nvSpPr>
            <p:spPr>
              <a:xfrm>
                <a:off x="8288097" y="3349794"/>
                <a:ext cx="937183" cy="419999"/>
              </a:xfrm>
              <a:prstGeom prst="roundRect">
                <a:avLst/>
              </a:prstGeom>
              <a:solidFill>
                <a:srgbClr val="112D6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l-GR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Franklin Gothic Medium Cond" panose="020B0606030402020204" pitchFamily="34" charset="0"/>
                    <a:ea typeface="+mn-ea"/>
                    <a:cs typeface="+mn-cs"/>
                  </a:rPr>
                  <a:t>16,5%</a:t>
                </a:r>
              </a:p>
            </p:txBody>
          </p:sp>
          <p:sp>
            <p:nvSpPr>
              <p:cNvPr id="143" name="Ορθογώνιο: Στρογγύλεμα γωνιών 142">
                <a:extLst>
                  <a:ext uri="{FF2B5EF4-FFF2-40B4-BE49-F238E27FC236}">
                    <a16:creationId xmlns:a16="http://schemas.microsoft.com/office/drawing/2014/main" id="{1B42E50D-90D9-D52B-B878-843631DC54F7}"/>
                  </a:ext>
                </a:extLst>
              </p:cNvPr>
              <p:cNvSpPr/>
              <p:nvPr/>
            </p:nvSpPr>
            <p:spPr>
              <a:xfrm>
                <a:off x="6569933" y="3349794"/>
                <a:ext cx="1914394" cy="419999"/>
              </a:xfrm>
              <a:prstGeom prst="roundRect">
                <a:avLst/>
              </a:prstGeom>
              <a:gradFill>
                <a:gsLst>
                  <a:gs pos="10000">
                    <a:srgbClr val="29C2FF"/>
                  </a:gs>
                  <a:gs pos="100000">
                    <a:srgbClr val="009FDF"/>
                  </a:gs>
                </a:gsLst>
                <a:lin ang="108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l-GR" sz="1800" b="1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Franklin Gothic Medium Cond" panose="020B0606030402020204" pitchFamily="34" charset="0"/>
                    <a:ea typeface="+mn-ea"/>
                    <a:cs typeface="+mn-cs"/>
                  </a:rPr>
                  <a:t>	</a:t>
                </a:r>
                <a:r>
                  <a:rPr kumimoji="0" lang="el-GR" sz="1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Franklin Gothic Medium Cond" panose="020B0606030402020204" pitchFamily="34" charset="0"/>
                    <a:ea typeface="+mn-ea"/>
                    <a:cs typeface="+mn-cs"/>
                  </a:rPr>
                  <a:t>ΨΗΦΙΑΚΗ 	ΥΛΟΠΟΙΗΣΗ</a:t>
                </a:r>
              </a:p>
            </p:txBody>
          </p:sp>
        </p:grpSp>
        <p:sp>
          <p:nvSpPr>
            <p:cNvPr id="141" name="TextBox 140">
              <a:extLst>
                <a:ext uri="{FF2B5EF4-FFF2-40B4-BE49-F238E27FC236}">
                  <a16:creationId xmlns:a16="http://schemas.microsoft.com/office/drawing/2014/main" id="{537EA2E4-E479-3F69-EE93-CDE5D20A43E4}"/>
                </a:ext>
              </a:extLst>
            </p:cNvPr>
            <p:cNvSpPr txBox="1"/>
            <p:nvPr/>
          </p:nvSpPr>
          <p:spPr>
            <a:xfrm>
              <a:off x="6569316" y="3499955"/>
              <a:ext cx="567739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l-GR" sz="18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342 </a:t>
              </a: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144" name="Ομάδα 143">
            <a:extLst>
              <a:ext uri="{FF2B5EF4-FFF2-40B4-BE49-F238E27FC236}">
                <a16:creationId xmlns:a16="http://schemas.microsoft.com/office/drawing/2014/main" id="{645FEDD9-2E8B-1341-06B3-A655D4E9020F}"/>
              </a:ext>
            </a:extLst>
          </p:cNvPr>
          <p:cNvGrpSpPr/>
          <p:nvPr/>
        </p:nvGrpSpPr>
        <p:grpSpPr>
          <a:xfrm>
            <a:off x="3185307" y="4884107"/>
            <a:ext cx="2747403" cy="893784"/>
            <a:chOff x="6477877" y="4011913"/>
            <a:chExt cx="2747403" cy="893784"/>
          </a:xfrm>
        </p:grpSpPr>
        <p:grpSp>
          <p:nvGrpSpPr>
            <p:cNvPr id="145" name="Ομάδα 144">
              <a:extLst>
                <a:ext uri="{FF2B5EF4-FFF2-40B4-BE49-F238E27FC236}">
                  <a16:creationId xmlns:a16="http://schemas.microsoft.com/office/drawing/2014/main" id="{7B6D93F1-08C8-74EC-104B-CE24745FF367}"/>
                </a:ext>
              </a:extLst>
            </p:cNvPr>
            <p:cNvGrpSpPr/>
            <p:nvPr/>
          </p:nvGrpSpPr>
          <p:grpSpPr>
            <a:xfrm>
              <a:off x="6522720" y="4011913"/>
              <a:ext cx="2702560" cy="893784"/>
              <a:chOff x="6569932" y="4326523"/>
              <a:chExt cx="2655348" cy="496286"/>
            </a:xfrm>
          </p:grpSpPr>
          <p:sp>
            <p:nvSpPr>
              <p:cNvPr id="147" name="Ορθογώνιο: Στρογγύλεμα γωνιών 146">
                <a:extLst>
                  <a:ext uri="{FF2B5EF4-FFF2-40B4-BE49-F238E27FC236}">
                    <a16:creationId xmlns:a16="http://schemas.microsoft.com/office/drawing/2014/main" id="{AC7A935B-3498-C6DF-3C5A-41FEABA657EF}"/>
                  </a:ext>
                </a:extLst>
              </p:cNvPr>
              <p:cNvSpPr/>
              <p:nvPr/>
            </p:nvSpPr>
            <p:spPr>
              <a:xfrm>
                <a:off x="8288097" y="4326523"/>
                <a:ext cx="937183" cy="496286"/>
              </a:xfrm>
              <a:prstGeom prst="roundRect">
                <a:avLst/>
              </a:prstGeom>
              <a:solidFill>
                <a:srgbClr val="112D6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l-GR" dirty="0">
                    <a:solidFill>
                      <a:prstClr val="white"/>
                    </a:solidFill>
                    <a:latin typeface="Franklin Gothic Medium Cond" panose="020B0606030402020204" pitchFamily="34" charset="0"/>
                  </a:rPr>
                  <a:t>51</a:t>
                </a:r>
                <a:r>
                  <a:rPr kumimoji="0" lang="el-GR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Franklin Gothic Medium Cond" panose="020B0606030402020204" pitchFamily="34" charset="0"/>
                    <a:ea typeface="+mn-ea"/>
                    <a:cs typeface="+mn-cs"/>
                  </a:rPr>
                  <a:t>%</a:t>
                </a:r>
              </a:p>
            </p:txBody>
          </p:sp>
          <p:sp>
            <p:nvSpPr>
              <p:cNvPr id="148" name="Ορθογώνιο: Στρογγύλεμα γωνιών 147">
                <a:extLst>
                  <a:ext uri="{FF2B5EF4-FFF2-40B4-BE49-F238E27FC236}">
                    <a16:creationId xmlns:a16="http://schemas.microsoft.com/office/drawing/2014/main" id="{FC609683-B304-E5AC-04AA-FA231C2DB388}"/>
                  </a:ext>
                </a:extLst>
              </p:cNvPr>
              <p:cNvSpPr/>
              <p:nvPr/>
            </p:nvSpPr>
            <p:spPr>
              <a:xfrm>
                <a:off x="6569932" y="4326523"/>
                <a:ext cx="2012661" cy="496286"/>
              </a:xfrm>
              <a:prstGeom prst="roundRect">
                <a:avLst/>
              </a:prstGeom>
              <a:gradFill>
                <a:gsLst>
                  <a:gs pos="10000">
                    <a:srgbClr val="29C2FF"/>
                  </a:gs>
                  <a:gs pos="100000">
                    <a:srgbClr val="009FDF"/>
                  </a:gs>
                </a:gsLst>
                <a:lin ang="108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l-GR" sz="17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112D63"/>
                    </a:solidFill>
                    <a:effectLst/>
                    <a:uLnTx/>
                    <a:uFillTx/>
                    <a:latin typeface="Franklin Gothic Medium Cond" panose="020B0606030402020204" pitchFamily="34" charset="0"/>
                    <a:ea typeface="+mn-ea"/>
                    <a:cs typeface="+mn-cs"/>
                  </a:rPr>
                  <a:t> 	</a:t>
                </a:r>
                <a:r>
                  <a:rPr kumimoji="0" lang="el-GR" sz="17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Franklin Gothic Medium Cond" panose="020B0606030402020204" pitchFamily="34" charset="0"/>
                    <a:ea typeface="+mn-ea"/>
                    <a:cs typeface="+mn-cs"/>
                  </a:rPr>
                  <a:t>ΥΠΟΣΤΗΡΙΚΤΙΚΕΣ</a:t>
                </a:r>
              </a:p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l-G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Franklin Gothic Medium Cond" panose="020B0606030402020204" pitchFamily="34" charset="0"/>
                    <a:ea typeface="+mn-ea"/>
                    <a:cs typeface="+mn-cs"/>
                  </a:rPr>
                  <a:t>	</a:t>
                </a: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Franklin Gothic Medium Cond" panose="020B0606030402020204" pitchFamily="34" charset="0"/>
                    <a:ea typeface="+mn-ea"/>
                    <a:cs typeface="+mn-cs"/>
                  </a:rPr>
                  <a:t>HR, </a:t>
                </a:r>
                <a:r>
                  <a:rPr kumimoji="0" lang="el-GR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Franklin Gothic Medium Cond" panose="020B0606030402020204" pitchFamily="34" charset="0"/>
                    <a:ea typeface="+mn-ea"/>
                    <a:cs typeface="+mn-cs"/>
                  </a:rPr>
                  <a:t>ΓΔΟΥ, ΚΕΦ, 	Εσωτερικός Έλεγχος</a:t>
                </a:r>
                <a:r>
                  <a: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Franklin Gothic Medium Cond" panose="020B0606030402020204" pitchFamily="34" charset="0"/>
                    <a:ea typeface="+mn-ea"/>
                    <a:cs typeface="+mn-cs"/>
                  </a:rPr>
                  <a:t> 	</a:t>
                </a:r>
                <a:r>
                  <a:rPr kumimoji="0" lang="el-GR" sz="1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Franklin Gothic Medium Cond" panose="020B0606030402020204" pitchFamily="34" charset="0"/>
                    <a:ea typeface="+mn-ea"/>
                    <a:cs typeface="+mn-cs"/>
                  </a:rPr>
                  <a:t>κλπ</a:t>
                </a:r>
                <a:endParaRPr kumimoji="0" lang="el-GR" sz="1200" b="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146" name="TextBox 145">
              <a:extLst>
                <a:ext uri="{FF2B5EF4-FFF2-40B4-BE49-F238E27FC236}">
                  <a16:creationId xmlns:a16="http://schemas.microsoft.com/office/drawing/2014/main" id="{F3291EAF-8F8E-6B71-6E09-4C8CD0F3FBC0}"/>
                </a:ext>
              </a:extLst>
            </p:cNvPr>
            <p:cNvSpPr txBox="1"/>
            <p:nvPr/>
          </p:nvSpPr>
          <p:spPr>
            <a:xfrm>
              <a:off x="6477877" y="4196734"/>
              <a:ext cx="698307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l-GR" b="1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1043</a:t>
              </a:r>
              <a:r>
                <a:rPr kumimoji="0" lang="el-GR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0027A2"/>
                  </a:solidFill>
                  <a:effectLst/>
                  <a:uLnTx/>
                  <a:uFillTx/>
                  <a:latin typeface="Franklin Gothic Medium Cond" panose="020B0606030402020204" pitchFamily="34" charset="0"/>
                  <a:ea typeface="+mn-ea"/>
                  <a:cs typeface="+mn-cs"/>
                </a:rPr>
                <a:t> </a:t>
              </a:r>
              <a:endParaRPr kumimoji="0" lang="el-GR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49" name="Ορθογώνιο: Στρογγύλεμα γωνιών 148">
            <a:extLst>
              <a:ext uri="{FF2B5EF4-FFF2-40B4-BE49-F238E27FC236}">
                <a16:creationId xmlns:a16="http://schemas.microsoft.com/office/drawing/2014/main" id="{599FB4C7-1B55-852B-EBD6-2EF70A4301C1}"/>
              </a:ext>
            </a:extLst>
          </p:cNvPr>
          <p:cNvSpPr/>
          <p:nvPr/>
        </p:nvSpPr>
        <p:spPr>
          <a:xfrm>
            <a:off x="8820000" y="3137529"/>
            <a:ext cx="1414800" cy="799908"/>
          </a:xfrm>
          <a:prstGeom prst="roundRect">
            <a:avLst/>
          </a:prstGeom>
          <a:gradFill>
            <a:gsLst>
              <a:gs pos="10000">
                <a:srgbClr val="0F5CE7"/>
              </a:gs>
              <a:gs pos="100000">
                <a:srgbClr val="0C49BA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395</a:t>
            </a:r>
            <a: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/>
            </a:r>
            <a:br>
              <a:rPr kumimoji="0" lang="el-GR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</a:br>
            <a:r>
              <a:rPr kumimoji="0" lang="el-GR" sz="2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Κτήρια</a:t>
            </a:r>
            <a:endParaRPr kumimoji="0" lang="el-GR" sz="2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</p:txBody>
      </p:sp>
      <p:sp>
        <p:nvSpPr>
          <p:cNvPr id="150" name="Ορθογώνιο: Στρογγύλεμα γωνιών 149">
            <a:extLst>
              <a:ext uri="{FF2B5EF4-FFF2-40B4-BE49-F238E27FC236}">
                <a16:creationId xmlns:a16="http://schemas.microsoft.com/office/drawing/2014/main" id="{7C728418-B97E-4E54-40D6-ECC53DCF9B87}"/>
              </a:ext>
            </a:extLst>
          </p:cNvPr>
          <p:cNvSpPr/>
          <p:nvPr/>
        </p:nvSpPr>
        <p:spPr>
          <a:xfrm>
            <a:off x="10396800" y="3474463"/>
            <a:ext cx="1415050" cy="636576"/>
          </a:xfrm>
          <a:prstGeom prst="roundRect">
            <a:avLst/>
          </a:prstGeom>
          <a:gradFill>
            <a:gsLst>
              <a:gs pos="10000">
                <a:srgbClr val="1E4EAE"/>
              </a:gs>
              <a:gs pos="100000">
                <a:srgbClr val="112D63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4.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671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2000" b="1" dirty="0">
                <a:solidFill>
                  <a:prstClr val="white"/>
                </a:solidFill>
                <a:latin typeface="Franklin Gothic Medium Cond" panose="020B0606030402020204" pitchFamily="34" charset="0"/>
              </a:rPr>
              <a:t>Κινητά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</p:txBody>
      </p:sp>
      <p:sp>
        <p:nvSpPr>
          <p:cNvPr id="151" name="Ορθογώνιο: Στρογγύλεμα γωνιών 150">
            <a:extLst>
              <a:ext uri="{FF2B5EF4-FFF2-40B4-BE49-F238E27FC236}">
                <a16:creationId xmlns:a16="http://schemas.microsoft.com/office/drawing/2014/main" id="{E0D41B65-7293-98B5-E9AB-D87B3AA8F615}"/>
              </a:ext>
            </a:extLst>
          </p:cNvPr>
          <p:cNvSpPr/>
          <p:nvPr/>
        </p:nvSpPr>
        <p:spPr>
          <a:xfrm>
            <a:off x="10395218" y="1332000"/>
            <a:ext cx="1414800" cy="637200"/>
          </a:xfrm>
          <a:prstGeom prst="roundRect">
            <a:avLst/>
          </a:prstGeom>
          <a:gradFill>
            <a:gsLst>
              <a:gs pos="10000">
                <a:srgbClr val="0F5CE7"/>
              </a:gs>
              <a:gs pos="100000">
                <a:srgbClr val="0C49BA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lvl="0" algn="ctr" defTabSz="457200">
              <a:lnSpc>
                <a:spcPct val="70000"/>
              </a:lnSpc>
              <a:defRPr/>
            </a:pPr>
            <a:r>
              <a:rPr lang="el-GR" sz="2800" b="1" dirty="0">
                <a:solidFill>
                  <a:prstClr val="white"/>
                </a:solidFill>
                <a:latin typeface="Franklin Gothic Medium Cond" panose="020B0606030402020204" pitchFamily="34" charset="0"/>
              </a:rPr>
              <a:t>10.308</a:t>
            </a: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/>
            </a:r>
            <a:b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</a:br>
            <a:r>
              <a:rPr lang="en-US" sz="2000" b="1" dirty="0">
                <a:solidFill>
                  <a:prstClr val="white"/>
                </a:solidFill>
                <a:latin typeface="Franklin Gothic Medium Cond" panose="020B0606030402020204" pitchFamily="34" charset="0"/>
              </a:rPr>
              <a:t>Desktop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</p:txBody>
      </p:sp>
      <p:sp>
        <p:nvSpPr>
          <p:cNvPr id="152" name="Ορθογώνιο: Στρογγύλεμα γωνιών 151">
            <a:extLst>
              <a:ext uri="{FF2B5EF4-FFF2-40B4-BE49-F238E27FC236}">
                <a16:creationId xmlns:a16="http://schemas.microsoft.com/office/drawing/2014/main" id="{7B83C18B-4BDE-A2AF-7AD9-EF6B90F3E5D1}"/>
              </a:ext>
            </a:extLst>
          </p:cNvPr>
          <p:cNvSpPr/>
          <p:nvPr/>
        </p:nvSpPr>
        <p:spPr>
          <a:xfrm>
            <a:off x="10395218" y="2041991"/>
            <a:ext cx="1414800" cy="637200"/>
          </a:xfrm>
          <a:prstGeom prst="roundRect">
            <a:avLst/>
          </a:prstGeom>
          <a:gradFill>
            <a:gsLst>
              <a:gs pos="10000">
                <a:srgbClr val="29C2FF"/>
              </a:gs>
              <a:gs pos="100000">
                <a:srgbClr val="009FDF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752</a:t>
            </a:r>
            <a: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/>
            </a:r>
            <a:br>
              <a:rPr kumimoji="0" lang="el-GR" sz="3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</a:br>
            <a:r>
              <a:rPr lang="en-US" sz="2000" b="1" noProof="0" dirty="0">
                <a:solidFill>
                  <a:prstClr val="white"/>
                </a:solidFill>
                <a:latin typeface="Franklin Gothic Medium Cond" panose="020B0606030402020204" pitchFamily="34" charset="0"/>
              </a:rPr>
              <a:t>Tablets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</a:endParaRPr>
          </a:p>
        </p:txBody>
      </p:sp>
      <p:sp>
        <p:nvSpPr>
          <p:cNvPr id="153" name="Ορθογώνιο: Στρογγύλεμα γωνιών 152">
            <a:extLst>
              <a:ext uri="{FF2B5EF4-FFF2-40B4-BE49-F238E27FC236}">
                <a16:creationId xmlns:a16="http://schemas.microsoft.com/office/drawing/2014/main" id="{19CC6A6D-7DC7-9CEF-F35D-A596C34F5862}"/>
              </a:ext>
            </a:extLst>
          </p:cNvPr>
          <p:cNvSpPr/>
          <p:nvPr/>
        </p:nvSpPr>
        <p:spPr>
          <a:xfrm>
            <a:off x="10395218" y="2760564"/>
            <a:ext cx="1414800" cy="637200"/>
          </a:xfrm>
          <a:prstGeom prst="roundRect">
            <a:avLst/>
          </a:prstGeom>
          <a:gradFill>
            <a:gsLst>
              <a:gs pos="10000">
                <a:srgbClr val="0F5CE7"/>
              </a:gs>
              <a:gs pos="100000">
                <a:srgbClr val="0C49BA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6.475</a:t>
            </a:r>
          </a:p>
          <a:p>
            <a:pPr marL="0" marR="0" lvl="0" indent="0" algn="ctr" defTabSz="4572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noProof="0" dirty="0">
                <a:solidFill>
                  <a:prstClr val="white"/>
                </a:solidFill>
                <a:latin typeface="Franklin Gothic Medium Cond" panose="020B0606030402020204" pitchFamily="34" charset="0"/>
              </a:rPr>
              <a:t>Laptop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</a:endParaRPr>
          </a:p>
        </p:txBody>
      </p:sp>
      <p:sp>
        <p:nvSpPr>
          <p:cNvPr id="154" name="Ορθογώνιο: Στρογγύλεμα γωνιών 153">
            <a:extLst>
              <a:ext uri="{FF2B5EF4-FFF2-40B4-BE49-F238E27FC236}">
                <a16:creationId xmlns:a16="http://schemas.microsoft.com/office/drawing/2014/main" id="{7A7E9514-EB68-D908-F21F-AE4B5E65F465}"/>
              </a:ext>
            </a:extLst>
          </p:cNvPr>
          <p:cNvSpPr/>
          <p:nvPr/>
        </p:nvSpPr>
        <p:spPr>
          <a:xfrm>
            <a:off x="10396800" y="4187738"/>
            <a:ext cx="1415050" cy="636576"/>
          </a:xfrm>
          <a:prstGeom prst="roundRect">
            <a:avLst/>
          </a:prstGeom>
          <a:solidFill>
            <a:srgbClr val="0B49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noProof="0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8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Franklin Gothic Medium Cond" panose="020B060603040202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Drones</a:t>
            </a:r>
            <a:endParaRPr kumimoji="0" lang="el-GR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</p:txBody>
      </p:sp>
      <p:sp>
        <p:nvSpPr>
          <p:cNvPr id="155" name="Ορθογώνιο: Στρογγύλεμα γωνιών 154">
            <a:extLst>
              <a:ext uri="{FF2B5EF4-FFF2-40B4-BE49-F238E27FC236}">
                <a16:creationId xmlns:a16="http://schemas.microsoft.com/office/drawing/2014/main" id="{5398005C-FA91-995C-A9DD-206F5CACE79C}"/>
              </a:ext>
            </a:extLst>
          </p:cNvPr>
          <p:cNvSpPr/>
          <p:nvPr/>
        </p:nvSpPr>
        <p:spPr>
          <a:xfrm>
            <a:off x="8820000" y="4046599"/>
            <a:ext cx="1414800" cy="799908"/>
          </a:xfrm>
          <a:prstGeom prst="roundRect">
            <a:avLst/>
          </a:prstGeom>
          <a:gradFill>
            <a:gsLst>
              <a:gs pos="10000">
                <a:srgbClr val="0E5EC8"/>
              </a:gs>
              <a:gs pos="100000">
                <a:srgbClr val="0B499F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108000" rtlCol="0" anchor="ctr"/>
          <a:lstStyle/>
          <a:p>
            <a:pPr marL="0" marR="0" lvl="0" indent="0" algn="ctr" defTabSz="457200" rtl="0" eaLnBrk="1" fontAlgn="auto" latinLnBrk="0" hangingPunct="1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3200" b="1" dirty="0">
                <a:solidFill>
                  <a:prstClr val="white"/>
                </a:solidFill>
                <a:latin typeface="Franklin Gothic Medium Cond" panose="020B0606030402020204" pitchFamily="34" charset="0"/>
              </a:rPr>
              <a:t>60</a:t>
            </a: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/>
            </a:r>
            <a:b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</a:b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Medium Cond" panose="020B0606030402020204" pitchFamily="34" charset="0"/>
                <a:ea typeface="+mn-ea"/>
                <a:cs typeface="+mn-cs"/>
              </a:rPr>
              <a:t>X-Rays</a:t>
            </a:r>
            <a:endParaRPr kumimoji="0" lang="el-GR" sz="2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Medium Cond" panose="020B06060304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051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75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75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25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25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25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25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1" fill="hold" nodeType="withEffect">
                                  <p:stCondLst>
                                    <p:cond delay="55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25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5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25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nodeType="withEffect">
                                  <p:stCondLst>
                                    <p:cond delay="1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25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25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nodeType="withEffect">
                                  <p:stCondLst>
                                    <p:cond delay="6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25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25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nodeType="withEffect">
                                  <p:stCondLst>
                                    <p:cond delay="11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25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500"/>
                            </p:stCondLst>
                            <p:childTnLst>
                              <p:par>
                                <p:cTn id="9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00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500"/>
                            </p:stCondLst>
                            <p:childTnLst>
                              <p:par>
                                <p:cTn id="10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4000"/>
                            </p:stCondLst>
                            <p:childTnLst>
                              <p:par>
                                <p:cTn id="10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" grpId="0" animBg="1"/>
      <p:bldP spid="125" grpId="0" animBg="1"/>
      <p:bldP spid="126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2DF58F5D-15D6-C775-DD72-A32D2D9F49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6616" y="1640390"/>
            <a:ext cx="2228578" cy="2387600"/>
          </a:xfrm>
        </p:spPr>
        <p:txBody>
          <a:bodyPr/>
          <a:lstStyle/>
          <a:p>
            <a:r>
              <a:rPr lang="en-GR" dirty="0"/>
              <a:t>1</a:t>
            </a:r>
          </a:p>
        </p:txBody>
      </p:sp>
      <p:sp>
        <p:nvSpPr>
          <p:cNvPr id="13" name="Subtitle 12">
            <a:extLst>
              <a:ext uri="{FF2B5EF4-FFF2-40B4-BE49-F238E27FC236}">
                <a16:creationId xmlns:a16="http://schemas.microsoft.com/office/drawing/2014/main" id="{68F689AC-CDFB-D183-7ACA-0C96D08F97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6616" y="3854469"/>
            <a:ext cx="5598024" cy="1753851"/>
          </a:xfrm>
        </p:spPr>
        <p:txBody>
          <a:bodyPr>
            <a:normAutofit/>
          </a:bodyPr>
          <a:lstStyle/>
          <a:p>
            <a:r>
              <a:rPr lang="el-GR" sz="4000" b="1" dirty="0">
                <a:latin typeface="Franklin Gothic Medium Cond" panose="020B0606030402020204" pitchFamily="34" charset="0"/>
              </a:rPr>
              <a:t>Φορολογική Συμμόρφωση</a:t>
            </a:r>
          </a:p>
        </p:txBody>
      </p:sp>
    </p:spTree>
    <p:extLst>
      <p:ext uri="{BB962C8B-B14F-4D97-AF65-F5344CB8AC3E}">
        <p14:creationId xmlns:p14="http://schemas.microsoft.com/office/powerpoint/2010/main" val="4103195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462F58E-A9DF-FEC0-1E4B-FD01B1B31EE7}"/>
              </a:ext>
            </a:extLst>
          </p:cNvPr>
          <p:cNvSpPr/>
          <p:nvPr/>
        </p:nvSpPr>
        <p:spPr>
          <a:xfrm rot="10800000">
            <a:off x="0" y="265912"/>
            <a:ext cx="3708400" cy="923684"/>
          </a:xfrm>
          <a:prstGeom prst="rect">
            <a:avLst/>
          </a:prstGeom>
          <a:gradFill>
            <a:gsLst>
              <a:gs pos="31000">
                <a:schemeClr val="bg1">
                  <a:alpha val="0"/>
                </a:schemeClr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 dirty="0"/>
          </a:p>
        </p:txBody>
      </p:sp>
      <p:grpSp>
        <p:nvGrpSpPr>
          <p:cNvPr id="23" name="Group 6">
            <a:extLst>
              <a:ext uri="{FF2B5EF4-FFF2-40B4-BE49-F238E27FC236}">
                <a16:creationId xmlns:a16="http://schemas.microsoft.com/office/drawing/2014/main" id="{EC459D86-B8D2-DDFB-CDCD-83EDE094CF66}"/>
              </a:ext>
            </a:extLst>
          </p:cNvPr>
          <p:cNvGrpSpPr/>
          <p:nvPr/>
        </p:nvGrpSpPr>
        <p:grpSpPr>
          <a:xfrm>
            <a:off x="2858051" y="5957894"/>
            <a:ext cx="9333949" cy="650932"/>
            <a:chOff x="2858051" y="5734374"/>
            <a:chExt cx="9333949" cy="650932"/>
          </a:xfrm>
        </p:grpSpPr>
        <p:sp>
          <p:nvSpPr>
            <p:cNvPr id="24" name="Rectangle 7">
              <a:extLst>
                <a:ext uri="{FF2B5EF4-FFF2-40B4-BE49-F238E27FC236}">
                  <a16:creationId xmlns:a16="http://schemas.microsoft.com/office/drawing/2014/main" id="{87FD2F19-7980-E5C3-3288-3532214FB0E5}"/>
                </a:ext>
              </a:extLst>
            </p:cNvPr>
            <p:cNvSpPr/>
            <p:nvPr/>
          </p:nvSpPr>
          <p:spPr>
            <a:xfrm rot="5400000">
              <a:off x="7199559" y="1392866"/>
              <a:ext cx="650932" cy="9333948"/>
            </a:xfrm>
            <a:prstGeom prst="rect">
              <a:avLst/>
            </a:prstGeom>
            <a:gradFill>
              <a:gsLst>
                <a:gs pos="5000">
                  <a:schemeClr val="accent2">
                    <a:alpha val="0"/>
                  </a:schemeClr>
                </a:gs>
                <a:gs pos="72000">
                  <a:srgbClr val="3265C5">
                    <a:alpha val="91494"/>
                  </a:srgbClr>
                </a:gs>
                <a:gs pos="90000">
                  <a:schemeClr val="accent2"/>
                </a:gs>
              </a:gsLst>
              <a:lin ang="16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  <p:sp>
          <p:nvSpPr>
            <p:cNvPr id="25" name="Rectangle 8">
              <a:extLst>
                <a:ext uri="{FF2B5EF4-FFF2-40B4-BE49-F238E27FC236}">
                  <a16:creationId xmlns:a16="http://schemas.microsoft.com/office/drawing/2014/main" id="{E0993744-0272-2451-941C-E4DBFF8C1A51}"/>
                </a:ext>
              </a:extLst>
            </p:cNvPr>
            <p:cNvSpPr/>
            <p:nvPr/>
          </p:nvSpPr>
          <p:spPr>
            <a:xfrm>
              <a:off x="9573777" y="6176963"/>
              <a:ext cx="2618223" cy="2083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</p:grpSp>
      <p:pic>
        <p:nvPicPr>
          <p:cNvPr id="26" name="Picture 9" descr="A picture containing text&#10;&#10;Description automatically generated">
            <a:extLst>
              <a:ext uri="{FF2B5EF4-FFF2-40B4-BE49-F238E27FC236}">
                <a16:creationId xmlns:a16="http://schemas.microsoft.com/office/drawing/2014/main" id="{0EA49545-B6B0-8404-A821-7F675247F7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462" y="5700825"/>
            <a:ext cx="2618223" cy="116506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388BBBE-E4DB-7DAA-AC15-9F79BDAB14A0}"/>
              </a:ext>
            </a:extLst>
          </p:cNvPr>
          <p:cNvSpPr txBox="1"/>
          <p:nvPr/>
        </p:nvSpPr>
        <p:spPr>
          <a:xfrm>
            <a:off x="2882685" y="435366"/>
            <a:ext cx="8593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latin typeface="Franklin Gothic Medium Cond" panose="020B0606030402020204" pitchFamily="34" charset="0"/>
              </a:rPr>
              <a:t>Φορολογική Συμμόρφωση</a:t>
            </a:r>
          </a:p>
        </p:txBody>
      </p:sp>
      <p:sp>
        <p:nvSpPr>
          <p:cNvPr id="4" name="Title 11">
            <a:extLst>
              <a:ext uri="{FF2B5EF4-FFF2-40B4-BE49-F238E27FC236}">
                <a16:creationId xmlns:a16="http://schemas.microsoft.com/office/drawing/2014/main" id="{41B50046-C139-FD0D-08C1-8D8BFC88473D}"/>
              </a:ext>
            </a:extLst>
          </p:cNvPr>
          <p:cNvSpPr txBox="1">
            <a:spLocks/>
          </p:cNvSpPr>
          <p:nvPr/>
        </p:nvSpPr>
        <p:spPr>
          <a:xfrm>
            <a:off x="2067155" y="294886"/>
            <a:ext cx="1051965" cy="8814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5400" b="1" dirty="0"/>
              <a:t>1</a:t>
            </a:r>
            <a:endParaRPr lang="en-GR" sz="5400" b="1" dirty="0"/>
          </a:p>
        </p:txBody>
      </p:sp>
      <p:sp>
        <p:nvSpPr>
          <p:cNvPr id="39" name="Rectangle 12">
            <a:extLst>
              <a:ext uri="{FF2B5EF4-FFF2-40B4-BE49-F238E27FC236}">
                <a16:creationId xmlns:a16="http://schemas.microsoft.com/office/drawing/2014/main" id="{85691254-6B9F-C6C6-F39D-51931130C615}"/>
              </a:ext>
            </a:extLst>
          </p:cNvPr>
          <p:cNvSpPr/>
          <p:nvPr/>
        </p:nvSpPr>
        <p:spPr>
          <a:xfrm>
            <a:off x="264462" y="1344250"/>
            <a:ext cx="8949322" cy="545842"/>
          </a:xfrm>
          <a:prstGeom prst="rect">
            <a:avLst/>
          </a:prstGeom>
          <a:solidFill>
            <a:srgbClr val="4276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b="1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Έργα και Δράσεις 2024</a:t>
            </a:r>
            <a:endParaRPr lang="el-GR" sz="2800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4E34872-E9D9-FF35-278C-BEADBE54C897}"/>
              </a:ext>
            </a:extLst>
          </p:cNvPr>
          <p:cNvSpPr txBox="1"/>
          <p:nvPr/>
        </p:nvSpPr>
        <p:spPr>
          <a:xfrm>
            <a:off x="659279" y="2048146"/>
            <a:ext cx="9904538" cy="26108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lnSpc>
                <a:spcPct val="114000"/>
              </a:lnSpc>
              <a:spcBef>
                <a:spcPts val="100"/>
              </a:spcBef>
              <a:spcAft>
                <a:spcPts val="100"/>
              </a:spcAft>
              <a:buAutoNum type="arabicPeriod"/>
            </a:pPr>
            <a:r>
              <a:rPr lang="el-GR" sz="2800" b="1" dirty="0">
                <a:latin typeface="Franklin Gothic Medium Cond" panose="020B0606030402020204" pitchFamily="34" charset="0"/>
              </a:rPr>
              <a:t>Ψηφιακά Εργαλεία</a:t>
            </a:r>
          </a:p>
          <a:p>
            <a:pPr marL="457200" indent="-457200">
              <a:lnSpc>
                <a:spcPct val="114000"/>
              </a:lnSpc>
              <a:spcBef>
                <a:spcPts val="100"/>
              </a:spcBef>
              <a:spcAft>
                <a:spcPts val="100"/>
              </a:spcAft>
              <a:buAutoNum type="arabicPeriod"/>
            </a:pPr>
            <a:r>
              <a:rPr lang="el-GR" sz="2800" b="1" dirty="0" err="1">
                <a:latin typeface="Franklin Gothic Medium Cond" panose="020B0606030402020204" pitchFamily="34" charset="0"/>
              </a:rPr>
              <a:t>Διαλειτουργικότητες</a:t>
            </a:r>
            <a:r>
              <a:rPr lang="el-GR" sz="2800" b="1" dirty="0">
                <a:latin typeface="Franklin Gothic Medium Cond" panose="020B0606030402020204" pitchFamily="34" charset="0"/>
              </a:rPr>
              <a:t> για λήψη και αξιοποίηση δεδομένων</a:t>
            </a:r>
          </a:p>
          <a:p>
            <a:pPr marL="457200" indent="-457200">
              <a:lnSpc>
                <a:spcPct val="114000"/>
              </a:lnSpc>
              <a:spcBef>
                <a:spcPts val="100"/>
              </a:spcBef>
              <a:spcAft>
                <a:spcPts val="100"/>
              </a:spcAft>
              <a:buFontTx/>
              <a:buAutoNum type="arabicPeriod"/>
            </a:pPr>
            <a:r>
              <a:rPr lang="el-GR" sz="2800" b="1" dirty="0">
                <a:latin typeface="Franklin Gothic Medium Cond" panose="020B0606030402020204" pitchFamily="34" charset="0"/>
              </a:rPr>
              <a:t>Κανονιστικό πλαίσιο για τους ελέγχους</a:t>
            </a:r>
          </a:p>
          <a:p>
            <a:pPr marL="457200" indent="-457200">
              <a:lnSpc>
                <a:spcPct val="114000"/>
              </a:lnSpc>
              <a:spcBef>
                <a:spcPts val="100"/>
              </a:spcBef>
              <a:spcAft>
                <a:spcPts val="100"/>
              </a:spcAft>
              <a:buFontTx/>
              <a:buAutoNum type="arabicPeriod"/>
            </a:pPr>
            <a:r>
              <a:rPr lang="el-GR" sz="2800" b="1" dirty="0">
                <a:latin typeface="Franklin Gothic Medium Cond" panose="020B0606030402020204" pitchFamily="34" charset="0"/>
              </a:rPr>
              <a:t>Έσοδα &amp; Επιστροφές</a:t>
            </a:r>
          </a:p>
          <a:p>
            <a:pPr marL="457200" indent="-457200">
              <a:lnSpc>
                <a:spcPct val="114000"/>
              </a:lnSpc>
              <a:spcBef>
                <a:spcPts val="100"/>
              </a:spcBef>
              <a:spcAft>
                <a:spcPts val="100"/>
              </a:spcAft>
              <a:buFontTx/>
              <a:buAutoNum type="arabicPeriod"/>
            </a:pPr>
            <a:r>
              <a:rPr lang="el-GR" sz="2800" b="1" dirty="0">
                <a:latin typeface="Franklin Gothic Medium Cond" panose="020B0606030402020204" pitchFamily="34" charset="0"/>
              </a:rPr>
              <a:t>Προτεραιότητες Τελωνειακών και Χημικών Υπηρεσιών</a:t>
            </a:r>
          </a:p>
        </p:txBody>
      </p:sp>
    </p:spTree>
    <p:extLst>
      <p:ext uri="{BB962C8B-B14F-4D97-AF65-F5344CB8AC3E}">
        <p14:creationId xmlns:p14="http://schemas.microsoft.com/office/powerpoint/2010/main" val="3018688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0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750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750"/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750"/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462F58E-A9DF-FEC0-1E4B-FD01B1B31EE7}"/>
              </a:ext>
            </a:extLst>
          </p:cNvPr>
          <p:cNvSpPr/>
          <p:nvPr/>
        </p:nvSpPr>
        <p:spPr>
          <a:xfrm rot="10800000">
            <a:off x="0" y="265912"/>
            <a:ext cx="3708400" cy="923684"/>
          </a:xfrm>
          <a:prstGeom prst="rect">
            <a:avLst/>
          </a:prstGeom>
          <a:gradFill>
            <a:gsLst>
              <a:gs pos="31000">
                <a:schemeClr val="bg1">
                  <a:alpha val="0"/>
                </a:schemeClr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 dirty="0"/>
          </a:p>
        </p:txBody>
      </p:sp>
      <p:grpSp>
        <p:nvGrpSpPr>
          <p:cNvPr id="23" name="Group 6">
            <a:extLst>
              <a:ext uri="{FF2B5EF4-FFF2-40B4-BE49-F238E27FC236}">
                <a16:creationId xmlns:a16="http://schemas.microsoft.com/office/drawing/2014/main" id="{EC459D86-B8D2-DDFB-CDCD-83EDE094CF66}"/>
              </a:ext>
            </a:extLst>
          </p:cNvPr>
          <p:cNvGrpSpPr/>
          <p:nvPr/>
        </p:nvGrpSpPr>
        <p:grpSpPr>
          <a:xfrm>
            <a:off x="2858051" y="5957894"/>
            <a:ext cx="9333949" cy="650932"/>
            <a:chOff x="2858051" y="5734374"/>
            <a:chExt cx="9333949" cy="650932"/>
          </a:xfrm>
        </p:grpSpPr>
        <p:sp>
          <p:nvSpPr>
            <p:cNvPr id="24" name="Rectangle 7">
              <a:extLst>
                <a:ext uri="{FF2B5EF4-FFF2-40B4-BE49-F238E27FC236}">
                  <a16:creationId xmlns:a16="http://schemas.microsoft.com/office/drawing/2014/main" id="{87FD2F19-7980-E5C3-3288-3532214FB0E5}"/>
                </a:ext>
              </a:extLst>
            </p:cNvPr>
            <p:cNvSpPr/>
            <p:nvPr/>
          </p:nvSpPr>
          <p:spPr>
            <a:xfrm rot="5400000">
              <a:off x="7199559" y="1392866"/>
              <a:ext cx="650932" cy="9333948"/>
            </a:xfrm>
            <a:prstGeom prst="rect">
              <a:avLst/>
            </a:prstGeom>
            <a:gradFill>
              <a:gsLst>
                <a:gs pos="5000">
                  <a:schemeClr val="accent2">
                    <a:alpha val="0"/>
                  </a:schemeClr>
                </a:gs>
                <a:gs pos="72000">
                  <a:srgbClr val="3265C5">
                    <a:alpha val="91494"/>
                  </a:srgbClr>
                </a:gs>
                <a:gs pos="90000">
                  <a:schemeClr val="accent2"/>
                </a:gs>
              </a:gsLst>
              <a:lin ang="16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  <p:sp>
          <p:nvSpPr>
            <p:cNvPr id="25" name="Rectangle 8">
              <a:extLst>
                <a:ext uri="{FF2B5EF4-FFF2-40B4-BE49-F238E27FC236}">
                  <a16:creationId xmlns:a16="http://schemas.microsoft.com/office/drawing/2014/main" id="{E0993744-0272-2451-941C-E4DBFF8C1A51}"/>
                </a:ext>
              </a:extLst>
            </p:cNvPr>
            <p:cNvSpPr/>
            <p:nvPr/>
          </p:nvSpPr>
          <p:spPr>
            <a:xfrm>
              <a:off x="9573777" y="6176963"/>
              <a:ext cx="2618223" cy="2083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</p:grpSp>
      <p:pic>
        <p:nvPicPr>
          <p:cNvPr id="26" name="Picture 9" descr="A picture containing text&#10;&#10;Description automatically generated">
            <a:extLst>
              <a:ext uri="{FF2B5EF4-FFF2-40B4-BE49-F238E27FC236}">
                <a16:creationId xmlns:a16="http://schemas.microsoft.com/office/drawing/2014/main" id="{0EA49545-B6B0-8404-A821-7F675247F7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462" y="5700825"/>
            <a:ext cx="2618223" cy="1165067"/>
          </a:xfrm>
          <a:prstGeom prst="rect">
            <a:avLst/>
          </a:prstGeom>
        </p:spPr>
      </p:pic>
      <p:sp>
        <p:nvSpPr>
          <p:cNvPr id="4" name="Title 11">
            <a:extLst>
              <a:ext uri="{FF2B5EF4-FFF2-40B4-BE49-F238E27FC236}">
                <a16:creationId xmlns:a16="http://schemas.microsoft.com/office/drawing/2014/main" id="{41B50046-C139-FD0D-08C1-8D8BFC88473D}"/>
              </a:ext>
            </a:extLst>
          </p:cNvPr>
          <p:cNvSpPr txBox="1">
            <a:spLocks/>
          </p:cNvSpPr>
          <p:nvPr/>
        </p:nvSpPr>
        <p:spPr>
          <a:xfrm>
            <a:off x="2067155" y="294886"/>
            <a:ext cx="1051965" cy="8814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5400" b="1" dirty="0"/>
              <a:t>1.</a:t>
            </a:r>
            <a:r>
              <a:rPr lang="en-US" sz="5400" b="1" dirty="0"/>
              <a:t>1</a:t>
            </a:r>
            <a:endParaRPr lang="en-GR" sz="5400" b="1" dirty="0"/>
          </a:p>
        </p:txBody>
      </p:sp>
      <p:grpSp>
        <p:nvGrpSpPr>
          <p:cNvPr id="9" name="Ομάδα 8">
            <a:extLst>
              <a:ext uri="{FF2B5EF4-FFF2-40B4-BE49-F238E27FC236}">
                <a16:creationId xmlns:a16="http://schemas.microsoft.com/office/drawing/2014/main" id="{FB46B09E-711D-D6AC-CEAD-730C86B1AC5D}"/>
              </a:ext>
            </a:extLst>
          </p:cNvPr>
          <p:cNvGrpSpPr/>
          <p:nvPr/>
        </p:nvGrpSpPr>
        <p:grpSpPr>
          <a:xfrm>
            <a:off x="555171" y="2025909"/>
            <a:ext cx="10907486" cy="500861"/>
            <a:chOff x="555171" y="1407600"/>
            <a:chExt cx="10907486" cy="500861"/>
          </a:xfrm>
        </p:grpSpPr>
        <p:grpSp>
          <p:nvGrpSpPr>
            <p:cNvPr id="27" name="Ομάδα 26">
              <a:extLst>
                <a:ext uri="{FF2B5EF4-FFF2-40B4-BE49-F238E27FC236}">
                  <a16:creationId xmlns:a16="http://schemas.microsoft.com/office/drawing/2014/main" id="{3D0F7926-F70D-78BA-06E0-CC89B927DE4F}"/>
                </a:ext>
              </a:extLst>
            </p:cNvPr>
            <p:cNvGrpSpPr/>
            <p:nvPr/>
          </p:nvGrpSpPr>
          <p:grpSpPr>
            <a:xfrm>
              <a:off x="1102845" y="1407600"/>
              <a:ext cx="10359812" cy="500137"/>
              <a:chOff x="926746" y="2729017"/>
              <a:chExt cx="10199330" cy="500137"/>
            </a:xfrm>
          </p:grpSpPr>
          <p:sp>
            <p:nvSpPr>
              <p:cNvPr id="28" name="Rectangle 12">
                <a:extLst>
                  <a:ext uri="{FF2B5EF4-FFF2-40B4-BE49-F238E27FC236}">
                    <a16:creationId xmlns:a16="http://schemas.microsoft.com/office/drawing/2014/main" id="{23ED2D49-A850-B748-B811-8CBBFC9C0D37}"/>
                  </a:ext>
                </a:extLst>
              </p:cNvPr>
              <p:cNvSpPr/>
              <p:nvPr/>
            </p:nvSpPr>
            <p:spPr>
              <a:xfrm>
                <a:off x="926746" y="2729017"/>
                <a:ext cx="8897974" cy="500137"/>
              </a:xfrm>
              <a:prstGeom prst="rect">
                <a:avLst/>
              </a:prstGeom>
              <a:solidFill>
                <a:srgbClr val="4276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</a:rPr>
                  <a:t>Διασύνδεση </a:t>
                </a:r>
                <a:r>
                  <a:rPr lang="fr-F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</a:rPr>
                  <a:t>POS – </a:t>
                </a:r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</a:rPr>
                  <a:t>Ταμειακών</a:t>
                </a:r>
              </a:p>
            </p:txBody>
          </p:sp>
          <p:sp>
            <p:nvSpPr>
              <p:cNvPr id="29" name="Rectangle 12">
                <a:extLst>
                  <a:ext uri="{FF2B5EF4-FFF2-40B4-BE49-F238E27FC236}">
                    <a16:creationId xmlns:a16="http://schemas.microsoft.com/office/drawing/2014/main" id="{FBA00EB2-9E1E-67AA-CCD6-D27E831424AB}"/>
                  </a:ext>
                </a:extLst>
              </p:cNvPr>
              <p:cNvSpPr/>
              <p:nvPr/>
            </p:nvSpPr>
            <p:spPr>
              <a:xfrm>
                <a:off x="9737437" y="2729017"/>
                <a:ext cx="1388639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Q1 2024</a:t>
                </a:r>
                <a:endParaRPr lang="el-GR" sz="80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41" name="Rectangle 12">
              <a:extLst>
                <a:ext uri="{FF2B5EF4-FFF2-40B4-BE49-F238E27FC236}">
                  <a16:creationId xmlns:a16="http://schemas.microsoft.com/office/drawing/2014/main" id="{FB50240C-9FC7-0CCC-FE1B-744A2D120E41}"/>
                </a:ext>
              </a:extLst>
            </p:cNvPr>
            <p:cNvSpPr/>
            <p:nvPr/>
          </p:nvSpPr>
          <p:spPr>
            <a:xfrm>
              <a:off x="555171" y="1408061"/>
              <a:ext cx="547674" cy="5004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1</a:t>
              </a:r>
              <a:endParaRPr lang="el-GR" sz="3000" b="1" dirty="0">
                <a:latin typeface="+mj-lt"/>
              </a:endParaRPr>
            </a:p>
          </p:txBody>
        </p:sp>
      </p:grpSp>
      <p:grpSp>
        <p:nvGrpSpPr>
          <p:cNvPr id="8" name="Ομάδα 7">
            <a:extLst>
              <a:ext uri="{FF2B5EF4-FFF2-40B4-BE49-F238E27FC236}">
                <a16:creationId xmlns:a16="http://schemas.microsoft.com/office/drawing/2014/main" id="{776F5C7C-D631-954D-8F95-87C5D2B2D25F}"/>
              </a:ext>
            </a:extLst>
          </p:cNvPr>
          <p:cNvGrpSpPr/>
          <p:nvPr/>
        </p:nvGrpSpPr>
        <p:grpSpPr>
          <a:xfrm>
            <a:off x="555171" y="2604478"/>
            <a:ext cx="10907486" cy="501525"/>
            <a:chOff x="555171" y="1986169"/>
            <a:chExt cx="10907486" cy="501525"/>
          </a:xfrm>
        </p:grpSpPr>
        <p:grpSp>
          <p:nvGrpSpPr>
            <p:cNvPr id="30" name="Ομάδα 29">
              <a:extLst>
                <a:ext uri="{FF2B5EF4-FFF2-40B4-BE49-F238E27FC236}">
                  <a16:creationId xmlns:a16="http://schemas.microsoft.com/office/drawing/2014/main" id="{14257A8A-A695-0EE1-8C70-8F0DAB3D1B28}"/>
                </a:ext>
              </a:extLst>
            </p:cNvPr>
            <p:cNvGrpSpPr/>
            <p:nvPr/>
          </p:nvGrpSpPr>
          <p:grpSpPr>
            <a:xfrm>
              <a:off x="1102845" y="1986169"/>
              <a:ext cx="10359812" cy="501525"/>
              <a:chOff x="926746" y="2734612"/>
              <a:chExt cx="10199330" cy="501525"/>
            </a:xfrm>
          </p:grpSpPr>
          <p:sp>
            <p:nvSpPr>
              <p:cNvPr id="31" name="Rectangle 12">
                <a:extLst>
                  <a:ext uri="{FF2B5EF4-FFF2-40B4-BE49-F238E27FC236}">
                    <a16:creationId xmlns:a16="http://schemas.microsoft.com/office/drawing/2014/main" id="{6522C963-3FF5-21A6-60C3-B6768E1B2814}"/>
                  </a:ext>
                </a:extLst>
              </p:cNvPr>
              <p:cNvSpPr/>
              <p:nvPr/>
            </p:nvSpPr>
            <p:spPr>
              <a:xfrm>
                <a:off x="926746" y="2734612"/>
                <a:ext cx="8897974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Ψηφιακό δελτίο αποστολής</a:t>
                </a:r>
              </a:p>
            </p:txBody>
          </p:sp>
          <p:sp>
            <p:nvSpPr>
              <p:cNvPr id="32" name="Rectangle 12">
                <a:extLst>
                  <a:ext uri="{FF2B5EF4-FFF2-40B4-BE49-F238E27FC236}">
                    <a16:creationId xmlns:a16="http://schemas.microsoft.com/office/drawing/2014/main" id="{12EE7A5D-2306-93CA-D50D-DD95373B18CC}"/>
                  </a:ext>
                </a:extLst>
              </p:cNvPr>
              <p:cNvSpPr/>
              <p:nvPr/>
            </p:nvSpPr>
            <p:spPr>
              <a:xfrm>
                <a:off x="9737437" y="2736000"/>
                <a:ext cx="1388639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</a:t>
                </a:r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4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 2024</a:t>
                </a:r>
                <a:endParaRPr lang="el-GR" sz="80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42" name="Rectangle 12">
              <a:extLst>
                <a:ext uri="{FF2B5EF4-FFF2-40B4-BE49-F238E27FC236}">
                  <a16:creationId xmlns:a16="http://schemas.microsoft.com/office/drawing/2014/main" id="{8D2B50ED-0CEB-6D7F-A9F6-B6D771B21AEF}"/>
                </a:ext>
              </a:extLst>
            </p:cNvPr>
            <p:cNvSpPr/>
            <p:nvPr/>
          </p:nvSpPr>
          <p:spPr>
            <a:xfrm>
              <a:off x="555171" y="1987200"/>
              <a:ext cx="547674" cy="5004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2</a:t>
              </a:r>
              <a:endParaRPr lang="el-GR" sz="3000" b="1" dirty="0">
                <a:latin typeface="+mj-lt"/>
              </a:endParaRPr>
            </a:p>
          </p:txBody>
        </p:sp>
      </p:grpSp>
      <p:grpSp>
        <p:nvGrpSpPr>
          <p:cNvPr id="7" name="Ομάδα 6">
            <a:extLst>
              <a:ext uri="{FF2B5EF4-FFF2-40B4-BE49-F238E27FC236}">
                <a16:creationId xmlns:a16="http://schemas.microsoft.com/office/drawing/2014/main" id="{52BCF998-267C-C73E-1BF4-D1FCE43A1D4C}"/>
              </a:ext>
            </a:extLst>
          </p:cNvPr>
          <p:cNvGrpSpPr/>
          <p:nvPr/>
        </p:nvGrpSpPr>
        <p:grpSpPr>
          <a:xfrm>
            <a:off x="555171" y="3192309"/>
            <a:ext cx="10907486" cy="501525"/>
            <a:chOff x="555171" y="2569895"/>
            <a:chExt cx="10907486" cy="501525"/>
          </a:xfrm>
        </p:grpSpPr>
        <p:grpSp>
          <p:nvGrpSpPr>
            <p:cNvPr id="33" name="Ομάδα 32">
              <a:extLst>
                <a:ext uri="{FF2B5EF4-FFF2-40B4-BE49-F238E27FC236}">
                  <a16:creationId xmlns:a16="http://schemas.microsoft.com/office/drawing/2014/main" id="{DFF3A959-FD34-72EB-4F20-4D8632CA84A9}"/>
                </a:ext>
              </a:extLst>
            </p:cNvPr>
            <p:cNvGrpSpPr/>
            <p:nvPr/>
          </p:nvGrpSpPr>
          <p:grpSpPr>
            <a:xfrm>
              <a:off x="1102845" y="2569895"/>
              <a:ext cx="10359812" cy="501525"/>
              <a:chOff x="926746" y="2734612"/>
              <a:chExt cx="10199330" cy="501525"/>
            </a:xfrm>
          </p:grpSpPr>
          <p:sp>
            <p:nvSpPr>
              <p:cNvPr id="34" name="Rectangle 12">
                <a:extLst>
                  <a:ext uri="{FF2B5EF4-FFF2-40B4-BE49-F238E27FC236}">
                    <a16:creationId xmlns:a16="http://schemas.microsoft.com/office/drawing/2014/main" id="{0644B391-9201-BCB0-D160-8B20568D3160}"/>
                  </a:ext>
                </a:extLst>
              </p:cNvPr>
              <p:cNvSpPr/>
              <p:nvPr/>
            </p:nvSpPr>
            <p:spPr>
              <a:xfrm>
                <a:off x="926746" y="2734612"/>
                <a:ext cx="8897974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Ψηφιακό Πελατολόγιο (πιλοτικά)</a:t>
                </a:r>
                <a:r>
                  <a:rPr lang="el-GR" sz="2400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, για συγκεκριμένες κατηγορίες επαγγελμάτων</a:t>
                </a:r>
                <a:endParaRPr lang="el-GR" sz="2400" b="1" dirty="0">
                  <a:solidFill>
                    <a:schemeClr val="tx1"/>
                  </a:solidFill>
                  <a:latin typeface="Franklin Gothic Medium Cond" panose="020B0606030402020204" pitchFamily="34" charset="0"/>
                </a:endParaRPr>
              </a:p>
            </p:txBody>
          </p:sp>
          <p:sp>
            <p:nvSpPr>
              <p:cNvPr id="35" name="Rectangle 12">
                <a:extLst>
                  <a:ext uri="{FF2B5EF4-FFF2-40B4-BE49-F238E27FC236}">
                    <a16:creationId xmlns:a16="http://schemas.microsoft.com/office/drawing/2014/main" id="{E04CA1FA-63A3-A9F3-51B7-9737C9770643}"/>
                  </a:ext>
                </a:extLst>
              </p:cNvPr>
              <p:cNvSpPr/>
              <p:nvPr/>
            </p:nvSpPr>
            <p:spPr>
              <a:xfrm>
                <a:off x="9737437" y="2736000"/>
                <a:ext cx="1388639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</a:t>
                </a:r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3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 2024</a:t>
                </a:r>
                <a:endParaRPr lang="el-GR" sz="80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43" name="Rectangle 12">
              <a:extLst>
                <a:ext uri="{FF2B5EF4-FFF2-40B4-BE49-F238E27FC236}">
                  <a16:creationId xmlns:a16="http://schemas.microsoft.com/office/drawing/2014/main" id="{32AB2618-4022-F733-487D-2B794C7032BB}"/>
                </a:ext>
              </a:extLst>
            </p:cNvPr>
            <p:cNvSpPr/>
            <p:nvPr/>
          </p:nvSpPr>
          <p:spPr>
            <a:xfrm>
              <a:off x="555171" y="2569895"/>
              <a:ext cx="547674" cy="5004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3</a:t>
              </a:r>
              <a:endParaRPr lang="el-GR" sz="3000" b="1" dirty="0">
                <a:latin typeface="+mj-lt"/>
              </a:endParaRPr>
            </a:p>
          </p:txBody>
        </p:sp>
      </p:grpSp>
      <p:grpSp>
        <p:nvGrpSpPr>
          <p:cNvPr id="5" name="Ομάδα 4">
            <a:extLst>
              <a:ext uri="{FF2B5EF4-FFF2-40B4-BE49-F238E27FC236}">
                <a16:creationId xmlns:a16="http://schemas.microsoft.com/office/drawing/2014/main" id="{A51AAA91-FF9C-ED4D-ED54-F5DBFA8E5B81}"/>
              </a:ext>
            </a:extLst>
          </p:cNvPr>
          <p:cNvGrpSpPr/>
          <p:nvPr/>
        </p:nvGrpSpPr>
        <p:grpSpPr>
          <a:xfrm>
            <a:off x="555171" y="5255710"/>
            <a:ext cx="10907486" cy="501616"/>
            <a:chOff x="555171" y="4556121"/>
            <a:chExt cx="10907486" cy="501616"/>
          </a:xfrm>
        </p:grpSpPr>
        <p:grpSp>
          <p:nvGrpSpPr>
            <p:cNvPr id="19" name="Ομάδα 18">
              <a:extLst>
                <a:ext uri="{FF2B5EF4-FFF2-40B4-BE49-F238E27FC236}">
                  <a16:creationId xmlns:a16="http://schemas.microsoft.com/office/drawing/2014/main" id="{62C0F973-5355-C328-CC11-DB32BF52CAE1}"/>
                </a:ext>
              </a:extLst>
            </p:cNvPr>
            <p:cNvGrpSpPr/>
            <p:nvPr/>
          </p:nvGrpSpPr>
          <p:grpSpPr>
            <a:xfrm>
              <a:off x="1102845" y="4557600"/>
              <a:ext cx="10359812" cy="500137"/>
              <a:chOff x="926746" y="2732300"/>
              <a:chExt cx="10199330" cy="500137"/>
            </a:xfrm>
          </p:grpSpPr>
          <p:sp>
            <p:nvSpPr>
              <p:cNvPr id="20" name="Rectangle 12">
                <a:extLst>
                  <a:ext uri="{FF2B5EF4-FFF2-40B4-BE49-F238E27FC236}">
                    <a16:creationId xmlns:a16="http://schemas.microsoft.com/office/drawing/2014/main" id="{DC42826B-1AAB-0DA2-3A58-8A146A283095}"/>
                  </a:ext>
                </a:extLst>
              </p:cNvPr>
              <p:cNvSpPr/>
              <p:nvPr/>
            </p:nvSpPr>
            <p:spPr>
              <a:xfrm>
                <a:off x="926746" y="2732300"/>
                <a:ext cx="8897974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ΕΛΕΓΧΟΣ</a:t>
                </a:r>
                <a:r>
                  <a:rPr lang="en-US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live 2.0</a:t>
                </a:r>
                <a:endParaRPr lang="el-GR" sz="2400" dirty="0">
                  <a:solidFill>
                    <a:schemeClr val="tx1"/>
                  </a:solidFill>
                  <a:latin typeface="Franklin Gothic Medium Cond" panose="020B0606030402020204" pitchFamily="34" charset="0"/>
                </a:endParaRPr>
              </a:p>
            </p:txBody>
          </p:sp>
          <p:sp>
            <p:nvSpPr>
              <p:cNvPr id="21" name="Rectangle 12">
                <a:extLst>
                  <a:ext uri="{FF2B5EF4-FFF2-40B4-BE49-F238E27FC236}">
                    <a16:creationId xmlns:a16="http://schemas.microsoft.com/office/drawing/2014/main" id="{85BB6301-2625-0544-EA04-9F5C25F86129}"/>
                  </a:ext>
                </a:extLst>
              </p:cNvPr>
              <p:cNvSpPr/>
              <p:nvPr/>
            </p:nvSpPr>
            <p:spPr>
              <a:xfrm>
                <a:off x="9737437" y="2732300"/>
                <a:ext cx="1388639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Q4 </a:t>
                </a:r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202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4</a:t>
                </a:r>
                <a:endParaRPr lang="el-GR" sz="80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44" name="Rectangle 12">
              <a:extLst>
                <a:ext uri="{FF2B5EF4-FFF2-40B4-BE49-F238E27FC236}">
                  <a16:creationId xmlns:a16="http://schemas.microsoft.com/office/drawing/2014/main" id="{D20AA5CA-1B57-608C-7200-4276284FE4B2}"/>
                </a:ext>
              </a:extLst>
            </p:cNvPr>
            <p:cNvSpPr/>
            <p:nvPr/>
          </p:nvSpPr>
          <p:spPr>
            <a:xfrm>
              <a:off x="555171" y="4556121"/>
              <a:ext cx="547674" cy="5004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6</a:t>
              </a:r>
              <a:endParaRPr lang="el-GR" sz="3000" b="1" dirty="0">
                <a:latin typeface="+mj-lt"/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087A6FFC-BFC7-9E68-A072-C1CFAC5F6676}"/>
              </a:ext>
            </a:extLst>
          </p:cNvPr>
          <p:cNvSpPr txBox="1"/>
          <p:nvPr/>
        </p:nvSpPr>
        <p:spPr>
          <a:xfrm>
            <a:off x="3071873" y="440967"/>
            <a:ext cx="89063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latin typeface="Franklin Gothic Medium Cond" panose="020B0606030402020204" pitchFamily="34" charset="0"/>
              </a:rPr>
              <a:t>Ψηφιακά εργαλεία ελέγχου</a:t>
            </a:r>
            <a:endParaRPr lang="en-GR" sz="2400" b="1" dirty="0">
              <a:latin typeface="Franklin Gothic Medium Cond" panose="020B0606030402020204" pitchFamily="34" charset="0"/>
            </a:endParaRPr>
          </a:p>
        </p:txBody>
      </p:sp>
      <p:grpSp>
        <p:nvGrpSpPr>
          <p:cNvPr id="40" name="Ομάδα 39">
            <a:extLst>
              <a:ext uri="{FF2B5EF4-FFF2-40B4-BE49-F238E27FC236}">
                <a16:creationId xmlns:a16="http://schemas.microsoft.com/office/drawing/2014/main" id="{C25B37BE-9FAA-57D1-43B3-8DCAA3D9290D}"/>
              </a:ext>
            </a:extLst>
          </p:cNvPr>
          <p:cNvGrpSpPr/>
          <p:nvPr/>
        </p:nvGrpSpPr>
        <p:grpSpPr>
          <a:xfrm>
            <a:off x="555171" y="3763194"/>
            <a:ext cx="10907486" cy="825835"/>
            <a:chOff x="555171" y="5136245"/>
            <a:chExt cx="10907486" cy="825835"/>
          </a:xfrm>
        </p:grpSpPr>
        <p:grpSp>
          <p:nvGrpSpPr>
            <p:cNvPr id="10" name="Ομάδα 9">
              <a:extLst>
                <a:ext uri="{FF2B5EF4-FFF2-40B4-BE49-F238E27FC236}">
                  <a16:creationId xmlns:a16="http://schemas.microsoft.com/office/drawing/2014/main" id="{6361879C-68E5-223D-6729-3C20B50E4A8F}"/>
                </a:ext>
              </a:extLst>
            </p:cNvPr>
            <p:cNvGrpSpPr/>
            <p:nvPr/>
          </p:nvGrpSpPr>
          <p:grpSpPr>
            <a:xfrm>
              <a:off x="555171" y="5136245"/>
              <a:ext cx="10907486" cy="819484"/>
              <a:chOff x="555171" y="1414583"/>
              <a:chExt cx="10907486" cy="501355"/>
            </a:xfrm>
          </p:grpSpPr>
          <p:grpSp>
            <p:nvGrpSpPr>
              <p:cNvPr id="11" name="Ομάδα 10">
                <a:extLst>
                  <a:ext uri="{FF2B5EF4-FFF2-40B4-BE49-F238E27FC236}">
                    <a16:creationId xmlns:a16="http://schemas.microsoft.com/office/drawing/2014/main" id="{6556817F-5B39-0236-491C-8EA453F253E9}"/>
                  </a:ext>
                </a:extLst>
              </p:cNvPr>
              <p:cNvGrpSpPr/>
              <p:nvPr/>
            </p:nvGrpSpPr>
            <p:grpSpPr>
              <a:xfrm>
                <a:off x="1102845" y="1414583"/>
                <a:ext cx="10359812" cy="501092"/>
                <a:chOff x="926746" y="2736000"/>
                <a:chExt cx="10199330" cy="501092"/>
              </a:xfrm>
            </p:grpSpPr>
            <p:sp>
              <p:nvSpPr>
                <p:cNvPr id="14" name="Rectangle 12">
                  <a:extLst>
                    <a:ext uri="{FF2B5EF4-FFF2-40B4-BE49-F238E27FC236}">
                      <a16:creationId xmlns:a16="http://schemas.microsoft.com/office/drawing/2014/main" id="{92033532-3C8C-7317-95BA-02117D2B0109}"/>
                    </a:ext>
                  </a:extLst>
                </p:cNvPr>
                <p:cNvSpPr/>
                <p:nvPr/>
              </p:nvSpPr>
              <p:spPr>
                <a:xfrm>
                  <a:off x="926746" y="2736955"/>
                  <a:ext cx="8897974" cy="500137"/>
                </a:xfrm>
                <a:prstGeom prst="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endParaRPr>
                </a:p>
              </p:txBody>
            </p:sp>
            <p:sp>
              <p:nvSpPr>
                <p:cNvPr id="15" name="Rectangle 12">
                  <a:extLst>
                    <a:ext uri="{FF2B5EF4-FFF2-40B4-BE49-F238E27FC236}">
                      <a16:creationId xmlns:a16="http://schemas.microsoft.com/office/drawing/2014/main" id="{E8020E60-342B-D7E6-4F62-155181DF5905}"/>
                    </a:ext>
                  </a:extLst>
                </p:cNvPr>
                <p:cNvSpPr/>
                <p:nvPr/>
              </p:nvSpPr>
              <p:spPr>
                <a:xfrm>
                  <a:off x="9737437" y="2736000"/>
                  <a:ext cx="1388639" cy="500137"/>
                </a:xfrm>
                <a:prstGeom prst="rect">
                  <a:avLst/>
                </a:prstGeom>
                <a:gradFill flip="none" rotWithShape="1">
                  <a:gsLst>
                    <a:gs pos="16000">
                      <a:srgbClr val="0C49B8"/>
                    </a:gs>
                    <a:gs pos="100000">
                      <a:srgbClr val="08327E"/>
                    </a:gs>
                  </a:gsLst>
                  <a:lin ang="10800000" scaled="1"/>
                  <a:tileRect/>
                </a:gra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2400" b="1" dirty="0">
                      <a:solidFill>
                        <a:schemeClr val="bg1"/>
                      </a:solidFill>
                      <a:latin typeface="Franklin Gothic Medium Cond" panose="020B0606030402020204" pitchFamily="34" charset="0"/>
                      <a:ea typeface="Yu Gothic UI" panose="020B0500000000000000" pitchFamily="34" charset="-128"/>
                    </a:rPr>
                    <a:t>Q1 2024</a:t>
                  </a:r>
                  <a:endParaRPr lang="el-GR" sz="8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</a:endParaRPr>
                </a:p>
              </p:txBody>
            </p:sp>
          </p:grpSp>
          <p:sp>
            <p:nvSpPr>
              <p:cNvPr id="12" name="Rectangle 12">
                <a:extLst>
                  <a:ext uri="{FF2B5EF4-FFF2-40B4-BE49-F238E27FC236}">
                    <a16:creationId xmlns:a16="http://schemas.microsoft.com/office/drawing/2014/main" id="{16AF9480-07B7-DF81-2084-E23A488FD925}"/>
                  </a:ext>
                </a:extLst>
              </p:cNvPr>
              <p:cNvSpPr/>
              <p:nvPr/>
            </p:nvSpPr>
            <p:spPr>
              <a:xfrm>
                <a:off x="555171" y="1415538"/>
                <a:ext cx="547674" cy="500400"/>
              </a:xfrm>
              <a:prstGeom prst="rect">
                <a:avLst/>
              </a:prstGeom>
              <a:gradFill flip="none" rotWithShape="1">
                <a:gsLst>
                  <a:gs pos="0">
                    <a:srgbClr val="0C4CC0"/>
                  </a:gs>
                  <a:gs pos="100000">
                    <a:srgbClr val="08327E"/>
                  </a:gs>
                </a:gsLst>
                <a:lin ang="16200000" scaled="1"/>
                <a:tileRect/>
              </a:gra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l-GR" sz="3000" b="1" dirty="0">
                    <a:solidFill>
                      <a:schemeClr val="bg1"/>
                    </a:solidFill>
                    <a:latin typeface="+mj-lt"/>
                  </a:rPr>
                  <a:t>4</a:t>
                </a:r>
                <a:endParaRPr lang="el-GR" sz="3000" b="1" dirty="0">
                  <a:latin typeface="+mj-lt"/>
                </a:endParaRPr>
              </a:p>
            </p:txBody>
          </p:sp>
        </p:grpSp>
        <p:pic>
          <p:nvPicPr>
            <p:cNvPr id="22" name="Γραφικό 21">
              <a:extLst>
                <a:ext uri="{FF2B5EF4-FFF2-40B4-BE49-F238E27FC236}">
                  <a16:creationId xmlns:a16="http://schemas.microsoft.com/office/drawing/2014/main" id="{035B9204-7BA8-C221-784C-EEA31D10228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1212148" y="5363938"/>
              <a:ext cx="1410489" cy="563586"/>
            </a:xfrm>
            <a:prstGeom prst="rect">
              <a:avLst/>
            </a:prstGeom>
          </p:spPr>
        </p:pic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8E5EEF39-98FC-1F4D-7787-3F320311DD33}"/>
                </a:ext>
              </a:extLst>
            </p:cNvPr>
            <p:cNvSpPr txBox="1"/>
            <p:nvPr/>
          </p:nvSpPr>
          <p:spPr>
            <a:xfrm>
              <a:off x="2634335" y="5192639"/>
              <a:ext cx="7417831" cy="76944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l-GR" sz="2200" b="1" dirty="0" err="1">
                  <a:latin typeface="Franklin Gothic Medium Cond" panose="020B0606030402020204" pitchFamily="34" charset="0"/>
                </a:rPr>
                <a:t>Υποχρεωτικότητα</a:t>
              </a:r>
              <a:r>
                <a:rPr lang="el-GR" sz="2200" b="1" dirty="0">
                  <a:latin typeface="Franklin Gothic Medium Cond" panose="020B0606030402020204" pitchFamily="34" charset="0"/>
                </a:rPr>
                <a:t> και έναρξη διαδικασιών με ΕΕ για υποχρεωτική ηλεκτρονική τιμολόγηση</a:t>
              </a:r>
              <a:endParaRPr lang="el-GR" sz="2200" dirty="0">
                <a:solidFill>
                  <a:schemeClr val="tx1"/>
                </a:solidFill>
                <a:latin typeface="Franklin Gothic Medium Cond" panose="020B0606030402020204" pitchFamily="34" charset="0"/>
              </a:endParaRPr>
            </a:p>
          </p:txBody>
        </p:sp>
      </p:grpSp>
      <p:grpSp>
        <p:nvGrpSpPr>
          <p:cNvPr id="3" name="Ομάδα 2">
            <a:extLst>
              <a:ext uri="{FF2B5EF4-FFF2-40B4-BE49-F238E27FC236}">
                <a16:creationId xmlns:a16="http://schemas.microsoft.com/office/drawing/2014/main" id="{1E3780D5-5CB9-7C1D-F9AC-11BC710E66B0}"/>
              </a:ext>
            </a:extLst>
          </p:cNvPr>
          <p:cNvGrpSpPr/>
          <p:nvPr/>
        </p:nvGrpSpPr>
        <p:grpSpPr>
          <a:xfrm>
            <a:off x="555171" y="4666430"/>
            <a:ext cx="10907486" cy="501616"/>
            <a:chOff x="555171" y="4556121"/>
            <a:chExt cx="10907486" cy="501616"/>
          </a:xfrm>
        </p:grpSpPr>
        <p:grpSp>
          <p:nvGrpSpPr>
            <p:cNvPr id="36" name="Ομάδα 35">
              <a:extLst>
                <a:ext uri="{FF2B5EF4-FFF2-40B4-BE49-F238E27FC236}">
                  <a16:creationId xmlns:a16="http://schemas.microsoft.com/office/drawing/2014/main" id="{2CD68D22-9782-35BA-F688-E551659C8C37}"/>
                </a:ext>
              </a:extLst>
            </p:cNvPr>
            <p:cNvGrpSpPr/>
            <p:nvPr/>
          </p:nvGrpSpPr>
          <p:grpSpPr>
            <a:xfrm>
              <a:off x="1102845" y="4557600"/>
              <a:ext cx="10359812" cy="500137"/>
              <a:chOff x="926746" y="2732300"/>
              <a:chExt cx="10199330" cy="500137"/>
            </a:xfrm>
          </p:grpSpPr>
          <p:sp>
            <p:nvSpPr>
              <p:cNvPr id="38" name="Rectangle 12">
                <a:extLst>
                  <a:ext uri="{FF2B5EF4-FFF2-40B4-BE49-F238E27FC236}">
                    <a16:creationId xmlns:a16="http://schemas.microsoft.com/office/drawing/2014/main" id="{C4950ED2-5241-6DDF-3EED-4BAD8207F109}"/>
                  </a:ext>
                </a:extLst>
              </p:cNvPr>
              <p:cNvSpPr/>
              <p:nvPr/>
            </p:nvSpPr>
            <p:spPr>
              <a:xfrm>
                <a:off x="926746" y="2732300"/>
                <a:ext cx="8897974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Ψηφιακός έλεγχος πινακίδων</a:t>
                </a:r>
                <a:endParaRPr lang="el-GR" sz="2400" dirty="0">
                  <a:solidFill>
                    <a:schemeClr val="tx1"/>
                  </a:solidFill>
                  <a:latin typeface="Franklin Gothic Medium Cond" panose="020B0606030402020204" pitchFamily="34" charset="0"/>
                </a:endParaRPr>
              </a:p>
            </p:txBody>
          </p:sp>
          <p:sp>
            <p:nvSpPr>
              <p:cNvPr id="39" name="Rectangle 12">
                <a:extLst>
                  <a:ext uri="{FF2B5EF4-FFF2-40B4-BE49-F238E27FC236}">
                    <a16:creationId xmlns:a16="http://schemas.microsoft.com/office/drawing/2014/main" id="{5F780C1B-DC9A-87B0-1CC4-F08659C42265}"/>
                  </a:ext>
                </a:extLst>
              </p:cNvPr>
              <p:cNvSpPr/>
              <p:nvPr/>
            </p:nvSpPr>
            <p:spPr>
              <a:xfrm>
                <a:off x="9737437" y="2732300"/>
                <a:ext cx="1388639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</a:t>
                </a:r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3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 </a:t>
                </a:r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202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4</a:t>
                </a:r>
                <a:endParaRPr lang="el-GR" sz="80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37" name="Rectangle 12">
              <a:extLst>
                <a:ext uri="{FF2B5EF4-FFF2-40B4-BE49-F238E27FC236}">
                  <a16:creationId xmlns:a16="http://schemas.microsoft.com/office/drawing/2014/main" id="{8412D25F-73E6-8619-EB4E-0AEE137A8E25}"/>
                </a:ext>
              </a:extLst>
            </p:cNvPr>
            <p:cNvSpPr/>
            <p:nvPr/>
          </p:nvSpPr>
          <p:spPr>
            <a:xfrm>
              <a:off x="555171" y="4556121"/>
              <a:ext cx="547674" cy="5004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5</a:t>
              </a:r>
              <a:endParaRPr lang="el-GR" sz="3000" b="1" dirty="0">
                <a:latin typeface="+mj-lt"/>
              </a:endParaRP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D0B55BA9-9B65-A665-987C-FB9AF08E0F54}"/>
              </a:ext>
            </a:extLst>
          </p:cNvPr>
          <p:cNvSpPr txBox="1"/>
          <p:nvPr/>
        </p:nvSpPr>
        <p:spPr>
          <a:xfrm>
            <a:off x="555171" y="1335677"/>
            <a:ext cx="10907486" cy="584775"/>
          </a:xfrm>
          <a:prstGeom prst="rect">
            <a:avLst/>
          </a:prstGeom>
          <a:gradFill flip="none" rotWithShape="1">
            <a:gsLst>
              <a:gs pos="13000">
                <a:srgbClr val="2061D4"/>
              </a:gs>
              <a:gs pos="76000">
                <a:srgbClr val="0D42A1"/>
              </a:gs>
              <a:gs pos="0">
                <a:srgbClr val="2B72F1"/>
              </a:gs>
              <a:gs pos="100000">
                <a:srgbClr val="0A3D98"/>
              </a:gs>
            </a:gsLst>
            <a:lin ang="10800000" scaled="1"/>
            <a:tileRect/>
          </a:gradFill>
        </p:spPr>
        <p:txBody>
          <a:bodyPr wrap="square" lIns="144000" rtlCol="0" anchor="ctr">
            <a:noAutofit/>
          </a:bodyPr>
          <a:lstStyle/>
          <a:p>
            <a:pPr algn="ctr"/>
            <a:r>
              <a:rPr lang="el-GR" sz="2800" b="1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Στρατηγική κατεύθυνση: «Εύκολο να είσαι συνεπής, δύσκολο να το αποφύγεις»</a:t>
            </a:r>
          </a:p>
        </p:txBody>
      </p:sp>
    </p:spTree>
    <p:extLst>
      <p:ext uri="{BB962C8B-B14F-4D97-AF65-F5344CB8AC3E}">
        <p14:creationId xmlns:p14="http://schemas.microsoft.com/office/powerpoint/2010/main" val="663329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75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25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75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462F58E-A9DF-FEC0-1E4B-FD01B1B31EE7}"/>
              </a:ext>
            </a:extLst>
          </p:cNvPr>
          <p:cNvSpPr/>
          <p:nvPr/>
        </p:nvSpPr>
        <p:spPr>
          <a:xfrm rot="10800000">
            <a:off x="0" y="265912"/>
            <a:ext cx="3708400" cy="923684"/>
          </a:xfrm>
          <a:prstGeom prst="rect">
            <a:avLst/>
          </a:prstGeom>
          <a:gradFill>
            <a:gsLst>
              <a:gs pos="31000">
                <a:schemeClr val="bg1">
                  <a:alpha val="0"/>
                </a:schemeClr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 dirty="0"/>
          </a:p>
        </p:txBody>
      </p:sp>
      <p:grpSp>
        <p:nvGrpSpPr>
          <p:cNvPr id="23" name="Group 6">
            <a:extLst>
              <a:ext uri="{FF2B5EF4-FFF2-40B4-BE49-F238E27FC236}">
                <a16:creationId xmlns:a16="http://schemas.microsoft.com/office/drawing/2014/main" id="{EC459D86-B8D2-DDFB-CDCD-83EDE094CF66}"/>
              </a:ext>
            </a:extLst>
          </p:cNvPr>
          <p:cNvGrpSpPr/>
          <p:nvPr/>
        </p:nvGrpSpPr>
        <p:grpSpPr>
          <a:xfrm>
            <a:off x="2858051" y="5957894"/>
            <a:ext cx="9333949" cy="650932"/>
            <a:chOff x="2858051" y="5734374"/>
            <a:chExt cx="9333949" cy="650932"/>
          </a:xfrm>
        </p:grpSpPr>
        <p:sp>
          <p:nvSpPr>
            <p:cNvPr id="24" name="Rectangle 7">
              <a:extLst>
                <a:ext uri="{FF2B5EF4-FFF2-40B4-BE49-F238E27FC236}">
                  <a16:creationId xmlns:a16="http://schemas.microsoft.com/office/drawing/2014/main" id="{87FD2F19-7980-E5C3-3288-3532214FB0E5}"/>
                </a:ext>
              </a:extLst>
            </p:cNvPr>
            <p:cNvSpPr/>
            <p:nvPr/>
          </p:nvSpPr>
          <p:spPr>
            <a:xfrm rot="5400000">
              <a:off x="7199559" y="1392866"/>
              <a:ext cx="650932" cy="9333948"/>
            </a:xfrm>
            <a:prstGeom prst="rect">
              <a:avLst/>
            </a:prstGeom>
            <a:gradFill>
              <a:gsLst>
                <a:gs pos="5000">
                  <a:schemeClr val="accent2">
                    <a:alpha val="0"/>
                  </a:schemeClr>
                </a:gs>
                <a:gs pos="72000">
                  <a:srgbClr val="3265C5">
                    <a:alpha val="91494"/>
                  </a:srgbClr>
                </a:gs>
                <a:gs pos="90000">
                  <a:schemeClr val="accent2"/>
                </a:gs>
              </a:gsLst>
              <a:lin ang="16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  <p:sp>
          <p:nvSpPr>
            <p:cNvPr id="25" name="Rectangle 8">
              <a:extLst>
                <a:ext uri="{FF2B5EF4-FFF2-40B4-BE49-F238E27FC236}">
                  <a16:creationId xmlns:a16="http://schemas.microsoft.com/office/drawing/2014/main" id="{E0993744-0272-2451-941C-E4DBFF8C1A51}"/>
                </a:ext>
              </a:extLst>
            </p:cNvPr>
            <p:cNvSpPr/>
            <p:nvPr/>
          </p:nvSpPr>
          <p:spPr>
            <a:xfrm>
              <a:off x="9573777" y="6176963"/>
              <a:ext cx="2618223" cy="2083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</p:grpSp>
      <p:pic>
        <p:nvPicPr>
          <p:cNvPr id="26" name="Picture 9" descr="A picture containing text&#10;&#10;Description automatically generated">
            <a:extLst>
              <a:ext uri="{FF2B5EF4-FFF2-40B4-BE49-F238E27FC236}">
                <a16:creationId xmlns:a16="http://schemas.microsoft.com/office/drawing/2014/main" id="{0EA49545-B6B0-8404-A821-7F675247F7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462" y="5700825"/>
            <a:ext cx="2618223" cy="116506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9CA49AB-BA6C-E15B-BAF7-88CA6C44AB15}"/>
              </a:ext>
            </a:extLst>
          </p:cNvPr>
          <p:cNvSpPr txBox="1"/>
          <p:nvPr/>
        </p:nvSpPr>
        <p:spPr>
          <a:xfrm>
            <a:off x="3119120" y="435366"/>
            <a:ext cx="8593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err="1">
                <a:latin typeface="Franklin Gothic Medium Cond" panose="020B0606030402020204" pitchFamily="34" charset="0"/>
              </a:rPr>
              <a:t>Διαλειτουργικότητες</a:t>
            </a:r>
            <a:r>
              <a:rPr lang="el-GR" sz="3200" b="1" dirty="0">
                <a:latin typeface="Franklin Gothic Medium Cond" panose="020B0606030402020204" pitchFamily="34" charset="0"/>
              </a:rPr>
              <a:t> για λήψη και αξιοποίηση δεδομένων</a:t>
            </a:r>
          </a:p>
        </p:txBody>
      </p:sp>
      <p:grpSp>
        <p:nvGrpSpPr>
          <p:cNvPr id="3" name="Ομάδα 2">
            <a:extLst>
              <a:ext uri="{FF2B5EF4-FFF2-40B4-BE49-F238E27FC236}">
                <a16:creationId xmlns:a16="http://schemas.microsoft.com/office/drawing/2014/main" id="{5FB78800-B9F2-11E8-F257-AF8721259D02}"/>
              </a:ext>
            </a:extLst>
          </p:cNvPr>
          <p:cNvGrpSpPr/>
          <p:nvPr/>
        </p:nvGrpSpPr>
        <p:grpSpPr>
          <a:xfrm>
            <a:off x="535327" y="2107638"/>
            <a:ext cx="11111777" cy="649920"/>
            <a:chOff x="785698" y="1568432"/>
            <a:chExt cx="11111777" cy="793419"/>
          </a:xfrm>
        </p:grpSpPr>
        <p:sp>
          <p:nvSpPr>
            <p:cNvPr id="16" name="Rectangle 12">
              <a:extLst>
                <a:ext uri="{FF2B5EF4-FFF2-40B4-BE49-F238E27FC236}">
                  <a16:creationId xmlns:a16="http://schemas.microsoft.com/office/drawing/2014/main" id="{7C04002F-A40B-0C46-ECAB-D7B9A2805DF9}"/>
                </a:ext>
              </a:extLst>
            </p:cNvPr>
            <p:cNvSpPr/>
            <p:nvPr/>
          </p:nvSpPr>
          <p:spPr>
            <a:xfrm>
              <a:off x="785698" y="1569384"/>
              <a:ext cx="1872593" cy="792467"/>
            </a:xfrm>
            <a:prstGeom prst="rect">
              <a:avLst/>
            </a:prstGeom>
            <a:gradFill flip="none" rotWithShape="1">
              <a:gsLst>
                <a:gs pos="0">
                  <a:srgbClr val="3672DE"/>
                </a:gs>
                <a:gs pos="100000">
                  <a:schemeClr val="accent2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l-GR" sz="2400" b="1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ΑΚΙΝΗΤΑ</a:t>
              </a:r>
              <a:endParaRPr lang="en-GR" sz="2400" b="1" dirty="0">
                <a:solidFill>
                  <a:schemeClr val="bg1"/>
                </a:solidFill>
                <a:latin typeface="Franklin Gothic Medium Cond" panose="020B0606030402020204" pitchFamily="34" charset="0"/>
              </a:endParaRPr>
            </a:p>
          </p:txBody>
        </p:sp>
        <p:sp>
          <p:nvSpPr>
            <p:cNvPr id="22" name="Rectangle 12">
              <a:extLst>
                <a:ext uri="{FF2B5EF4-FFF2-40B4-BE49-F238E27FC236}">
                  <a16:creationId xmlns:a16="http://schemas.microsoft.com/office/drawing/2014/main" id="{DCE8C298-52D8-B886-D8A7-6D25D3253BC5}"/>
                </a:ext>
              </a:extLst>
            </p:cNvPr>
            <p:cNvSpPr/>
            <p:nvPr/>
          </p:nvSpPr>
          <p:spPr>
            <a:xfrm>
              <a:off x="2658291" y="1568432"/>
              <a:ext cx="9239184" cy="792467"/>
            </a:xfrm>
            <a:prstGeom prst="rect">
              <a:avLst/>
            </a:prstGeom>
            <a:gradFill flip="none" rotWithShape="1">
              <a:gsLst>
                <a:gs pos="0">
                  <a:srgbClr val="E1E8F7"/>
                </a:gs>
                <a:gs pos="100000">
                  <a:srgbClr val="96B9F8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l-GR" sz="2000" b="1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Ιδιοκτησία και Διαχείριση Ακινήτων 	</a:t>
              </a:r>
            </a:p>
            <a:p>
              <a:r>
                <a:rPr lang="el-GR" sz="2000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Διασύνδεση με Κτηματολόγιο</a:t>
              </a:r>
            </a:p>
          </p:txBody>
        </p:sp>
      </p:grpSp>
      <p:grpSp>
        <p:nvGrpSpPr>
          <p:cNvPr id="7" name="Ομάδα 6">
            <a:extLst>
              <a:ext uri="{FF2B5EF4-FFF2-40B4-BE49-F238E27FC236}">
                <a16:creationId xmlns:a16="http://schemas.microsoft.com/office/drawing/2014/main" id="{6AA916C9-25A8-1278-3DC2-3A1672AA839F}"/>
              </a:ext>
            </a:extLst>
          </p:cNvPr>
          <p:cNvGrpSpPr/>
          <p:nvPr/>
        </p:nvGrpSpPr>
        <p:grpSpPr>
          <a:xfrm>
            <a:off x="540111" y="2848424"/>
            <a:ext cx="11111777" cy="649140"/>
            <a:chOff x="785697" y="2420913"/>
            <a:chExt cx="11111777" cy="792467"/>
          </a:xfrm>
        </p:grpSpPr>
        <p:sp>
          <p:nvSpPr>
            <p:cNvPr id="27" name="Rectangle 12">
              <a:extLst>
                <a:ext uri="{FF2B5EF4-FFF2-40B4-BE49-F238E27FC236}">
                  <a16:creationId xmlns:a16="http://schemas.microsoft.com/office/drawing/2014/main" id="{405AA3B0-ED3B-8C40-6445-6F774058F4B9}"/>
                </a:ext>
              </a:extLst>
            </p:cNvPr>
            <p:cNvSpPr/>
            <p:nvPr/>
          </p:nvSpPr>
          <p:spPr>
            <a:xfrm>
              <a:off x="785697" y="2420913"/>
              <a:ext cx="2342574" cy="792467"/>
            </a:xfrm>
            <a:prstGeom prst="rect">
              <a:avLst/>
            </a:prstGeom>
            <a:gradFill flip="none" rotWithShape="1">
              <a:gsLst>
                <a:gs pos="0">
                  <a:srgbClr val="3672DE"/>
                </a:gs>
                <a:gs pos="100000">
                  <a:schemeClr val="accent2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l-GR" sz="2400" b="1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ΕΠΙΧΕΙΡΗΣΕΙΣ</a:t>
              </a:r>
              <a:endParaRPr lang="en-GR" sz="2400" b="1" dirty="0">
                <a:solidFill>
                  <a:schemeClr val="bg1"/>
                </a:solidFill>
                <a:latin typeface="Franklin Gothic Medium Cond" panose="020B0606030402020204" pitchFamily="34" charset="0"/>
              </a:endParaRPr>
            </a:p>
          </p:txBody>
        </p:sp>
        <p:sp>
          <p:nvSpPr>
            <p:cNvPr id="28" name="Rectangle 12">
              <a:extLst>
                <a:ext uri="{FF2B5EF4-FFF2-40B4-BE49-F238E27FC236}">
                  <a16:creationId xmlns:a16="http://schemas.microsoft.com/office/drawing/2014/main" id="{5BC73B92-36E6-5CF9-7B84-767E6707836B}"/>
                </a:ext>
              </a:extLst>
            </p:cNvPr>
            <p:cNvSpPr/>
            <p:nvPr/>
          </p:nvSpPr>
          <p:spPr>
            <a:xfrm>
              <a:off x="3128271" y="2420913"/>
              <a:ext cx="8769203" cy="792467"/>
            </a:xfrm>
            <a:prstGeom prst="rect">
              <a:avLst/>
            </a:prstGeom>
            <a:gradFill flip="none" rotWithShape="1">
              <a:gsLst>
                <a:gs pos="0">
                  <a:srgbClr val="E1E8F7"/>
                </a:gs>
                <a:gs pos="100000">
                  <a:srgbClr val="96B9F8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l-GR" sz="2000" b="1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Καταγραφή σε πραγματικό χρόνο μεταβολών Μετόχων, Κεφαλαίου, Διοικούντων </a:t>
              </a:r>
            </a:p>
            <a:p>
              <a:r>
                <a:rPr lang="el-GR" sz="2000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σε συνεργασία με </a:t>
              </a:r>
              <a:r>
                <a:rPr lang="el-GR" sz="2000" b="1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ΓΕΜΗ &amp; Μητρώο Πραγματικών Δικαιούχων</a:t>
              </a:r>
            </a:p>
          </p:txBody>
        </p:sp>
      </p:grpSp>
      <p:grpSp>
        <p:nvGrpSpPr>
          <p:cNvPr id="8" name="Ομάδα 7">
            <a:extLst>
              <a:ext uri="{FF2B5EF4-FFF2-40B4-BE49-F238E27FC236}">
                <a16:creationId xmlns:a16="http://schemas.microsoft.com/office/drawing/2014/main" id="{E1700C46-7286-0D66-7C63-74B044BABF7A}"/>
              </a:ext>
            </a:extLst>
          </p:cNvPr>
          <p:cNvGrpSpPr/>
          <p:nvPr/>
        </p:nvGrpSpPr>
        <p:grpSpPr>
          <a:xfrm>
            <a:off x="535327" y="3590163"/>
            <a:ext cx="11111776" cy="649140"/>
            <a:chOff x="785698" y="3276000"/>
            <a:chExt cx="11111776" cy="792467"/>
          </a:xfrm>
        </p:grpSpPr>
        <p:sp>
          <p:nvSpPr>
            <p:cNvPr id="29" name="Rectangle 12">
              <a:extLst>
                <a:ext uri="{FF2B5EF4-FFF2-40B4-BE49-F238E27FC236}">
                  <a16:creationId xmlns:a16="http://schemas.microsoft.com/office/drawing/2014/main" id="{DD029659-C1D6-259A-58F7-4701B9C5FFF6}"/>
                </a:ext>
              </a:extLst>
            </p:cNvPr>
            <p:cNvSpPr/>
            <p:nvPr/>
          </p:nvSpPr>
          <p:spPr>
            <a:xfrm>
              <a:off x="785698" y="3276000"/>
              <a:ext cx="3040993" cy="792467"/>
            </a:xfrm>
            <a:prstGeom prst="rect">
              <a:avLst/>
            </a:prstGeom>
            <a:gradFill flip="none" rotWithShape="1">
              <a:gsLst>
                <a:gs pos="0">
                  <a:srgbClr val="3672DE"/>
                </a:gs>
                <a:gs pos="100000">
                  <a:schemeClr val="accent2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l-GR" sz="2400" b="1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ΥΠΗΡΕΣΙΕΣ ΠΛΗΡΩΜΩΝ</a:t>
              </a:r>
              <a:endParaRPr lang="en-GR" sz="2400" b="1" dirty="0">
                <a:solidFill>
                  <a:schemeClr val="bg1"/>
                </a:solidFill>
                <a:latin typeface="Franklin Gothic Medium Cond" panose="020B0606030402020204" pitchFamily="34" charset="0"/>
              </a:endParaRPr>
            </a:p>
          </p:txBody>
        </p:sp>
        <p:sp>
          <p:nvSpPr>
            <p:cNvPr id="30" name="Rectangle 12">
              <a:extLst>
                <a:ext uri="{FF2B5EF4-FFF2-40B4-BE49-F238E27FC236}">
                  <a16:creationId xmlns:a16="http://schemas.microsoft.com/office/drawing/2014/main" id="{6F5A5417-BEDB-C745-6FA3-1CDC6D83A9BB}"/>
                </a:ext>
              </a:extLst>
            </p:cNvPr>
            <p:cNvSpPr/>
            <p:nvPr/>
          </p:nvSpPr>
          <p:spPr>
            <a:xfrm>
              <a:off x="3826691" y="3276000"/>
              <a:ext cx="8070783" cy="792467"/>
            </a:xfrm>
            <a:prstGeom prst="rect">
              <a:avLst/>
            </a:prstGeom>
            <a:gradFill flip="none" rotWithShape="1">
              <a:gsLst>
                <a:gs pos="0">
                  <a:srgbClr val="E1E8F7"/>
                </a:gs>
                <a:gs pos="100000">
                  <a:srgbClr val="96B9F8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l-GR" sz="2000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Παροχή στοιχείων </a:t>
              </a:r>
              <a:r>
                <a:rPr lang="el-GR" sz="2000" b="1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από ιδρύματα υπηρεσιών πληρωμών αλλοδαπής </a:t>
              </a:r>
              <a:r>
                <a:rPr lang="el-GR" sz="2000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για </a:t>
              </a:r>
              <a:r>
                <a:rPr lang="el-GR" sz="2000" b="1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συναλλαγές κατοίκων Ελλάδας</a:t>
              </a:r>
              <a:endParaRPr lang="el-GR" sz="2000" dirty="0">
                <a:solidFill>
                  <a:schemeClr val="tx1"/>
                </a:solidFill>
                <a:latin typeface="Franklin Gothic Medium Cond" panose="020B0606030402020204" pitchFamily="34" charset="0"/>
              </a:endParaRPr>
            </a:p>
          </p:txBody>
        </p:sp>
      </p:grpSp>
      <p:grpSp>
        <p:nvGrpSpPr>
          <p:cNvPr id="10" name="Ομάδα 9">
            <a:extLst>
              <a:ext uri="{FF2B5EF4-FFF2-40B4-BE49-F238E27FC236}">
                <a16:creationId xmlns:a16="http://schemas.microsoft.com/office/drawing/2014/main" id="{724D6D6F-B2A2-BE27-2CCB-C89833066AB8}"/>
              </a:ext>
            </a:extLst>
          </p:cNvPr>
          <p:cNvGrpSpPr/>
          <p:nvPr/>
        </p:nvGrpSpPr>
        <p:grpSpPr>
          <a:xfrm>
            <a:off x="535327" y="4326333"/>
            <a:ext cx="11111776" cy="649140"/>
            <a:chOff x="785698" y="4982400"/>
            <a:chExt cx="11111776" cy="792467"/>
          </a:xfrm>
        </p:grpSpPr>
        <p:sp>
          <p:nvSpPr>
            <p:cNvPr id="4" name="Rectangle 12">
              <a:extLst>
                <a:ext uri="{FF2B5EF4-FFF2-40B4-BE49-F238E27FC236}">
                  <a16:creationId xmlns:a16="http://schemas.microsoft.com/office/drawing/2014/main" id="{F7E2EFB1-65DA-CF56-A77C-ECA79301984A}"/>
                </a:ext>
              </a:extLst>
            </p:cNvPr>
            <p:cNvSpPr/>
            <p:nvPr/>
          </p:nvSpPr>
          <p:spPr>
            <a:xfrm>
              <a:off x="785698" y="4982400"/>
              <a:ext cx="3355953" cy="792467"/>
            </a:xfrm>
            <a:prstGeom prst="rect">
              <a:avLst/>
            </a:prstGeom>
            <a:gradFill flip="none" rotWithShape="1">
              <a:gsLst>
                <a:gs pos="0">
                  <a:srgbClr val="3672DE"/>
                </a:gs>
                <a:gs pos="100000">
                  <a:schemeClr val="accent2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l-GR" sz="2400" b="1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ΨΗΦΙΑΚΕΣ ΠΛΑΤΦΟΡΜΕΣ</a:t>
              </a:r>
              <a:endParaRPr lang="en-GR" sz="2400" b="1" dirty="0">
                <a:solidFill>
                  <a:schemeClr val="bg1"/>
                </a:solidFill>
                <a:latin typeface="Franklin Gothic Medium Cond" panose="020B0606030402020204" pitchFamily="34" charset="0"/>
              </a:endParaRPr>
            </a:p>
          </p:txBody>
        </p:sp>
        <p:sp>
          <p:nvSpPr>
            <p:cNvPr id="5" name="Rectangle 12">
              <a:extLst>
                <a:ext uri="{FF2B5EF4-FFF2-40B4-BE49-F238E27FC236}">
                  <a16:creationId xmlns:a16="http://schemas.microsoft.com/office/drawing/2014/main" id="{2731484C-7D75-9CF6-6282-7E2ED24E5AB9}"/>
                </a:ext>
              </a:extLst>
            </p:cNvPr>
            <p:cNvSpPr/>
            <p:nvPr/>
          </p:nvSpPr>
          <p:spPr>
            <a:xfrm>
              <a:off x="4141651" y="4982400"/>
              <a:ext cx="7755823" cy="792467"/>
            </a:xfrm>
            <a:prstGeom prst="rect">
              <a:avLst/>
            </a:prstGeom>
            <a:gradFill flip="none" rotWithShape="1">
              <a:gsLst>
                <a:gs pos="0">
                  <a:srgbClr val="E1E8F7"/>
                </a:gs>
                <a:gs pos="100000">
                  <a:srgbClr val="96B9F8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l-GR" sz="2000" b="1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Συστηματοποίηση παροχής στοιχείων από πλατφόρμες </a:t>
              </a:r>
              <a:r>
                <a:rPr lang="en-US" sz="2000" b="1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delivery, </a:t>
              </a:r>
              <a:r>
                <a:rPr lang="el-GR" sz="2000" b="1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παροχής διαφόρων υπηρεσιών </a:t>
              </a:r>
              <a:r>
                <a:rPr lang="el-GR" sz="2000" b="1" dirty="0" err="1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κλπ</a:t>
              </a:r>
              <a:endParaRPr lang="el-GR" sz="2000" dirty="0">
                <a:solidFill>
                  <a:schemeClr val="tx1"/>
                </a:solidFill>
                <a:latin typeface="Franklin Gothic Medium Cond" panose="020B0606030402020204" pitchFamily="34" charset="0"/>
              </a:endParaRPr>
            </a:p>
          </p:txBody>
        </p:sp>
      </p:grpSp>
      <p:sp>
        <p:nvSpPr>
          <p:cNvPr id="6" name="Title 11">
            <a:extLst>
              <a:ext uri="{FF2B5EF4-FFF2-40B4-BE49-F238E27FC236}">
                <a16:creationId xmlns:a16="http://schemas.microsoft.com/office/drawing/2014/main" id="{E7568684-8444-61E0-13EA-91B4BE7F64C8}"/>
              </a:ext>
            </a:extLst>
          </p:cNvPr>
          <p:cNvSpPr txBox="1">
            <a:spLocks/>
          </p:cNvSpPr>
          <p:nvPr/>
        </p:nvSpPr>
        <p:spPr>
          <a:xfrm>
            <a:off x="2067155" y="294886"/>
            <a:ext cx="1051965" cy="8814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5400" b="1" dirty="0"/>
              <a:t>1.</a:t>
            </a:r>
            <a:r>
              <a:rPr lang="en-US" sz="5400" b="1" dirty="0"/>
              <a:t>2</a:t>
            </a:r>
            <a:endParaRPr lang="en-GR" sz="5400" b="1" dirty="0"/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5C7FF9D7-9F1C-9126-F98E-9626DE213C2D}"/>
              </a:ext>
            </a:extLst>
          </p:cNvPr>
          <p:cNvSpPr/>
          <p:nvPr/>
        </p:nvSpPr>
        <p:spPr>
          <a:xfrm>
            <a:off x="264461" y="1446665"/>
            <a:ext cx="11382641" cy="545842"/>
          </a:xfrm>
          <a:prstGeom prst="rect">
            <a:avLst/>
          </a:prstGeom>
          <a:gradFill flip="none" rotWithShape="1">
            <a:gsLst>
              <a:gs pos="0">
                <a:srgbClr val="2662DA"/>
              </a:gs>
              <a:gs pos="100000">
                <a:srgbClr val="183F8C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Στόχος, μέσα στο 2024 να ωριμάσουν τα παρακάτω έργα: </a:t>
            </a:r>
          </a:p>
        </p:txBody>
      </p:sp>
      <p:grpSp>
        <p:nvGrpSpPr>
          <p:cNvPr id="11" name="Ομάδα 10">
            <a:extLst>
              <a:ext uri="{FF2B5EF4-FFF2-40B4-BE49-F238E27FC236}">
                <a16:creationId xmlns:a16="http://schemas.microsoft.com/office/drawing/2014/main" id="{A84D137A-DA56-1395-78B1-CC233A7D7D8D}"/>
              </a:ext>
            </a:extLst>
          </p:cNvPr>
          <p:cNvGrpSpPr/>
          <p:nvPr/>
        </p:nvGrpSpPr>
        <p:grpSpPr>
          <a:xfrm>
            <a:off x="535326" y="5057853"/>
            <a:ext cx="11111776" cy="649140"/>
            <a:chOff x="785697" y="4982400"/>
            <a:chExt cx="11111776" cy="792467"/>
          </a:xfrm>
        </p:grpSpPr>
        <p:sp>
          <p:nvSpPr>
            <p:cNvPr id="12" name="Rectangle 12">
              <a:extLst>
                <a:ext uri="{FF2B5EF4-FFF2-40B4-BE49-F238E27FC236}">
                  <a16:creationId xmlns:a16="http://schemas.microsoft.com/office/drawing/2014/main" id="{A644D1D8-DBFB-29DF-F546-59F43142C20D}"/>
                </a:ext>
              </a:extLst>
            </p:cNvPr>
            <p:cNvSpPr/>
            <p:nvPr/>
          </p:nvSpPr>
          <p:spPr>
            <a:xfrm>
              <a:off x="785697" y="4982400"/>
              <a:ext cx="3884274" cy="792467"/>
            </a:xfrm>
            <a:prstGeom prst="rect">
              <a:avLst/>
            </a:prstGeom>
            <a:gradFill flip="none" rotWithShape="1">
              <a:gsLst>
                <a:gs pos="0">
                  <a:srgbClr val="3672DE"/>
                </a:gs>
                <a:gs pos="100000">
                  <a:schemeClr val="accent2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l-GR" sz="2400" b="1" dirty="0">
                  <a:solidFill>
                    <a:schemeClr val="bg1"/>
                  </a:solidFill>
                  <a:latin typeface="Franklin Gothic Medium Cond" panose="020B0606030402020204" pitchFamily="34" charset="0"/>
                </a:rPr>
                <a:t>ΠΡΟΣΥΜΠΛΗΡΩΣΗ ΔΗΛΩΣΕΩΝ</a:t>
              </a:r>
              <a:endParaRPr lang="en-GR" sz="2400" b="1" dirty="0">
                <a:solidFill>
                  <a:schemeClr val="bg1"/>
                </a:solidFill>
                <a:latin typeface="Franklin Gothic Medium Cond" panose="020B0606030402020204" pitchFamily="34" charset="0"/>
              </a:endParaRPr>
            </a:p>
          </p:txBody>
        </p:sp>
        <p:sp>
          <p:nvSpPr>
            <p:cNvPr id="14" name="Rectangle 12">
              <a:extLst>
                <a:ext uri="{FF2B5EF4-FFF2-40B4-BE49-F238E27FC236}">
                  <a16:creationId xmlns:a16="http://schemas.microsoft.com/office/drawing/2014/main" id="{5E18E646-EC52-F25E-003B-C3EAE1A5EEC0}"/>
                </a:ext>
              </a:extLst>
            </p:cNvPr>
            <p:cNvSpPr/>
            <p:nvPr/>
          </p:nvSpPr>
          <p:spPr>
            <a:xfrm>
              <a:off x="4669970" y="4982400"/>
              <a:ext cx="7227503" cy="792467"/>
            </a:xfrm>
            <a:prstGeom prst="rect">
              <a:avLst/>
            </a:prstGeom>
            <a:gradFill flip="none" rotWithShape="1">
              <a:gsLst>
                <a:gs pos="0">
                  <a:srgbClr val="E1E8F7"/>
                </a:gs>
                <a:gs pos="100000">
                  <a:srgbClr val="96B9F8"/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l-GR" sz="2000" b="1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Επιπλέον </a:t>
              </a:r>
              <a:r>
                <a:rPr lang="el-GR" sz="2000" b="1" dirty="0" err="1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προσυμπληρωμένα</a:t>
              </a:r>
              <a:r>
                <a:rPr lang="el-GR" sz="2000" b="1" dirty="0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 δεδομένα για δηλώσεις 2025: εισοδήματα από ακίνητα, συμμετοχές στο κεφάλαιο εταιρειών </a:t>
              </a:r>
              <a:r>
                <a:rPr lang="el-GR" sz="2000" b="1" dirty="0" err="1">
                  <a:solidFill>
                    <a:schemeClr val="tx1"/>
                  </a:solidFill>
                  <a:latin typeface="Franklin Gothic Medium Cond" panose="020B0606030402020204" pitchFamily="34" charset="0"/>
                </a:rPr>
                <a:t>κλπ</a:t>
              </a:r>
              <a:endParaRPr lang="el-GR" sz="2000" dirty="0">
                <a:solidFill>
                  <a:schemeClr val="tx1"/>
                </a:solidFill>
                <a:latin typeface="Franklin Gothic Medium Cond" panose="020B06060304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583697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7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462F58E-A9DF-FEC0-1E4B-FD01B1B31EE7}"/>
              </a:ext>
            </a:extLst>
          </p:cNvPr>
          <p:cNvSpPr/>
          <p:nvPr/>
        </p:nvSpPr>
        <p:spPr>
          <a:xfrm rot="10800000">
            <a:off x="0" y="265912"/>
            <a:ext cx="3708400" cy="923684"/>
          </a:xfrm>
          <a:prstGeom prst="rect">
            <a:avLst/>
          </a:prstGeom>
          <a:gradFill>
            <a:gsLst>
              <a:gs pos="31000">
                <a:schemeClr val="bg1">
                  <a:alpha val="0"/>
                </a:schemeClr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 dirty="0"/>
          </a:p>
        </p:txBody>
      </p:sp>
      <p:grpSp>
        <p:nvGrpSpPr>
          <p:cNvPr id="23" name="Group 6">
            <a:extLst>
              <a:ext uri="{FF2B5EF4-FFF2-40B4-BE49-F238E27FC236}">
                <a16:creationId xmlns:a16="http://schemas.microsoft.com/office/drawing/2014/main" id="{EC459D86-B8D2-DDFB-CDCD-83EDE094CF66}"/>
              </a:ext>
            </a:extLst>
          </p:cNvPr>
          <p:cNvGrpSpPr/>
          <p:nvPr/>
        </p:nvGrpSpPr>
        <p:grpSpPr>
          <a:xfrm>
            <a:off x="2858051" y="5957894"/>
            <a:ext cx="9333949" cy="650932"/>
            <a:chOff x="2858051" y="5734374"/>
            <a:chExt cx="9333949" cy="650932"/>
          </a:xfrm>
        </p:grpSpPr>
        <p:sp>
          <p:nvSpPr>
            <p:cNvPr id="24" name="Rectangle 7">
              <a:extLst>
                <a:ext uri="{FF2B5EF4-FFF2-40B4-BE49-F238E27FC236}">
                  <a16:creationId xmlns:a16="http://schemas.microsoft.com/office/drawing/2014/main" id="{87FD2F19-7980-E5C3-3288-3532214FB0E5}"/>
                </a:ext>
              </a:extLst>
            </p:cNvPr>
            <p:cNvSpPr/>
            <p:nvPr/>
          </p:nvSpPr>
          <p:spPr>
            <a:xfrm rot="5400000">
              <a:off x="7199559" y="1392866"/>
              <a:ext cx="650932" cy="9333948"/>
            </a:xfrm>
            <a:prstGeom prst="rect">
              <a:avLst/>
            </a:prstGeom>
            <a:gradFill>
              <a:gsLst>
                <a:gs pos="5000">
                  <a:schemeClr val="accent2">
                    <a:alpha val="0"/>
                  </a:schemeClr>
                </a:gs>
                <a:gs pos="72000">
                  <a:srgbClr val="3265C5">
                    <a:alpha val="91494"/>
                  </a:srgbClr>
                </a:gs>
                <a:gs pos="90000">
                  <a:schemeClr val="accent2"/>
                </a:gs>
              </a:gsLst>
              <a:lin ang="16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  <p:sp>
          <p:nvSpPr>
            <p:cNvPr id="25" name="Rectangle 8">
              <a:extLst>
                <a:ext uri="{FF2B5EF4-FFF2-40B4-BE49-F238E27FC236}">
                  <a16:creationId xmlns:a16="http://schemas.microsoft.com/office/drawing/2014/main" id="{E0993744-0272-2451-941C-E4DBFF8C1A51}"/>
                </a:ext>
              </a:extLst>
            </p:cNvPr>
            <p:cNvSpPr/>
            <p:nvPr/>
          </p:nvSpPr>
          <p:spPr>
            <a:xfrm>
              <a:off x="9573777" y="6176963"/>
              <a:ext cx="2618223" cy="20834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R"/>
            </a:p>
          </p:txBody>
        </p:sp>
      </p:grpSp>
      <p:pic>
        <p:nvPicPr>
          <p:cNvPr id="26" name="Picture 9" descr="A picture containing text&#10;&#10;Description automatically generated">
            <a:extLst>
              <a:ext uri="{FF2B5EF4-FFF2-40B4-BE49-F238E27FC236}">
                <a16:creationId xmlns:a16="http://schemas.microsoft.com/office/drawing/2014/main" id="{0EA49545-B6B0-8404-A821-7F675247F7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462" y="5700825"/>
            <a:ext cx="2618223" cy="1165067"/>
          </a:xfrm>
          <a:prstGeom prst="rect">
            <a:avLst/>
          </a:prstGeom>
        </p:spPr>
      </p:pic>
      <p:sp>
        <p:nvSpPr>
          <p:cNvPr id="8" name="Title 11">
            <a:extLst>
              <a:ext uri="{FF2B5EF4-FFF2-40B4-BE49-F238E27FC236}">
                <a16:creationId xmlns:a16="http://schemas.microsoft.com/office/drawing/2014/main" id="{096A3405-CBE0-7608-0A49-1F5B3122E4C5}"/>
              </a:ext>
            </a:extLst>
          </p:cNvPr>
          <p:cNvSpPr txBox="1">
            <a:spLocks/>
          </p:cNvSpPr>
          <p:nvPr/>
        </p:nvSpPr>
        <p:spPr>
          <a:xfrm>
            <a:off x="2067155" y="294886"/>
            <a:ext cx="1051965" cy="8814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5400" b="1" dirty="0"/>
              <a:t>1.3</a:t>
            </a:r>
            <a:endParaRPr lang="en-GR" sz="5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9AE221A-93CB-B1B3-D859-A1D93FEF2184}"/>
              </a:ext>
            </a:extLst>
          </p:cNvPr>
          <p:cNvSpPr txBox="1"/>
          <p:nvPr/>
        </p:nvSpPr>
        <p:spPr>
          <a:xfrm>
            <a:off x="426107" y="1362602"/>
            <a:ext cx="10699970" cy="500137"/>
          </a:xfrm>
          <a:prstGeom prst="rect">
            <a:avLst/>
          </a:prstGeom>
          <a:gradFill flip="none" rotWithShape="1">
            <a:gsLst>
              <a:gs pos="0">
                <a:srgbClr val="5A91F4"/>
              </a:gs>
              <a:gs pos="100000">
                <a:srgbClr val="0C49BA"/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r>
              <a:rPr lang="el-GR" sz="2650" b="1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Σημαντικές διατάξεις και αποφάσεις που πρέπει να έχουν εκδοθεί μέχρι το </a:t>
            </a:r>
            <a:r>
              <a:rPr lang="en-US" sz="2650" b="1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Q</a:t>
            </a:r>
            <a:r>
              <a:rPr lang="el-GR" sz="2650" b="1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3</a:t>
            </a:r>
            <a:r>
              <a:rPr lang="en-US" sz="2650" b="1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 2024</a:t>
            </a:r>
            <a:endParaRPr lang="el-GR" sz="2650" b="1" dirty="0">
              <a:solidFill>
                <a:schemeClr val="bg1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FFF336-F0F7-A94A-77B1-9334ADB9F50B}"/>
              </a:ext>
            </a:extLst>
          </p:cNvPr>
          <p:cNvSpPr txBox="1"/>
          <p:nvPr/>
        </p:nvSpPr>
        <p:spPr>
          <a:xfrm>
            <a:off x="629919" y="1991197"/>
            <a:ext cx="11050451" cy="37850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l-GR" sz="2400" dirty="0" err="1">
                <a:latin typeface="Franklin Gothic Medium Cond" panose="020B0606030402020204" pitchFamily="34" charset="0"/>
              </a:rPr>
              <a:t>Υποχρεωτικότητα</a:t>
            </a:r>
            <a:r>
              <a:rPr lang="el-GR" sz="2400" dirty="0">
                <a:latin typeface="Franklin Gothic Medium Cond" panose="020B0606030402020204" pitchFamily="34" charset="0"/>
              </a:rPr>
              <a:t> </a:t>
            </a:r>
            <a:r>
              <a:rPr lang="en-US" sz="2400" dirty="0" err="1">
                <a:latin typeface="Franklin Gothic Medium Cond" panose="020B0606030402020204" pitchFamily="34" charset="0"/>
              </a:rPr>
              <a:t>myDATA</a:t>
            </a:r>
            <a:r>
              <a:rPr lang="en-US" sz="2400" dirty="0">
                <a:latin typeface="Franklin Gothic Medium Cond" panose="020B0606030402020204" pitchFamily="34" charset="0"/>
              </a:rPr>
              <a:t> </a:t>
            </a:r>
            <a:r>
              <a:rPr lang="en-US" sz="2400" b="1" dirty="0">
                <a:solidFill>
                  <a:schemeClr val="accent2"/>
                </a:solidFill>
                <a:latin typeface="Franklin Gothic Medium Cond" panose="020B0606030402020204" pitchFamily="34" charset="0"/>
              </a:rPr>
              <a:t>Q1 2024</a:t>
            </a:r>
            <a:endParaRPr lang="el-GR" sz="2400" dirty="0">
              <a:latin typeface="Franklin Gothic Medium Cond" panose="020B0606030402020204" pitchFamily="34" charset="0"/>
            </a:endParaRPr>
          </a:p>
          <a:p>
            <a:pPr marL="514350" indent="-514350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l-GR" sz="2400" dirty="0">
                <a:latin typeface="Franklin Gothic Medium Cond" panose="020B0606030402020204" pitchFamily="34" charset="0"/>
              </a:rPr>
              <a:t>Κυρώσεις μη διασύνδεσης </a:t>
            </a:r>
            <a:r>
              <a:rPr lang="en-US" sz="2400" dirty="0">
                <a:latin typeface="Franklin Gothic Medium Cond" panose="020B0606030402020204" pitchFamily="34" charset="0"/>
              </a:rPr>
              <a:t>POS – </a:t>
            </a:r>
            <a:r>
              <a:rPr lang="el-GR" sz="2400" dirty="0">
                <a:latin typeface="Franklin Gothic Medium Cond" panose="020B0606030402020204" pitchFamily="34" charset="0"/>
              </a:rPr>
              <a:t>Ταμειακών </a:t>
            </a:r>
            <a:r>
              <a:rPr lang="en-US" sz="2400" b="1" dirty="0">
                <a:solidFill>
                  <a:schemeClr val="accent2"/>
                </a:solidFill>
                <a:latin typeface="Franklin Gothic Medium Cond" panose="020B0606030402020204" pitchFamily="34" charset="0"/>
              </a:rPr>
              <a:t>Q1 2024</a:t>
            </a:r>
            <a:endParaRPr lang="el-GR" sz="2400" b="1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  <a:p>
            <a:pPr marL="514350" indent="-514350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l-GR" sz="2400" dirty="0">
                <a:latin typeface="Franklin Gothic Medium Cond" panose="020B0606030402020204" pitchFamily="34" charset="0"/>
              </a:rPr>
              <a:t>Πρόταση ΑΑΔΕ για τροποποιήσεις στον Κώδικα Φορολογικής Διαδικασίας </a:t>
            </a:r>
            <a:r>
              <a:rPr lang="en-US" sz="2400" b="1" dirty="0">
                <a:solidFill>
                  <a:schemeClr val="accent2"/>
                </a:solidFill>
                <a:latin typeface="Franklin Gothic Medium Cond" panose="020B0606030402020204" pitchFamily="34" charset="0"/>
              </a:rPr>
              <a:t>Q</a:t>
            </a:r>
            <a:r>
              <a:rPr lang="el-GR" sz="2400" b="1" dirty="0">
                <a:solidFill>
                  <a:schemeClr val="accent2"/>
                </a:solidFill>
                <a:latin typeface="Franklin Gothic Medium Cond" panose="020B0606030402020204" pitchFamily="34" charset="0"/>
              </a:rPr>
              <a:t>1</a:t>
            </a:r>
            <a:r>
              <a:rPr lang="en-US" sz="2400" b="1" dirty="0">
                <a:solidFill>
                  <a:schemeClr val="accent2"/>
                </a:solidFill>
                <a:latin typeface="Franklin Gothic Medium Cond" panose="020B0606030402020204" pitchFamily="34" charset="0"/>
              </a:rPr>
              <a:t> 2024</a:t>
            </a:r>
            <a:r>
              <a:rPr lang="el-GR" sz="2400" dirty="0">
                <a:latin typeface="Franklin Gothic Medium Cond" panose="020B0606030402020204" pitchFamily="34" charset="0"/>
              </a:rPr>
              <a:t> </a:t>
            </a:r>
          </a:p>
          <a:p>
            <a:pPr marL="514350" indent="-514350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l-GR" sz="2400" dirty="0">
                <a:latin typeface="Franklin Gothic Medium Cond" panose="020B0606030402020204" pitchFamily="34" charset="0"/>
              </a:rPr>
              <a:t>Διαδικασία αμφισβήτησης του τεκμηρίου από ατομικές επιχειρήσεις </a:t>
            </a:r>
            <a:r>
              <a:rPr lang="en-US" sz="2400" b="1" dirty="0">
                <a:solidFill>
                  <a:schemeClr val="accent2"/>
                </a:solidFill>
                <a:latin typeface="Franklin Gothic Medium Cond" panose="020B0606030402020204" pitchFamily="34" charset="0"/>
              </a:rPr>
              <a:t>Q</a:t>
            </a:r>
            <a:r>
              <a:rPr lang="el-GR" sz="2400" b="1" dirty="0">
                <a:solidFill>
                  <a:schemeClr val="accent2"/>
                </a:solidFill>
                <a:latin typeface="Franklin Gothic Medium Cond" panose="020B0606030402020204" pitchFamily="34" charset="0"/>
              </a:rPr>
              <a:t>1</a:t>
            </a:r>
            <a:r>
              <a:rPr lang="en-US" sz="2400" b="1" dirty="0">
                <a:solidFill>
                  <a:schemeClr val="accent2"/>
                </a:solidFill>
                <a:latin typeface="Franklin Gothic Medium Cond" panose="020B0606030402020204" pitchFamily="34" charset="0"/>
              </a:rPr>
              <a:t> 2024</a:t>
            </a:r>
            <a:endParaRPr lang="el-GR" sz="2400" dirty="0">
              <a:latin typeface="Franklin Gothic Medium Cond" panose="020B0606030402020204" pitchFamily="34" charset="0"/>
            </a:endParaRPr>
          </a:p>
          <a:p>
            <a:pPr marL="514350" indent="-514350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l-GR" sz="2400" dirty="0">
                <a:latin typeface="Franklin Gothic Medium Cond" panose="020B0606030402020204" pitchFamily="34" charset="0"/>
              </a:rPr>
              <a:t>Χρήση καμερών στους ελέγχους και στις συναντήσεις με </a:t>
            </a:r>
            <a:r>
              <a:rPr lang="el-GR" sz="2400" dirty="0" err="1">
                <a:latin typeface="Franklin Gothic Medium Cond" panose="020B0606030402020204" pitchFamily="34" charset="0"/>
              </a:rPr>
              <a:t>ελεγχομένους</a:t>
            </a:r>
            <a:r>
              <a:rPr lang="en-US" sz="2400" dirty="0">
                <a:latin typeface="Franklin Gothic Medium Cond" panose="020B0606030402020204" pitchFamily="34" charset="0"/>
              </a:rPr>
              <a:t> </a:t>
            </a:r>
            <a:r>
              <a:rPr lang="en-US" sz="2400" b="1" dirty="0">
                <a:solidFill>
                  <a:schemeClr val="accent2"/>
                </a:solidFill>
                <a:latin typeface="Franklin Gothic Medium Cond" panose="020B0606030402020204" pitchFamily="34" charset="0"/>
              </a:rPr>
              <a:t>Q2 2024</a:t>
            </a:r>
            <a:endParaRPr lang="el-GR" sz="2400" b="1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  <a:p>
            <a:pPr marL="514350" indent="-514350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l-GR" sz="2400" dirty="0">
                <a:latin typeface="Franklin Gothic Medium Cond" panose="020B0606030402020204" pitchFamily="34" charset="0"/>
              </a:rPr>
              <a:t>Ενοποίηση χωρικής αρμοδιότητας των 4 ΕΛΚΕ Αττικής και των 2 ΕΛΚΕ Θεσσαλονίκης</a:t>
            </a:r>
            <a:r>
              <a:rPr lang="el-GR" sz="2400" b="1" dirty="0">
                <a:latin typeface="Franklin Gothic Medium Cond" panose="020B0606030402020204" pitchFamily="34" charset="0"/>
              </a:rPr>
              <a:t> </a:t>
            </a:r>
            <a:r>
              <a:rPr lang="en-US" sz="2400" b="1" dirty="0">
                <a:solidFill>
                  <a:schemeClr val="accent2"/>
                </a:solidFill>
                <a:latin typeface="Franklin Gothic Medium Cond" panose="020B0606030402020204" pitchFamily="34" charset="0"/>
              </a:rPr>
              <a:t>Q</a:t>
            </a:r>
            <a:r>
              <a:rPr lang="el-GR" sz="2400" b="1" dirty="0">
                <a:solidFill>
                  <a:schemeClr val="accent2"/>
                </a:solidFill>
                <a:latin typeface="Franklin Gothic Medium Cond" panose="020B0606030402020204" pitchFamily="34" charset="0"/>
              </a:rPr>
              <a:t>2</a:t>
            </a:r>
            <a:r>
              <a:rPr lang="en-US" sz="2400" b="1" dirty="0">
                <a:solidFill>
                  <a:schemeClr val="accent2"/>
                </a:solidFill>
                <a:latin typeface="Franklin Gothic Medium Cond" panose="020B0606030402020204" pitchFamily="34" charset="0"/>
              </a:rPr>
              <a:t> 2024</a:t>
            </a:r>
            <a:endParaRPr lang="el-GR" sz="2400" b="1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  <a:p>
            <a:pPr marL="514350" indent="-514350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l-GR" sz="2400" dirty="0">
                <a:latin typeface="Franklin Gothic Medium Cond" panose="020B0606030402020204" pitchFamily="34" charset="0"/>
              </a:rPr>
              <a:t>Διαδικασία για παροχή στοιχείων από ιδρύματα υπηρεσιών πληρωμών αλλοδαπής </a:t>
            </a:r>
            <a:r>
              <a:rPr lang="en-US" sz="2400" b="1" dirty="0">
                <a:solidFill>
                  <a:schemeClr val="accent2"/>
                </a:solidFill>
                <a:latin typeface="Franklin Gothic Medium Cond" panose="020B0606030402020204" pitchFamily="34" charset="0"/>
              </a:rPr>
              <a:t>Q</a:t>
            </a:r>
            <a:r>
              <a:rPr lang="el-GR" sz="2400" b="1" dirty="0">
                <a:solidFill>
                  <a:schemeClr val="accent2"/>
                </a:solidFill>
                <a:latin typeface="Franklin Gothic Medium Cond" panose="020B0606030402020204" pitchFamily="34" charset="0"/>
              </a:rPr>
              <a:t>2</a:t>
            </a:r>
            <a:r>
              <a:rPr lang="en-US" sz="2400" b="1" dirty="0">
                <a:solidFill>
                  <a:schemeClr val="accent2"/>
                </a:solidFill>
                <a:latin typeface="Franklin Gothic Medium Cond" panose="020B0606030402020204" pitchFamily="34" charset="0"/>
              </a:rPr>
              <a:t> 2024</a:t>
            </a:r>
            <a:endParaRPr lang="el-GR" sz="2400" dirty="0">
              <a:latin typeface="Franklin Gothic Medium Cond" panose="020B0606030402020204" pitchFamily="34" charset="0"/>
            </a:endParaRPr>
          </a:p>
          <a:p>
            <a:pPr marL="514350" indent="-514350"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l-GR" sz="2400" dirty="0">
                <a:latin typeface="Franklin Gothic Medium Cond" panose="020B0606030402020204" pitchFamily="34" charset="0"/>
              </a:rPr>
              <a:t>Γενικό εγχειρίδιο ελέγχων </a:t>
            </a:r>
            <a:r>
              <a:rPr lang="en-US" sz="2400" b="1" dirty="0">
                <a:solidFill>
                  <a:schemeClr val="accent2"/>
                </a:solidFill>
                <a:latin typeface="Franklin Gothic Medium Cond" panose="020B0606030402020204" pitchFamily="34" charset="0"/>
              </a:rPr>
              <a:t>Q</a:t>
            </a:r>
            <a:r>
              <a:rPr lang="el-GR" sz="2400" b="1" dirty="0">
                <a:solidFill>
                  <a:schemeClr val="accent2"/>
                </a:solidFill>
                <a:latin typeface="Franklin Gothic Medium Cond" panose="020B0606030402020204" pitchFamily="34" charset="0"/>
              </a:rPr>
              <a:t>3</a:t>
            </a:r>
            <a:r>
              <a:rPr lang="en-US" sz="2400" b="1" dirty="0">
                <a:solidFill>
                  <a:schemeClr val="accent2"/>
                </a:solidFill>
                <a:latin typeface="Franklin Gothic Medium Cond" panose="020B0606030402020204" pitchFamily="34" charset="0"/>
              </a:rPr>
              <a:t> 2024</a:t>
            </a:r>
            <a:endParaRPr lang="el-GR" sz="2800" b="1" dirty="0">
              <a:solidFill>
                <a:schemeClr val="accent2"/>
              </a:solidFill>
              <a:latin typeface="Franklin Gothic Medium Cond" panose="020B06060304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24DAABE-2CDD-15DC-5D4A-1CBDD0E4B3B3}"/>
              </a:ext>
            </a:extLst>
          </p:cNvPr>
          <p:cNvSpPr txBox="1"/>
          <p:nvPr/>
        </p:nvSpPr>
        <p:spPr>
          <a:xfrm>
            <a:off x="3119120" y="435366"/>
            <a:ext cx="90728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000" b="1" dirty="0">
                <a:latin typeface="Franklin Gothic Medium Cond" panose="020B0606030402020204" pitchFamily="34" charset="0"/>
              </a:rPr>
              <a:t>Κανονιστικό πλαίσιο ελεγκτικού ενδιαφέροντος</a:t>
            </a:r>
          </a:p>
        </p:txBody>
      </p:sp>
    </p:spTree>
    <p:extLst>
      <p:ext uri="{BB962C8B-B14F-4D97-AF65-F5344CB8AC3E}">
        <p14:creationId xmlns:p14="http://schemas.microsoft.com/office/powerpoint/2010/main" val="751257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75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75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75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5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75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75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25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75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462F58E-A9DF-FEC0-1E4B-FD01B1B31EE7}"/>
              </a:ext>
            </a:extLst>
          </p:cNvPr>
          <p:cNvSpPr/>
          <p:nvPr/>
        </p:nvSpPr>
        <p:spPr>
          <a:xfrm rot="10800000">
            <a:off x="0" y="265912"/>
            <a:ext cx="3708400" cy="923684"/>
          </a:xfrm>
          <a:prstGeom prst="rect">
            <a:avLst/>
          </a:prstGeom>
          <a:gradFill>
            <a:gsLst>
              <a:gs pos="31000">
                <a:schemeClr val="bg1">
                  <a:alpha val="0"/>
                </a:schemeClr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R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5DA84BD-21FC-3357-61D0-C523FF1FDBFD}"/>
              </a:ext>
            </a:extLst>
          </p:cNvPr>
          <p:cNvSpPr txBox="1"/>
          <p:nvPr/>
        </p:nvSpPr>
        <p:spPr>
          <a:xfrm>
            <a:off x="3228217" y="435366"/>
            <a:ext cx="8593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>
                <a:latin typeface="Franklin Gothic Medium Cond" panose="020B0606030402020204" pitchFamily="34" charset="0"/>
              </a:rPr>
              <a:t>Έσοδα &amp; Επιστροφές</a:t>
            </a: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68DE46FE-5745-84F5-FBE0-78242C165B57}"/>
              </a:ext>
            </a:extLst>
          </p:cNvPr>
          <p:cNvSpPr txBox="1">
            <a:spLocks/>
          </p:cNvSpPr>
          <p:nvPr/>
        </p:nvSpPr>
        <p:spPr>
          <a:xfrm>
            <a:off x="2067155" y="294886"/>
            <a:ext cx="1051965" cy="8814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sz="5400" b="1" dirty="0"/>
              <a:t>1.4</a:t>
            </a:r>
            <a:endParaRPr lang="en-GR" sz="5400" b="1" dirty="0"/>
          </a:p>
        </p:txBody>
      </p:sp>
      <p:grpSp>
        <p:nvGrpSpPr>
          <p:cNvPr id="35" name="Ομάδα 34">
            <a:extLst>
              <a:ext uri="{FF2B5EF4-FFF2-40B4-BE49-F238E27FC236}">
                <a16:creationId xmlns:a16="http://schemas.microsoft.com/office/drawing/2014/main" id="{8B4D89DE-5F38-6B8B-F378-FD5EE350D317}"/>
              </a:ext>
            </a:extLst>
          </p:cNvPr>
          <p:cNvGrpSpPr/>
          <p:nvPr/>
        </p:nvGrpSpPr>
        <p:grpSpPr>
          <a:xfrm>
            <a:off x="609600" y="3944613"/>
            <a:ext cx="10907486" cy="865999"/>
            <a:chOff x="1132113" y="1709910"/>
            <a:chExt cx="10063552" cy="548694"/>
          </a:xfrm>
        </p:grpSpPr>
        <p:grpSp>
          <p:nvGrpSpPr>
            <p:cNvPr id="36" name="Ομάδα 35">
              <a:extLst>
                <a:ext uri="{FF2B5EF4-FFF2-40B4-BE49-F238E27FC236}">
                  <a16:creationId xmlns:a16="http://schemas.microsoft.com/office/drawing/2014/main" id="{6D0280DB-AAF5-4A76-5529-59DA12446BF2}"/>
                </a:ext>
              </a:extLst>
            </p:cNvPr>
            <p:cNvGrpSpPr/>
            <p:nvPr/>
          </p:nvGrpSpPr>
          <p:grpSpPr>
            <a:xfrm>
              <a:off x="1637413" y="1709910"/>
              <a:ext cx="9558252" cy="548694"/>
              <a:chOff x="1567824" y="2736000"/>
              <a:chExt cx="9558252" cy="502750"/>
            </a:xfrm>
          </p:grpSpPr>
          <p:sp>
            <p:nvSpPr>
              <p:cNvPr id="38" name="Rectangle 12">
                <a:extLst>
                  <a:ext uri="{FF2B5EF4-FFF2-40B4-BE49-F238E27FC236}">
                    <a16:creationId xmlns:a16="http://schemas.microsoft.com/office/drawing/2014/main" id="{4FAC87E2-CCDB-F04E-7EA4-2FB70D363902}"/>
                  </a:ext>
                </a:extLst>
              </p:cNvPr>
              <p:cNvSpPr/>
              <p:nvPr/>
            </p:nvSpPr>
            <p:spPr>
              <a:xfrm>
                <a:off x="1567824" y="2737034"/>
                <a:ext cx="8256895" cy="501716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Αυτοματοποιημένος κεντρικός έλεγχος προϋποθέσεων τήρησης των ρυθμίσεων και απώλειας των ρυθμίσεων που δεν τηρούνται</a:t>
                </a:r>
              </a:p>
            </p:txBody>
          </p:sp>
          <p:sp>
            <p:nvSpPr>
              <p:cNvPr id="39" name="Rectangle 12">
                <a:extLst>
                  <a:ext uri="{FF2B5EF4-FFF2-40B4-BE49-F238E27FC236}">
                    <a16:creationId xmlns:a16="http://schemas.microsoft.com/office/drawing/2014/main" id="{1BA364A8-0AE4-761E-8293-6219A6856D63}"/>
                  </a:ext>
                </a:extLst>
              </p:cNvPr>
              <p:cNvSpPr/>
              <p:nvPr/>
            </p:nvSpPr>
            <p:spPr>
              <a:xfrm>
                <a:off x="9824719" y="2736000"/>
                <a:ext cx="1301357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Q2 2024</a:t>
                </a:r>
                <a:endParaRPr lang="el-GR" sz="105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37" name="Rectangle 12">
              <a:extLst>
                <a:ext uri="{FF2B5EF4-FFF2-40B4-BE49-F238E27FC236}">
                  <a16:creationId xmlns:a16="http://schemas.microsoft.com/office/drawing/2014/main" id="{B69561DB-E0B0-2752-8397-B61C8F4E80BA}"/>
                </a:ext>
              </a:extLst>
            </p:cNvPr>
            <p:cNvSpPr/>
            <p:nvPr/>
          </p:nvSpPr>
          <p:spPr>
            <a:xfrm>
              <a:off x="1132113" y="1710000"/>
              <a:ext cx="505299" cy="5472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3</a:t>
              </a:r>
              <a:endParaRPr lang="el-GR" sz="3000" b="1" dirty="0">
                <a:latin typeface="+mj-lt"/>
              </a:endParaRPr>
            </a:p>
          </p:txBody>
        </p:sp>
      </p:grpSp>
      <p:grpSp>
        <p:nvGrpSpPr>
          <p:cNvPr id="40" name="Ομάδα 39">
            <a:extLst>
              <a:ext uri="{FF2B5EF4-FFF2-40B4-BE49-F238E27FC236}">
                <a16:creationId xmlns:a16="http://schemas.microsoft.com/office/drawing/2014/main" id="{9CABE6DA-9772-C429-4F29-5003BF2C046E}"/>
              </a:ext>
            </a:extLst>
          </p:cNvPr>
          <p:cNvGrpSpPr/>
          <p:nvPr/>
        </p:nvGrpSpPr>
        <p:grpSpPr>
          <a:xfrm>
            <a:off x="609600" y="3121328"/>
            <a:ext cx="10907486" cy="773377"/>
            <a:chOff x="1132113" y="1708395"/>
            <a:chExt cx="10063552" cy="548805"/>
          </a:xfrm>
        </p:grpSpPr>
        <p:grpSp>
          <p:nvGrpSpPr>
            <p:cNvPr id="41" name="Ομάδα 40">
              <a:extLst>
                <a:ext uri="{FF2B5EF4-FFF2-40B4-BE49-F238E27FC236}">
                  <a16:creationId xmlns:a16="http://schemas.microsoft.com/office/drawing/2014/main" id="{C42A38D8-C95E-504D-69F4-BD28733C324B}"/>
                </a:ext>
              </a:extLst>
            </p:cNvPr>
            <p:cNvGrpSpPr/>
            <p:nvPr/>
          </p:nvGrpSpPr>
          <p:grpSpPr>
            <a:xfrm>
              <a:off x="1637413" y="1708395"/>
              <a:ext cx="9558252" cy="547357"/>
              <a:chOff x="1567824" y="2734612"/>
              <a:chExt cx="9558252" cy="501525"/>
            </a:xfrm>
          </p:grpSpPr>
          <p:sp>
            <p:nvSpPr>
              <p:cNvPr id="43" name="Rectangle 12">
                <a:extLst>
                  <a:ext uri="{FF2B5EF4-FFF2-40B4-BE49-F238E27FC236}">
                    <a16:creationId xmlns:a16="http://schemas.microsoft.com/office/drawing/2014/main" id="{F3726D0C-ACC7-86A4-148F-BB33D148B8BF}"/>
                  </a:ext>
                </a:extLst>
              </p:cNvPr>
              <p:cNvSpPr/>
              <p:nvPr/>
            </p:nvSpPr>
            <p:spPr>
              <a:xfrm>
                <a:off x="1567824" y="2734612"/>
                <a:ext cx="8256895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Υπηρεσία </a:t>
                </a:r>
                <a:r>
                  <a:rPr lang="el-GR" sz="2400" b="1" dirty="0" err="1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διαλειτουργικότητας</a:t>
                </a:r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 στους Δήμους για ψηφιακή δέσμευση και άρση δέσμευσης ενημερότητας </a:t>
                </a:r>
              </a:p>
            </p:txBody>
          </p:sp>
          <p:sp>
            <p:nvSpPr>
              <p:cNvPr id="44" name="Rectangle 12">
                <a:extLst>
                  <a:ext uri="{FF2B5EF4-FFF2-40B4-BE49-F238E27FC236}">
                    <a16:creationId xmlns:a16="http://schemas.microsoft.com/office/drawing/2014/main" id="{3096E331-F6AA-9AEB-AA5A-F77B6230EE6D}"/>
                  </a:ext>
                </a:extLst>
              </p:cNvPr>
              <p:cNvSpPr/>
              <p:nvPr/>
            </p:nvSpPr>
            <p:spPr>
              <a:xfrm>
                <a:off x="9824719" y="2736000"/>
                <a:ext cx="1301357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</a:t>
                </a:r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2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 2024</a:t>
                </a:r>
                <a:endParaRPr lang="el-GR" sz="105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42" name="Rectangle 12">
              <a:extLst>
                <a:ext uri="{FF2B5EF4-FFF2-40B4-BE49-F238E27FC236}">
                  <a16:creationId xmlns:a16="http://schemas.microsoft.com/office/drawing/2014/main" id="{A337EE3C-C200-0C78-8D7C-699BCC5B31B7}"/>
                </a:ext>
              </a:extLst>
            </p:cNvPr>
            <p:cNvSpPr/>
            <p:nvPr/>
          </p:nvSpPr>
          <p:spPr>
            <a:xfrm>
              <a:off x="1132113" y="1710000"/>
              <a:ext cx="505299" cy="5472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2</a:t>
              </a:r>
              <a:endParaRPr lang="el-GR" sz="3000" b="1" dirty="0">
                <a:latin typeface="+mj-lt"/>
              </a:endParaRPr>
            </a:p>
          </p:txBody>
        </p:sp>
      </p:grpSp>
      <p:grpSp>
        <p:nvGrpSpPr>
          <p:cNvPr id="45" name="Ομάδα 44">
            <a:extLst>
              <a:ext uri="{FF2B5EF4-FFF2-40B4-BE49-F238E27FC236}">
                <a16:creationId xmlns:a16="http://schemas.microsoft.com/office/drawing/2014/main" id="{CEB6D984-FE93-5728-EA54-1285C6623837}"/>
              </a:ext>
            </a:extLst>
          </p:cNvPr>
          <p:cNvGrpSpPr/>
          <p:nvPr/>
        </p:nvGrpSpPr>
        <p:grpSpPr>
          <a:xfrm>
            <a:off x="609600" y="4848792"/>
            <a:ext cx="10907486" cy="544882"/>
            <a:chOff x="1132113" y="1707911"/>
            <a:chExt cx="10063552" cy="547840"/>
          </a:xfrm>
        </p:grpSpPr>
        <p:grpSp>
          <p:nvGrpSpPr>
            <p:cNvPr id="46" name="Ομάδα 45">
              <a:extLst>
                <a:ext uri="{FF2B5EF4-FFF2-40B4-BE49-F238E27FC236}">
                  <a16:creationId xmlns:a16="http://schemas.microsoft.com/office/drawing/2014/main" id="{ED9D9D4A-E190-5058-8808-43CF81DBCDAC}"/>
                </a:ext>
              </a:extLst>
            </p:cNvPr>
            <p:cNvGrpSpPr/>
            <p:nvPr/>
          </p:nvGrpSpPr>
          <p:grpSpPr>
            <a:xfrm>
              <a:off x="1637413" y="1708393"/>
              <a:ext cx="9558252" cy="547358"/>
              <a:chOff x="1567824" y="2734611"/>
              <a:chExt cx="9558252" cy="501526"/>
            </a:xfrm>
          </p:grpSpPr>
          <p:sp>
            <p:nvSpPr>
              <p:cNvPr id="48" name="Rectangle 12">
                <a:extLst>
                  <a:ext uri="{FF2B5EF4-FFF2-40B4-BE49-F238E27FC236}">
                    <a16:creationId xmlns:a16="http://schemas.microsoft.com/office/drawing/2014/main" id="{5447972B-B7CD-A71C-6527-F1D399DF2FC4}"/>
                  </a:ext>
                </a:extLst>
              </p:cNvPr>
              <p:cNvSpPr/>
              <p:nvPr/>
            </p:nvSpPr>
            <p:spPr>
              <a:xfrm>
                <a:off x="1567824" y="2734611"/>
                <a:ext cx="8256895" cy="500786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Μεταφορά όλων των οφειλών στη ΔΟΥ/ΚΕΒΕΙΣ κατοικίας του φορολογουμένου </a:t>
                </a:r>
              </a:p>
            </p:txBody>
          </p:sp>
          <p:sp>
            <p:nvSpPr>
              <p:cNvPr id="49" name="Rectangle 12">
                <a:extLst>
                  <a:ext uri="{FF2B5EF4-FFF2-40B4-BE49-F238E27FC236}">
                    <a16:creationId xmlns:a16="http://schemas.microsoft.com/office/drawing/2014/main" id="{ECD184A7-56FA-A858-7A91-A55C1A68B45D}"/>
                  </a:ext>
                </a:extLst>
              </p:cNvPr>
              <p:cNvSpPr/>
              <p:nvPr/>
            </p:nvSpPr>
            <p:spPr>
              <a:xfrm>
                <a:off x="9824719" y="2736000"/>
                <a:ext cx="1301357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</a:t>
                </a:r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3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 2024</a:t>
                </a:r>
                <a:endParaRPr lang="el-GR" sz="105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47" name="Rectangle 12">
              <a:extLst>
                <a:ext uri="{FF2B5EF4-FFF2-40B4-BE49-F238E27FC236}">
                  <a16:creationId xmlns:a16="http://schemas.microsoft.com/office/drawing/2014/main" id="{6EADD0D9-1BBF-B907-0EE2-D4567AE2D6BC}"/>
                </a:ext>
              </a:extLst>
            </p:cNvPr>
            <p:cNvSpPr/>
            <p:nvPr/>
          </p:nvSpPr>
          <p:spPr>
            <a:xfrm>
              <a:off x="1132113" y="1707911"/>
              <a:ext cx="505299" cy="5472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4</a:t>
              </a:r>
              <a:endParaRPr lang="el-GR" sz="3000" b="1" dirty="0">
                <a:latin typeface="+mj-lt"/>
              </a:endParaRPr>
            </a:p>
          </p:txBody>
        </p:sp>
      </p:grpSp>
      <p:grpSp>
        <p:nvGrpSpPr>
          <p:cNvPr id="50" name="Ομάδα 49">
            <a:extLst>
              <a:ext uri="{FF2B5EF4-FFF2-40B4-BE49-F238E27FC236}">
                <a16:creationId xmlns:a16="http://schemas.microsoft.com/office/drawing/2014/main" id="{4D979E26-96B4-81DC-53F9-48720362D2D4}"/>
              </a:ext>
            </a:extLst>
          </p:cNvPr>
          <p:cNvGrpSpPr/>
          <p:nvPr/>
        </p:nvGrpSpPr>
        <p:grpSpPr>
          <a:xfrm>
            <a:off x="609600" y="5442417"/>
            <a:ext cx="10907486" cy="849211"/>
            <a:chOff x="1132113" y="1709911"/>
            <a:chExt cx="10063552" cy="547289"/>
          </a:xfrm>
        </p:grpSpPr>
        <p:grpSp>
          <p:nvGrpSpPr>
            <p:cNvPr id="51" name="Ομάδα 50">
              <a:extLst>
                <a:ext uri="{FF2B5EF4-FFF2-40B4-BE49-F238E27FC236}">
                  <a16:creationId xmlns:a16="http://schemas.microsoft.com/office/drawing/2014/main" id="{CB678531-7CE9-1ED1-4248-9CE246A0D002}"/>
                </a:ext>
              </a:extLst>
            </p:cNvPr>
            <p:cNvGrpSpPr/>
            <p:nvPr/>
          </p:nvGrpSpPr>
          <p:grpSpPr>
            <a:xfrm>
              <a:off x="1637413" y="1709911"/>
              <a:ext cx="9558252" cy="546075"/>
              <a:chOff x="1567824" y="2736000"/>
              <a:chExt cx="9558252" cy="500350"/>
            </a:xfrm>
          </p:grpSpPr>
          <p:sp>
            <p:nvSpPr>
              <p:cNvPr id="53" name="Rectangle 12">
                <a:extLst>
                  <a:ext uri="{FF2B5EF4-FFF2-40B4-BE49-F238E27FC236}">
                    <a16:creationId xmlns:a16="http://schemas.microsoft.com/office/drawing/2014/main" id="{BA9A32EB-708F-A91B-FED3-78D09F8E4D85}"/>
                  </a:ext>
                </a:extLst>
              </p:cNvPr>
              <p:cNvSpPr/>
              <p:nvPr/>
            </p:nvSpPr>
            <p:spPr>
              <a:xfrm>
                <a:off x="1567824" y="2736213"/>
                <a:ext cx="8256895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Επέκταση της </a:t>
                </a:r>
                <a:r>
                  <a:rPr lang="el-GR" sz="2400" b="1" dirty="0" err="1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ψηφιοποίησης</a:t>
                </a:r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 του κυκλώματος επιστροφών φόρου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l-GR" sz="2000" dirty="0" err="1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Διαλειτουργικότητα</a:t>
                </a:r>
                <a:r>
                  <a:rPr lang="el-GR" sz="2000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 με ΕΦΚΑ / ΗΔΙΚΑ</a:t>
                </a:r>
              </a:p>
            </p:txBody>
          </p:sp>
          <p:sp>
            <p:nvSpPr>
              <p:cNvPr id="54" name="Rectangle 12">
                <a:extLst>
                  <a:ext uri="{FF2B5EF4-FFF2-40B4-BE49-F238E27FC236}">
                    <a16:creationId xmlns:a16="http://schemas.microsoft.com/office/drawing/2014/main" id="{68461AF7-9A33-B86A-E437-AF9F73C2EBD1}"/>
                  </a:ext>
                </a:extLst>
              </p:cNvPr>
              <p:cNvSpPr/>
              <p:nvPr/>
            </p:nvSpPr>
            <p:spPr>
              <a:xfrm>
                <a:off x="9824719" y="2736000"/>
                <a:ext cx="1301357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</a:t>
                </a:r>
                <a:r>
                  <a:rPr lang="el-GR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3</a:t>
                </a:r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 2024</a:t>
                </a:r>
                <a:endParaRPr lang="el-GR" sz="2400" b="1" dirty="0">
                  <a:solidFill>
                    <a:schemeClr val="bg1"/>
                  </a:solidFill>
                  <a:latin typeface="Franklin Gothic Medium Cond" panose="020B0606030402020204" pitchFamily="34" charset="0"/>
                  <a:ea typeface="Yu Gothic UI" panose="020B0500000000000000" pitchFamily="34" charset="-128"/>
                </a:endParaRPr>
              </a:p>
            </p:txBody>
          </p:sp>
        </p:grpSp>
        <p:sp>
          <p:nvSpPr>
            <p:cNvPr id="52" name="Rectangle 12">
              <a:extLst>
                <a:ext uri="{FF2B5EF4-FFF2-40B4-BE49-F238E27FC236}">
                  <a16:creationId xmlns:a16="http://schemas.microsoft.com/office/drawing/2014/main" id="{37B6BAFC-097A-C495-997C-C47ECBF2EDA7}"/>
                </a:ext>
              </a:extLst>
            </p:cNvPr>
            <p:cNvSpPr/>
            <p:nvPr/>
          </p:nvSpPr>
          <p:spPr>
            <a:xfrm>
              <a:off x="1132113" y="1710000"/>
              <a:ext cx="505299" cy="5472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5</a:t>
              </a:r>
              <a:endParaRPr lang="el-GR" sz="3000" b="1" dirty="0">
                <a:latin typeface="+mj-lt"/>
              </a:endParaRPr>
            </a:p>
          </p:txBody>
        </p:sp>
      </p:grpSp>
      <p:grpSp>
        <p:nvGrpSpPr>
          <p:cNvPr id="4" name="Ομάδα 3">
            <a:extLst>
              <a:ext uri="{FF2B5EF4-FFF2-40B4-BE49-F238E27FC236}">
                <a16:creationId xmlns:a16="http://schemas.microsoft.com/office/drawing/2014/main" id="{125765FA-31AC-CFB8-2F58-33C04ABDE980}"/>
              </a:ext>
            </a:extLst>
          </p:cNvPr>
          <p:cNvGrpSpPr/>
          <p:nvPr/>
        </p:nvGrpSpPr>
        <p:grpSpPr>
          <a:xfrm>
            <a:off x="609600" y="2533198"/>
            <a:ext cx="10907486" cy="545842"/>
            <a:chOff x="1132113" y="1708395"/>
            <a:chExt cx="10063552" cy="548805"/>
          </a:xfrm>
        </p:grpSpPr>
        <p:grpSp>
          <p:nvGrpSpPr>
            <p:cNvPr id="7" name="Ομάδα 6">
              <a:extLst>
                <a:ext uri="{FF2B5EF4-FFF2-40B4-BE49-F238E27FC236}">
                  <a16:creationId xmlns:a16="http://schemas.microsoft.com/office/drawing/2014/main" id="{98CB91AB-94A9-7167-B88F-3043FC21A007}"/>
                </a:ext>
              </a:extLst>
            </p:cNvPr>
            <p:cNvGrpSpPr/>
            <p:nvPr/>
          </p:nvGrpSpPr>
          <p:grpSpPr>
            <a:xfrm>
              <a:off x="1637413" y="1708395"/>
              <a:ext cx="9558252" cy="547357"/>
              <a:chOff x="1567824" y="2734612"/>
              <a:chExt cx="9558252" cy="501525"/>
            </a:xfrm>
          </p:grpSpPr>
          <p:sp>
            <p:nvSpPr>
              <p:cNvPr id="10" name="Rectangle 12">
                <a:extLst>
                  <a:ext uri="{FF2B5EF4-FFF2-40B4-BE49-F238E27FC236}">
                    <a16:creationId xmlns:a16="http://schemas.microsoft.com/office/drawing/2014/main" id="{4178B2A5-17AE-78B3-060D-429910F806E6}"/>
                  </a:ext>
                </a:extLst>
              </p:cNvPr>
              <p:cNvSpPr/>
              <p:nvPr/>
            </p:nvSpPr>
            <p:spPr>
              <a:xfrm>
                <a:off x="1567824" y="2734612"/>
                <a:ext cx="8256895" cy="500137"/>
              </a:xfrm>
              <a:prstGeom prst="rect">
                <a:avLst/>
              </a:prstGeom>
              <a:gradFill flip="none" rotWithShape="1">
                <a:gsLst>
                  <a:gs pos="0">
                    <a:srgbClr val="E1E8F7"/>
                  </a:gs>
                  <a:gs pos="100000">
                    <a:srgbClr val="96B9F8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l-GR" sz="2400" b="1" dirty="0" err="1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Ψηφιοποίηση</a:t>
                </a:r>
                <a:r>
                  <a:rPr lang="el-GR" sz="2400" b="1" dirty="0">
                    <a:solidFill>
                      <a:schemeClr val="tx1"/>
                    </a:solidFill>
                    <a:latin typeface="Franklin Gothic Medium Cond" panose="020B0606030402020204" pitchFamily="34" charset="0"/>
                  </a:rPr>
                  <a:t> της Βεβαίωσης Οφειλής</a:t>
                </a:r>
              </a:p>
            </p:txBody>
          </p:sp>
          <p:sp>
            <p:nvSpPr>
              <p:cNvPr id="11" name="Rectangle 12">
                <a:extLst>
                  <a:ext uri="{FF2B5EF4-FFF2-40B4-BE49-F238E27FC236}">
                    <a16:creationId xmlns:a16="http://schemas.microsoft.com/office/drawing/2014/main" id="{A624BE38-9822-DCA1-792C-096AE2581FFD}"/>
                  </a:ext>
                </a:extLst>
              </p:cNvPr>
              <p:cNvSpPr/>
              <p:nvPr/>
            </p:nvSpPr>
            <p:spPr>
              <a:xfrm>
                <a:off x="9824719" y="2736000"/>
                <a:ext cx="1301357" cy="500137"/>
              </a:xfrm>
              <a:prstGeom prst="rect">
                <a:avLst/>
              </a:prstGeom>
              <a:gradFill flip="none" rotWithShape="1">
                <a:gsLst>
                  <a:gs pos="16000">
                    <a:srgbClr val="0C49B8"/>
                  </a:gs>
                  <a:gs pos="100000">
                    <a:srgbClr val="08327E"/>
                  </a:gs>
                </a:gsLst>
                <a:lin ang="108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chemeClr val="bg1"/>
                    </a:solidFill>
                    <a:latin typeface="Franklin Gothic Medium Cond" panose="020B0606030402020204" pitchFamily="34" charset="0"/>
                    <a:ea typeface="Yu Gothic UI" panose="020B0500000000000000" pitchFamily="34" charset="-128"/>
                  </a:rPr>
                  <a:t>Q1 2024</a:t>
                </a:r>
                <a:endParaRPr lang="el-GR" sz="1050" b="1" dirty="0">
                  <a:solidFill>
                    <a:schemeClr val="bg1"/>
                  </a:solidFill>
                  <a:latin typeface="Franklin Gothic Medium Cond" panose="020B0606030402020204" pitchFamily="34" charset="0"/>
                </a:endParaRPr>
              </a:p>
            </p:txBody>
          </p:sp>
        </p:grpSp>
        <p:sp>
          <p:nvSpPr>
            <p:cNvPr id="8" name="Rectangle 12">
              <a:extLst>
                <a:ext uri="{FF2B5EF4-FFF2-40B4-BE49-F238E27FC236}">
                  <a16:creationId xmlns:a16="http://schemas.microsoft.com/office/drawing/2014/main" id="{EBAC6B14-6792-CEAE-2263-1FA08E41666D}"/>
                </a:ext>
              </a:extLst>
            </p:cNvPr>
            <p:cNvSpPr/>
            <p:nvPr/>
          </p:nvSpPr>
          <p:spPr>
            <a:xfrm>
              <a:off x="1132113" y="1710000"/>
              <a:ext cx="505299" cy="547200"/>
            </a:xfrm>
            <a:prstGeom prst="rect">
              <a:avLst/>
            </a:prstGeom>
            <a:gradFill flip="none" rotWithShape="1">
              <a:gsLst>
                <a:gs pos="0">
                  <a:srgbClr val="0C4CC0"/>
                </a:gs>
                <a:gs pos="100000">
                  <a:srgbClr val="08327E"/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l-GR" sz="3000" b="1" dirty="0">
                  <a:solidFill>
                    <a:schemeClr val="bg1"/>
                  </a:solidFill>
                  <a:latin typeface="+mj-lt"/>
                </a:rPr>
                <a:t>1</a:t>
              </a:r>
              <a:endParaRPr lang="el-GR" sz="3000" b="1" dirty="0">
                <a:latin typeface="+mj-lt"/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00C44224-9A38-4243-E5BA-45A11B5F905B}"/>
              </a:ext>
            </a:extLst>
          </p:cNvPr>
          <p:cNvSpPr txBox="1"/>
          <p:nvPr/>
        </p:nvSpPr>
        <p:spPr>
          <a:xfrm>
            <a:off x="555171" y="1346563"/>
            <a:ext cx="3624943" cy="923686"/>
          </a:xfrm>
          <a:prstGeom prst="rect">
            <a:avLst/>
          </a:prstGeom>
          <a:gradFill flip="none" rotWithShape="1">
            <a:gsLst>
              <a:gs pos="0">
                <a:srgbClr val="0D42A1"/>
              </a:gs>
              <a:gs pos="100000">
                <a:srgbClr val="0A3D98"/>
              </a:gs>
            </a:gsLst>
            <a:lin ang="10800000" scaled="1"/>
            <a:tileRect/>
          </a:gradFill>
        </p:spPr>
        <p:txBody>
          <a:bodyPr wrap="square" lIns="144000" rtlCol="0" anchor="ctr">
            <a:noAutofit/>
          </a:bodyPr>
          <a:lstStyle/>
          <a:p>
            <a:pPr algn="just"/>
            <a:r>
              <a:rPr lang="el-GR" sz="2800" b="1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Στρατηγική κατεύθυνση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28207FA-B862-F7BE-AD8C-9E1EFB91FA26}"/>
              </a:ext>
            </a:extLst>
          </p:cNvPr>
          <p:cNvSpPr txBox="1"/>
          <p:nvPr/>
        </p:nvSpPr>
        <p:spPr>
          <a:xfrm>
            <a:off x="4180115" y="1346563"/>
            <a:ext cx="7282542" cy="923686"/>
          </a:xfrm>
          <a:prstGeom prst="rect">
            <a:avLst/>
          </a:prstGeom>
          <a:gradFill flip="none" rotWithShape="1">
            <a:gsLst>
              <a:gs pos="13000">
                <a:srgbClr val="2061D4"/>
              </a:gs>
              <a:gs pos="76000">
                <a:srgbClr val="0D42A1"/>
              </a:gs>
              <a:gs pos="0">
                <a:srgbClr val="2B72F1"/>
              </a:gs>
              <a:gs pos="100000">
                <a:srgbClr val="0A3D98"/>
              </a:gs>
            </a:gsLst>
            <a:lin ang="10800000" scaled="1"/>
            <a:tileRect/>
          </a:gradFill>
        </p:spPr>
        <p:txBody>
          <a:bodyPr wrap="square" lIns="144000" rtlCol="0" anchor="ctr">
            <a:noAutofit/>
          </a:bodyPr>
          <a:lstStyle/>
          <a:p>
            <a:pPr algn="just"/>
            <a:r>
              <a:rPr lang="el-GR" sz="2000" b="1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Αντιμετώπιση οφειλετών με βάση το προφίλ τους</a:t>
            </a:r>
          </a:p>
          <a:p>
            <a:pPr algn="just"/>
            <a:r>
              <a:rPr lang="el-GR" sz="2000" b="1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Απλοποίηση, τυποποίηση και </a:t>
            </a:r>
            <a:r>
              <a:rPr lang="el-GR" sz="2000" b="1" dirty="0" err="1">
                <a:solidFill>
                  <a:schemeClr val="bg1"/>
                </a:solidFill>
                <a:latin typeface="Franklin Gothic Medium Cond" panose="020B0606030402020204" pitchFamily="34" charset="0"/>
              </a:rPr>
              <a:t>ψηφιοποίηση</a:t>
            </a:r>
            <a:r>
              <a:rPr lang="el-GR" sz="2000" b="1" dirty="0">
                <a:solidFill>
                  <a:schemeClr val="bg1"/>
                </a:solidFill>
                <a:latin typeface="Franklin Gothic Medium Cond" panose="020B0606030402020204" pitchFamily="34" charset="0"/>
              </a:rPr>
              <a:t> διαδικασιών</a:t>
            </a:r>
          </a:p>
        </p:txBody>
      </p:sp>
    </p:spTree>
    <p:extLst>
      <p:ext uri="{BB962C8B-B14F-4D97-AF65-F5344CB8AC3E}">
        <p14:creationId xmlns:p14="http://schemas.microsoft.com/office/powerpoint/2010/main" val="3358690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5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7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75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25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7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7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ΑΑΔΕ colors">
      <a:dk1>
        <a:srgbClr val="112C63"/>
      </a:dk1>
      <a:lt1>
        <a:srgbClr val="FEFFFF"/>
      </a:lt1>
      <a:dk2>
        <a:srgbClr val="009FDF"/>
      </a:dk2>
      <a:lt2>
        <a:srgbClr val="E7E6E6"/>
      </a:lt2>
      <a:accent1>
        <a:srgbClr val="0C49BA"/>
      </a:accent1>
      <a:accent2>
        <a:srgbClr val="0C49BA"/>
      </a:accent2>
      <a:accent3>
        <a:srgbClr val="112C63"/>
      </a:accent3>
      <a:accent4>
        <a:srgbClr val="0B499F"/>
      </a:accent4>
      <a:accent5>
        <a:srgbClr val="009FDF"/>
      </a:accent5>
      <a:accent6>
        <a:srgbClr val="0C49BA"/>
      </a:accent6>
      <a:hlink>
        <a:srgbClr val="009FDF"/>
      </a:hlink>
      <a:folHlink>
        <a:srgbClr val="009FD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ADE_Branding_pptx_template1" id="{122AE4DF-B901-BB4F-A3E1-D424BD4A44FD}" vid="{586DC34A-5417-914C-B8AB-6E0C8C24F963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31035</TotalTime>
  <Words>1123</Words>
  <Application>Microsoft Office PowerPoint</Application>
  <PresentationFormat>Ευρεία οθόνη</PresentationFormat>
  <Paragraphs>301</Paragraphs>
  <Slides>19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19</vt:i4>
      </vt:variant>
    </vt:vector>
  </HeadingPairs>
  <TitlesOfParts>
    <vt:vector size="24" baseType="lpstr">
      <vt:lpstr>Yu Gothic UI</vt:lpstr>
      <vt:lpstr>Arial</vt:lpstr>
      <vt:lpstr>Calibri</vt:lpstr>
      <vt:lpstr>Franklin Gothic Medium Cond</vt:lpstr>
      <vt:lpstr>Office Theme</vt:lpstr>
      <vt:lpstr>Παρουσίαση του PowerPoint</vt:lpstr>
      <vt:lpstr>Παρουσίαση του PowerPoint</vt:lpstr>
      <vt:lpstr>Παρουσίαση του PowerPoint</vt:lpstr>
      <vt:lpstr>1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2</vt:lpstr>
      <vt:lpstr>Παρουσίαση του PowerPoint</vt:lpstr>
      <vt:lpstr>Παρουσίαση του PowerPoint</vt:lpstr>
      <vt:lpstr>3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Myrto Zografaki</dc:creator>
  <cp:lastModifiedBy>Stefanis Petros</cp:lastModifiedBy>
  <cp:revision>168</cp:revision>
  <cp:lastPrinted>2023-06-28T12:20:48Z</cp:lastPrinted>
  <dcterms:created xsi:type="dcterms:W3CDTF">2023-02-16T11:30:03Z</dcterms:created>
  <dcterms:modified xsi:type="dcterms:W3CDTF">2024-01-25T10:49:56Z</dcterms:modified>
</cp:coreProperties>
</file>