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Lst>
  <p:notesMasterIdLst>
    <p:notesMasterId r:id="rId20"/>
  </p:notesMasterIdLst>
  <p:handoutMasterIdLst>
    <p:handoutMasterId r:id="rId21"/>
  </p:handoutMasterIdLst>
  <p:sldIdLst>
    <p:sldId id="2275" r:id="rId5"/>
    <p:sldId id="2146847224" r:id="rId6"/>
    <p:sldId id="2146847215" r:id="rId7"/>
    <p:sldId id="2146847231" r:id="rId8"/>
    <p:sldId id="2145708040" r:id="rId9"/>
    <p:sldId id="2146847229" r:id="rId10"/>
    <p:sldId id="2146847230" r:id="rId11"/>
    <p:sldId id="2146847226" r:id="rId12"/>
    <p:sldId id="2146847225" r:id="rId13"/>
    <p:sldId id="2146847232" r:id="rId14"/>
    <p:sldId id="2146847240" r:id="rId15"/>
    <p:sldId id="2146847241" r:id="rId16"/>
    <p:sldId id="2146847102" r:id="rId17"/>
    <p:sldId id="2146847227" r:id="rId18"/>
    <p:sldId id="2146847228" r:id="rId19"/>
  </p:sldIdLst>
  <p:sldSz cx="12192000" cy="6858000"/>
  <p:notesSz cx="6858000" cy="9144000"/>
  <p:custDataLst>
    <p:tags r:id="rId22"/>
  </p:custDataLst>
  <p:defaultTextStyle>
    <a:defPPr>
      <a:defRPr lang="en-US"/>
    </a:defPPr>
    <a:lvl1pPr marL="0" indent="0" algn="l" defTabSz="946862" rtl="0" eaLnBrk="1" latinLnBrk="0" hangingPunct="1">
      <a:lnSpc>
        <a:spcPct val="100000"/>
      </a:lnSpc>
      <a:spcBef>
        <a:spcPts val="0"/>
      </a:spcBef>
      <a:spcAft>
        <a:spcPts val="600"/>
      </a:spcAft>
      <a:buFont typeface="Arial" panose="020B0604020202020204" pitchFamily="34" charset="0"/>
      <a:buNone/>
      <a:defRPr lang="en-US" sz="900" b="0" kern="1200" dirty="0">
        <a:solidFill>
          <a:schemeClr val="tx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649987-E89E-4918-B012-7362439404C2}">
          <p14:sldIdLst>
            <p14:sldId id="2275"/>
            <p14:sldId id="2146847224"/>
            <p14:sldId id="2146847215"/>
            <p14:sldId id="2146847231"/>
            <p14:sldId id="2145708040"/>
            <p14:sldId id="2146847229"/>
            <p14:sldId id="2146847230"/>
            <p14:sldId id="2146847226"/>
            <p14:sldId id="2146847225"/>
            <p14:sldId id="2146847232"/>
            <p14:sldId id="2146847240"/>
            <p14:sldId id="2146847241"/>
            <p14:sldId id="2146847102"/>
            <p14:sldId id="2146847227"/>
            <p14:sldId id="2146847228"/>
          </p14:sldIdLst>
        </p14:section>
        <p14:section name="Annex" id="{FC207577-F2D1-4CC3-A75C-BD095DE5EDB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C09E83-A7DD-659B-5744-05B82933AC3F}" name="Nick Siepmann" initials="NS" userId="S::Nick.Siepmann@Hamilton-Brown.com::f5ae3c78-5547-4715-8d44-7ee1fe756d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exandra Fragkou" initials="AF" lastIdx="4" clrIdx="6">
    <p:extLst>
      <p:ext uri="{19B8F6BF-5375-455C-9EA6-DF929625EA0E}">
        <p15:presenceInfo xmlns:p15="http://schemas.microsoft.com/office/powerpoint/2012/main" userId="S::alexandra.fragkou@gr.gt.com::90f249d9-58f1-4b90-ad9c-2af7ef1e380a" providerId="AD"/>
      </p:ext>
    </p:extLst>
  </p:cmAuthor>
  <p:cmAuthor id="1" name="Joseph, Michael (Los Angeles)" initials="JM(A" lastIdx="53" clrIdx="0">
    <p:extLst>
      <p:ext uri="{19B8F6BF-5375-455C-9EA6-DF929625EA0E}">
        <p15:presenceInfo xmlns:p15="http://schemas.microsoft.com/office/powerpoint/2012/main" userId="S-1-5-21-507921405-362288127-725345543-81555" providerId="AD"/>
      </p:ext>
    </p:extLst>
  </p:cmAuthor>
  <p:cmAuthor id="2" name="Ernesto Zagklis" initials="EZ" lastIdx="149" clrIdx="1">
    <p:extLst>
      <p:ext uri="{19B8F6BF-5375-455C-9EA6-DF929625EA0E}">
        <p15:presenceInfo xmlns:p15="http://schemas.microsoft.com/office/powerpoint/2012/main" userId="S-1-5-21-1435726070-4078354418-3210227521-11652" providerId="AD"/>
      </p:ext>
    </p:extLst>
  </p:cmAuthor>
  <p:cmAuthor id="3" name="Ioannis Stefanou" initials="IS" lastIdx="17" clrIdx="2">
    <p:extLst>
      <p:ext uri="{19B8F6BF-5375-455C-9EA6-DF929625EA0E}">
        <p15:presenceInfo xmlns:p15="http://schemas.microsoft.com/office/powerpoint/2012/main" userId="S-1-5-21-1435726070-4078354418-3210227521-13956" providerId="AD"/>
      </p:ext>
    </p:extLst>
  </p:cmAuthor>
  <p:cmAuthor id="4" name="Alexandra Kazou" initials="AK" lastIdx="1" clrIdx="3">
    <p:extLst>
      <p:ext uri="{19B8F6BF-5375-455C-9EA6-DF929625EA0E}">
        <p15:presenceInfo xmlns:p15="http://schemas.microsoft.com/office/powerpoint/2012/main" userId="S::alexandra.kazou@gr.gt.com::add936d3-c494-40c5-8d94-a88cfd025bbb" providerId="AD"/>
      </p:ext>
    </p:extLst>
  </p:cmAuthor>
  <p:cmAuthor id="5" name="Ioannis Stefanou" initials="IS [2]" lastIdx="2" clrIdx="4">
    <p:extLst>
      <p:ext uri="{19B8F6BF-5375-455C-9EA6-DF929625EA0E}">
        <p15:presenceInfo xmlns:p15="http://schemas.microsoft.com/office/powerpoint/2012/main" userId="S::ioannis.stefanou@gr.gt.com::f0533f9a-5106-45ef-8349-59ad8f13af8e" providerId="AD"/>
      </p:ext>
    </p:extLst>
  </p:cmAuthor>
  <p:cmAuthor id="6" name="Grant Thornton" initials="GT" lastIdx="6" clrIdx="5">
    <p:extLst>
      <p:ext uri="{19B8F6BF-5375-455C-9EA6-DF929625EA0E}">
        <p15:presenceInfo xmlns:p15="http://schemas.microsoft.com/office/powerpoint/2012/main" userId="Grant Thorn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25A"/>
    <a:srgbClr val="353013"/>
    <a:srgbClr val="4E6F16"/>
    <a:srgbClr val="3C5711"/>
    <a:srgbClr val="76A620"/>
    <a:srgbClr val="9BD732"/>
    <a:srgbClr val="EBF7D6"/>
    <a:srgbClr val="C3E784"/>
    <a:srgbClr val="D7EFAD"/>
    <a:srgbClr val="5B4A4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A5969B-65F0-4F1C-96AB-84BB84F7BFFD}">
  <a:tblStyle styleId="{79A5969B-65F0-4F1C-96AB-84BB84F7BFFD}" styleName="GT Table Style">
    <a:wholeTbl>
      <a:tcTxStyle>
        <a:fontRef idx="minor"/>
        <a:schemeClr val="tx1"/>
      </a:tcTxStyle>
      <a:tcStyle>
        <a:tcBdr>
          <a:left>
            <a:ln w="0" cmpd="sng">
              <a:noFill/>
            </a:ln>
          </a:left>
          <a:right>
            <a:ln w="0" cmpd="sng">
              <a:noFill/>
            </a:ln>
          </a:right>
          <a:top>
            <a:ln w="12700" cmpd="sng">
              <a:solidFill>
                <a:schemeClr val="tx1"/>
              </a:solidFill>
            </a:ln>
          </a:top>
          <a:bottom>
            <a:ln w="12700" cmpd="sng">
              <a:solidFill>
                <a:schemeClr val="tx1"/>
              </a:solidFill>
            </a:ln>
          </a:bottom>
          <a:insideH>
            <a:ln w="3175" cmpd="sng">
              <a:solidFill>
                <a:schemeClr val="tx1"/>
              </a:solidFill>
            </a:ln>
          </a:insideH>
          <a:insideV>
            <a:ln w="0" cmpd="sng">
              <a:no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a:fontRef idx="minor"/>
        <a:schemeClr val="tx1"/>
      </a:tcTxStyle>
      <a:tcStyle>
        <a:tcBdr>
          <a:top>
            <a:ln w="12700" cmpd="sng">
              <a:solidFill>
                <a:schemeClr val="tx1"/>
              </a:solidFill>
            </a:ln>
          </a:top>
          <a:bottom>
            <a:ln w="12700" cmpd="sng">
              <a:noFill/>
            </a:ln>
          </a:bottom>
        </a:tcBdr>
      </a:tcStyle>
    </a:lastRow>
    <a:firstRow>
      <a:tcTxStyle b="on">
        <a:fontRef idx="minor"/>
        <a:schemeClr val="accent1"/>
      </a:tcTxStyle>
      <a:tcStyle>
        <a:tcBdr>
          <a:top>
            <a:ln w="12700" cmpd="sng">
              <a:noFill/>
            </a:ln>
          </a:top>
          <a:bottom>
            <a:ln w="12700" cmpd="sng" algn="ctr">
              <a:solidFill>
                <a:schemeClr val="tx1"/>
              </a:solidFill>
            </a:ln>
          </a:bottom>
        </a:tcBdr>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67" autoAdjust="0"/>
    <p:restoredTop sz="95268" autoAdjust="0"/>
  </p:normalViewPr>
  <p:slideViewPr>
    <p:cSldViewPr snapToGrid="0">
      <p:cViewPr varScale="1">
        <p:scale>
          <a:sx n="91" d="100"/>
          <a:sy n="91" d="100"/>
        </p:scale>
        <p:origin x="660" y="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istefanou\AppData\Local\Microsoft\Windows\INetCache\Content.Outlook\PI950X04\statistic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grgtcom.sharepoint.com/sites/GTEnergy/Shared%20Documents/_Projects/Confidential%20YpenEnergy/Workspace/&#916;&#913;&#931;&#919;/Materials/&#915;&#949;&#957;&#953;&#954;&#942;%20&#916;&#953;&#949;&#973;&#952;&#965;&#957;&#963;&#951;%20&#916;&#945;&#963;&#974;&#957;/&#917;&#964;&#942;&#963;&#953;&#945;%20&#963;&#965;&#957;&#959;&#955;&#953;&#954;&#942;%20&#960;&#945;&#961;&#945;&#947;&#969;&#947;&#942;%202000-2023_AK.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grgtcom.sharepoint.com/sites/GTEnergy/Shared%20Documents/_Projects/Confidential%20YpenEnergy/Workspace/&#916;&#913;&#931;&#919;/Materials/&#928;&#945;&#961;&#945;&#947;&#969;&#947;&#942;-&#928;&#961;&#969;&#964;&#959;&#947;&#949;&#957;&#974;&#957;-&#916;&#945;&#963;&#953;&#954;&#974;&#957;-&#928;&#961;&#959;&#970;&#972;&#957;&#964;&#969;&#957;-&#945;&#960;&#972;-&#948;&#951;&#956;&#972;&#963;&#953;&#945;-&#948;&#940;&#963;&#951;-&#964;&#951;&#962;-&#967;&#974;&#961;&#945;&#962;-2022.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giakoumie\Desktop\&#931;&#933;&#915;&#922;&#917;&#925;&#932;&#929;&#937;&#932;&#921;&#922;&#927;.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giakoumie\Desktop\&#922;&#913;&#932;&#913;&#924;&#917;&#932;&#929;&#919;&#931;&#919;%20&#928;&#917;%20&#932;&#917;%20&#916;&#917;%20&#916;&#913;&#931;&#921;&#922;&#927;&#9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sz="1200" b="1" dirty="0"/>
              <a:t>Επιφάνεια</a:t>
            </a:r>
            <a:r>
              <a:rPr lang="el-GR" sz="1200" b="1" baseline="0" dirty="0"/>
              <a:t> δασοκάλυψης (</a:t>
            </a:r>
            <a:r>
              <a:rPr lang="en-US" sz="1200" b="1" baseline="0" dirty="0"/>
              <a:t>ha</a:t>
            </a:r>
            <a:r>
              <a:rPr lang="el-GR" sz="1200" b="1" baseline="0" dirty="0"/>
              <a:t>) και πηγή πληροφορίας</a:t>
            </a:r>
            <a:endParaRPr lang="en-US" sz="1200" b="1" dirty="0"/>
          </a:p>
        </c:rich>
      </c:tx>
      <c:overlay val="0"/>
      <c:spPr>
        <a:noFill/>
        <a:ln>
          <a:noFill/>
        </a:ln>
        <a:effectLst/>
      </c:spPr>
    </c:title>
    <c:autoTitleDeleted val="0"/>
    <c:plotArea>
      <c:layout/>
      <c:barChart>
        <c:barDir val="col"/>
        <c:grouping val="stacked"/>
        <c:varyColors val="0"/>
        <c:ser>
          <c:idx val="0"/>
          <c:order val="0"/>
          <c:tx>
            <c:strRef>
              <c:f>Sheet1!$B$1</c:f>
              <c:strCache>
                <c:ptCount val="1"/>
                <c:pt idx="0">
                  <c:v>Υψηλά Δάση (Ha)</c:v>
                </c:pt>
              </c:strCache>
            </c:strRef>
          </c:tx>
          <c:spPr>
            <a:solidFill>
              <a:srgbClr val="92D050"/>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E0D-41BE-9421-BAD1CEEDD67A}"/>
              </c:ext>
            </c:extLst>
          </c:dPt>
          <c:cat>
            <c:numRef>
              <c:f>Sheet1!$A$2:$A$5</c:f>
              <c:numCache>
                <c:formatCode>General</c:formatCode>
                <c:ptCount val="4"/>
                <c:pt idx="0">
                  <c:v>1987</c:v>
                </c:pt>
                <c:pt idx="1">
                  <c:v>1992</c:v>
                </c:pt>
                <c:pt idx="2">
                  <c:v>2007</c:v>
                </c:pt>
                <c:pt idx="3">
                  <c:v>2022</c:v>
                </c:pt>
              </c:numCache>
            </c:numRef>
          </c:cat>
          <c:val>
            <c:numRef>
              <c:f>Sheet1!$B$2:$B$5</c:f>
              <c:numCache>
                <c:formatCode>#,##0.00</c:formatCode>
                <c:ptCount val="4"/>
                <c:pt idx="0">
                  <c:v>2333159</c:v>
                </c:pt>
                <c:pt idx="1">
                  <c:v>6513068</c:v>
                </c:pt>
                <c:pt idx="2">
                  <c:v>2208931</c:v>
                </c:pt>
                <c:pt idx="3">
                  <c:v>3164996.9499999997</c:v>
                </c:pt>
              </c:numCache>
            </c:numRef>
          </c:val>
          <c:extLst>
            <c:ext xmlns:c16="http://schemas.microsoft.com/office/drawing/2014/chart" uri="{C3380CC4-5D6E-409C-BE32-E72D297353CC}">
              <c16:uniqueId val="{00000002-9E0D-41BE-9421-BAD1CEEDD67A}"/>
            </c:ext>
          </c:extLst>
        </c:ser>
        <c:ser>
          <c:idx val="1"/>
          <c:order val="1"/>
          <c:tx>
            <c:strRef>
              <c:f>Sheet1!$C$1</c:f>
              <c:strCache>
                <c:ptCount val="1"/>
                <c:pt idx="0">
                  <c:v>Θαμνώνες (δασικές εκτάσεις) (Ha)</c:v>
                </c:pt>
              </c:strCache>
            </c:strRef>
          </c:tx>
          <c:spPr>
            <a:solidFill>
              <a:schemeClr val="bg1">
                <a:lumMod val="65000"/>
              </a:schemeClr>
            </a:solidFill>
            <a:ln>
              <a:noFill/>
            </a:ln>
            <a:effectLst/>
          </c:spPr>
          <c:invertIfNegative val="0"/>
          <c:cat>
            <c:numRef>
              <c:f>Sheet1!$A$2:$A$5</c:f>
              <c:numCache>
                <c:formatCode>General</c:formatCode>
                <c:ptCount val="4"/>
                <c:pt idx="0">
                  <c:v>1987</c:v>
                </c:pt>
                <c:pt idx="1">
                  <c:v>1992</c:v>
                </c:pt>
                <c:pt idx="2">
                  <c:v>2007</c:v>
                </c:pt>
                <c:pt idx="3">
                  <c:v>2022</c:v>
                </c:pt>
              </c:numCache>
            </c:numRef>
          </c:cat>
          <c:val>
            <c:numRef>
              <c:f>Sheet1!$C$2:$C$5</c:f>
              <c:numCache>
                <c:formatCode>General</c:formatCode>
                <c:ptCount val="4"/>
                <c:pt idx="0" formatCode="#,##0.00">
                  <c:v>1882313</c:v>
                </c:pt>
                <c:pt idx="2" formatCode="#,##0.00">
                  <c:v>1738804</c:v>
                </c:pt>
                <c:pt idx="3" formatCode="#,##0.00">
                  <c:v>3038738.54</c:v>
                </c:pt>
              </c:numCache>
            </c:numRef>
          </c:val>
          <c:extLst>
            <c:ext xmlns:c16="http://schemas.microsoft.com/office/drawing/2014/chart" uri="{C3380CC4-5D6E-409C-BE32-E72D297353CC}">
              <c16:uniqueId val="{00000003-9E0D-41BE-9421-BAD1CEEDD67A}"/>
            </c:ext>
          </c:extLst>
        </c:ser>
        <c:ser>
          <c:idx val="2"/>
          <c:order val="2"/>
          <c:tx>
            <c:strRef>
              <c:f>Sheet1!$D$1</c:f>
              <c:strCache>
                <c:ptCount val="1"/>
                <c:pt idx="0">
                  <c:v>Χαμηλή βλάστηση/Άγονα (Ha)</c:v>
                </c:pt>
              </c:strCache>
            </c:strRef>
          </c:tx>
          <c:spPr>
            <a:solidFill>
              <a:schemeClr val="accent4">
                <a:lumMod val="75000"/>
              </a:schemeClr>
            </a:solidFill>
            <a:ln>
              <a:noFill/>
            </a:ln>
            <a:effectLst/>
          </c:spPr>
          <c:invertIfNegative val="0"/>
          <c:cat>
            <c:numRef>
              <c:f>Sheet1!$A$2:$A$5</c:f>
              <c:numCache>
                <c:formatCode>General</c:formatCode>
                <c:ptCount val="4"/>
                <c:pt idx="0">
                  <c:v>1987</c:v>
                </c:pt>
                <c:pt idx="1">
                  <c:v>1992</c:v>
                </c:pt>
                <c:pt idx="2">
                  <c:v>2007</c:v>
                </c:pt>
                <c:pt idx="3">
                  <c:v>2022</c:v>
                </c:pt>
              </c:numCache>
            </c:numRef>
          </c:cat>
          <c:val>
            <c:numRef>
              <c:f>Sheet1!$D$2:$D$5</c:f>
              <c:numCache>
                <c:formatCode>General</c:formatCode>
                <c:ptCount val="4"/>
                <c:pt idx="0" formatCode="#,##0.00">
                  <c:v>3569166</c:v>
                </c:pt>
                <c:pt idx="2" formatCode="#,##0.00">
                  <c:v>3080041</c:v>
                </c:pt>
                <c:pt idx="3" formatCode="#,##0.00">
                  <c:v>1417688.01</c:v>
                </c:pt>
              </c:numCache>
            </c:numRef>
          </c:val>
          <c:extLst>
            <c:ext xmlns:c16="http://schemas.microsoft.com/office/drawing/2014/chart" uri="{C3380CC4-5D6E-409C-BE32-E72D297353CC}">
              <c16:uniqueId val="{00000004-9E0D-41BE-9421-BAD1CEEDD67A}"/>
            </c:ext>
          </c:extLst>
        </c:ser>
        <c:dLbls>
          <c:showLegendKey val="0"/>
          <c:showVal val="0"/>
          <c:showCatName val="0"/>
          <c:showSerName val="0"/>
          <c:showPercent val="0"/>
          <c:showBubbleSize val="0"/>
        </c:dLbls>
        <c:gapWidth val="150"/>
        <c:overlap val="100"/>
        <c:axId val="143229696"/>
        <c:axId val="143231232"/>
      </c:barChart>
      <c:catAx>
        <c:axId val="1432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3231232"/>
        <c:crosses val="autoZero"/>
        <c:auto val="1"/>
        <c:lblAlgn val="ctr"/>
        <c:lblOffset val="100"/>
        <c:noMultiLvlLbl val="0"/>
      </c:catAx>
      <c:valAx>
        <c:axId val="1432312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322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l-G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a:t>Ποσοστό</a:t>
            </a:r>
            <a:r>
              <a:rPr lang="el-GR" baseline="0"/>
              <a:t> ετήσιας παραγωγής από δημόσια δάση</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barChart>
        <c:barDir val="col"/>
        <c:grouping val="clustered"/>
        <c:varyColors val="0"/>
        <c:ser>
          <c:idx val="0"/>
          <c:order val="0"/>
          <c:tx>
            <c:strRef>
              <c:f>Sheet1!$B$1</c:f>
              <c:strCache>
                <c:ptCount val="1"/>
                <c:pt idx="0">
                  <c:v>Παραχώρηση</c:v>
                </c:pt>
              </c:strCache>
            </c:strRef>
          </c:tx>
          <c:spPr>
            <a:solidFill>
              <a:srgbClr val="4F2D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2022</c:v>
                </c:pt>
              </c:numCache>
            </c:numRef>
          </c:cat>
          <c:val>
            <c:numRef>
              <c:f>Sheet1!$B$2:$B$4</c:f>
              <c:numCache>
                <c:formatCode>#,##0</c:formatCode>
                <c:ptCount val="3"/>
                <c:pt idx="0">
                  <c:v>507983</c:v>
                </c:pt>
                <c:pt idx="1">
                  <c:v>495443.75</c:v>
                </c:pt>
                <c:pt idx="2">
                  <c:v>603379</c:v>
                </c:pt>
              </c:numCache>
            </c:numRef>
          </c:val>
          <c:extLst>
            <c:ext xmlns:c16="http://schemas.microsoft.com/office/drawing/2014/chart" uri="{C3380CC4-5D6E-409C-BE32-E72D297353CC}">
              <c16:uniqueId val="{00000000-B3C4-4533-AFC7-32C513C43ADF}"/>
            </c:ext>
          </c:extLst>
        </c:ser>
        <c:ser>
          <c:idx val="1"/>
          <c:order val="1"/>
          <c:tx>
            <c:strRef>
              <c:f>Sheet1!$C$1</c:f>
              <c:strCache>
                <c:ptCount val="1"/>
                <c:pt idx="0">
                  <c:v>Μίσθωση λήμματος</c:v>
                </c:pt>
              </c:strCache>
            </c:strRef>
          </c:tx>
          <c:spPr>
            <a:solidFill>
              <a:srgbClr val="00A7B5"/>
            </a:solidFill>
            <a:ln>
              <a:noFill/>
            </a:ln>
            <a:effectLst/>
          </c:spPr>
          <c:invertIfNegative val="0"/>
          <c:dLbls>
            <c:dLbl>
              <c:idx val="0"/>
              <c:layout>
                <c:manualLayout>
                  <c:x val="1.0691109499898982E-3"/>
                  <c:y val="-1.0933141167056407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C4-4533-AFC7-32C513C43AD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2022</c:v>
                </c:pt>
              </c:numCache>
            </c:numRef>
          </c:cat>
          <c:val>
            <c:numRef>
              <c:f>Sheet1!$C$2:$C$4</c:f>
              <c:numCache>
                <c:formatCode>#,##0</c:formatCode>
                <c:ptCount val="3"/>
                <c:pt idx="0">
                  <c:v>118965</c:v>
                </c:pt>
                <c:pt idx="1">
                  <c:v>74860.23</c:v>
                </c:pt>
                <c:pt idx="2">
                  <c:v>100950</c:v>
                </c:pt>
              </c:numCache>
            </c:numRef>
          </c:val>
          <c:extLst>
            <c:ext xmlns:c16="http://schemas.microsoft.com/office/drawing/2014/chart" uri="{C3380CC4-5D6E-409C-BE32-E72D297353CC}">
              <c16:uniqueId val="{00000002-B3C4-4533-AFC7-32C513C43ADF}"/>
            </c:ext>
          </c:extLst>
        </c:ser>
        <c:ser>
          <c:idx val="2"/>
          <c:order val="2"/>
          <c:tx>
            <c:strRef>
              <c:f>Sheet1!$D$1</c:f>
              <c:strCache>
                <c:ptCount val="1"/>
                <c:pt idx="0">
                  <c:v>ΚΕΔ</c:v>
                </c:pt>
              </c:strCache>
            </c:strRef>
          </c:tx>
          <c:spPr>
            <a:solidFill>
              <a:srgbClr val="FF7D1E"/>
            </a:solidFill>
            <a:ln>
              <a:noFill/>
            </a:ln>
            <a:effectLst/>
          </c:spPr>
          <c:invertIfNegative val="0"/>
          <c:dLbls>
            <c:dLbl>
              <c:idx val="0"/>
              <c:layout>
                <c:manualLayout>
                  <c:x val="9.4462156098712967E-3"/>
                  <c:y val="7.7496839868034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C4-4533-AFC7-32C513C43ADF}"/>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l-G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2000</c:v>
                </c:pt>
                <c:pt idx="1">
                  <c:v>2010</c:v>
                </c:pt>
                <c:pt idx="2">
                  <c:v>2022</c:v>
                </c:pt>
              </c:numCache>
            </c:numRef>
          </c:cat>
          <c:val>
            <c:numRef>
              <c:f>Sheet1!$D$2:$D$4</c:f>
              <c:numCache>
                <c:formatCode>#,##0</c:formatCode>
                <c:ptCount val="3"/>
                <c:pt idx="0">
                  <c:v>250328</c:v>
                </c:pt>
                <c:pt idx="1">
                  <c:v>168502.5</c:v>
                </c:pt>
                <c:pt idx="2">
                  <c:v>40375</c:v>
                </c:pt>
              </c:numCache>
            </c:numRef>
          </c:val>
          <c:extLst>
            <c:ext xmlns:c16="http://schemas.microsoft.com/office/drawing/2014/chart" uri="{C3380CC4-5D6E-409C-BE32-E72D297353CC}">
              <c16:uniqueId val="{00000004-B3C4-4533-AFC7-32C513C43ADF}"/>
            </c:ext>
          </c:extLst>
        </c:ser>
        <c:dLbls>
          <c:showLegendKey val="0"/>
          <c:showVal val="1"/>
          <c:showCatName val="0"/>
          <c:showSerName val="0"/>
          <c:showPercent val="0"/>
          <c:showBubbleSize val="0"/>
        </c:dLbls>
        <c:gapWidth val="219"/>
        <c:overlap val="-27"/>
        <c:axId val="146444672"/>
        <c:axId val="146446208"/>
      </c:barChart>
      <c:catAx>
        <c:axId val="14644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crossAx val="146446208"/>
        <c:crosses val="autoZero"/>
        <c:auto val="1"/>
        <c:lblAlgn val="ctr"/>
        <c:lblOffset val="100"/>
        <c:noMultiLvlLbl val="0"/>
      </c:catAx>
      <c:valAx>
        <c:axId val="14644620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6444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Total!$C$1</c:f>
              <c:strCache>
                <c:ptCount val="1"/>
                <c:pt idx="0">
                  <c:v>ΤΕΧΝΙΚΟ ΞΥΛΟ (κ.μ.)</c:v>
                </c:pt>
              </c:strCache>
            </c:strRef>
          </c:tx>
          <c:spPr>
            <a:solidFill>
              <a:schemeClr val="accent1"/>
            </a:solidFill>
            <a:ln>
              <a:noFill/>
            </a:ln>
            <a:effectLst/>
          </c:spPr>
          <c:invertIfNegative val="0"/>
          <c:cat>
            <c:numRef>
              <c:f>Total!$B$2:$B$23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2018</c:v>
                </c:pt>
                <c:pt idx="18">
                  <c:v>2019</c:v>
                </c:pt>
                <c:pt idx="19">
                  <c:v>2020</c:v>
                </c:pt>
                <c:pt idx="20">
                  <c:v>2021</c:v>
                </c:pt>
                <c:pt idx="21">
                  <c:v>2022</c:v>
                </c:pt>
              </c:numCache>
            </c:numRef>
          </c:cat>
          <c:val>
            <c:numRef>
              <c:f>Total!$C$2:$C$23</c:f>
              <c:numCache>
                <c:formatCode>#,##0.00</c:formatCode>
                <c:ptCount val="22"/>
                <c:pt idx="0">
                  <c:v>339818</c:v>
                </c:pt>
                <c:pt idx="1">
                  <c:v>324313</c:v>
                </c:pt>
                <c:pt idx="2">
                  <c:v>309285</c:v>
                </c:pt>
                <c:pt idx="3">
                  <c:v>319140</c:v>
                </c:pt>
                <c:pt idx="4">
                  <c:v>301494.16000000003</c:v>
                </c:pt>
                <c:pt idx="5">
                  <c:v>312577</c:v>
                </c:pt>
                <c:pt idx="6">
                  <c:v>300200.16000000003</c:v>
                </c:pt>
                <c:pt idx="7">
                  <c:v>301543</c:v>
                </c:pt>
                <c:pt idx="8">
                  <c:v>341527.7</c:v>
                </c:pt>
                <c:pt idx="9">
                  <c:v>186845.34</c:v>
                </c:pt>
                <c:pt idx="10">
                  <c:v>198949.06999999995</c:v>
                </c:pt>
                <c:pt idx="11">
                  <c:v>225536.08000000005</c:v>
                </c:pt>
                <c:pt idx="12">
                  <c:v>235994.73999999993</c:v>
                </c:pt>
                <c:pt idx="13">
                  <c:v>258093.76999999996</c:v>
                </c:pt>
                <c:pt idx="14">
                  <c:v>237257.00999999998</c:v>
                </c:pt>
                <c:pt idx="15">
                  <c:v>281152.26999999996</c:v>
                </c:pt>
                <c:pt idx="16">
                  <c:v>258741.44999999998</c:v>
                </c:pt>
                <c:pt idx="17">
                  <c:v>275119.95</c:v>
                </c:pt>
                <c:pt idx="18">
                  <c:v>317136.57999999996</c:v>
                </c:pt>
                <c:pt idx="19">
                  <c:v>238349.32599999997</c:v>
                </c:pt>
                <c:pt idx="20">
                  <c:v>241778.76</c:v>
                </c:pt>
                <c:pt idx="21">
                  <c:v>301999.19</c:v>
                </c:pt>
              </c:numCache>
            </c:numRef>
          </c:val>
          <c:extLst>
            <c:ext xmlns:c16="http://schemas.microsoft.com/office/drawing/2014/chart" uri="{C3380CC4-5D6E-409C-BE32-E72D297353CC}">
              <c16:uniqueId val="{00000000-4592-4FBA-8202-DEC51269BCB8}"/>
            </c:ext>
          </c:extLst>
        </c:ser>
        <c:ser>
          <c:idx val="1"/>
          <c:order val="1"/>
          <c:tx>
            <c:strRef>
              <c:f>Total!$D$1</c:f>
              <c:strCache>
                <c:ptCount val="1"/>
                <c:pt idx="0">
                  <c:v>ΒΙΟΜΗΧΑΝΙΚΟ ΞΥΛΟ (κ.μ.)</c:v>
                </c:pt>
              </c:strCache>
            </c:strRef>
          </c:tx>
          <c:spPr>
            <a:solidFill>
              <a:schemeClr val="accent2"/>
            </a:solidFill>
            <a:ln>
              <a:noFill/>
            </a:ln>
            <a:effectLst/>
          </c:spPr>
          <c:invertIfNegative val="0"/>
          <c:cat>
            <c:numRef>
              <c:f>Total!$B$2:$B$23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2018</c:v>
                </c:pt>
                <c:pt idx="18">
                  <c:v>2019</c:v>
                </c:pt>
                <c:pt idx="19">
                  <c:v>2020</c:v>
                </c:pt>
                <c:pt idx="20">
                  <c:v>2021</c:v>
                </c:pt>
                <c:pt idx="21">
                  <c:v>2022</c:v>
                </c:pt>
              </c:numCache>
            </c:numRef>
          </c:cat>
          <c:val>
            <c:numRef>
              <c:f>Total!$D$2:$D$23</c:f>
              <c:numCache>
                <c:formatCode>#,##0.00</c:formatCode>
                <c:ptCount val="22"/>
                <c:pt idx="0">
                  <c:v>86106</c:v>
                </c:pt>
                <c:pt idx="1">
                  <c:v>99883</c:v>
                </c:pt>
                <c:pt idx="2">
                  <c:v>83285</c:v>
                </c:pt>
                <c:pt idx="3">
                  <c:v>65632</c:v>
                </c:pt>
                <c:pt idx="4">
                  <c:v>84426.540000000008</c:v>
                </c:pt>
                <c:pt idx="5">
                  <c:v>95754</c:v>
                </c:pt>
                <c:pt idx="6">
                  <c:v>72463</c:v>
                </c:pt>
                <c:pt idx="7">
                  <c:v>78129</c:v>
                </c:pt>
                <c:pt idx="8">
                  <c:v>67879.09</c:v>
                </c:pt>
                <c:pt idx="9">
                  <c:v>42982.49</c:v>
                </c:pt>
                <c:pt idx="10">
                  <c:v>71363.23000000001</c:v>
                </c:pt>
                <c:pt idx="11">
                  <c:v>50711.599999999991</c:v>
                </c:pt>
                <c:pt idx="12">
                  <c:v>176535.65</c:v>
                </c:pt>
                <c:pt idx="13">
                  <c:v>66995.320000000007</c:v>
                </c:pt>
                <c:pt idx="14">
                  <c:v>51873.210000000006</c:v>
                </c:pt>
                <c:pt idx="15">
                  <c:v>96338.16</c:v>
                </c:pt>
                <c:pt idx="16">
                  <c:v>74020.820000000007</c:v>
                </c:pt>
                <c:pt idx="17">
                  <c:v>51568.979999999996</c:v>
                </c:pt>
                <c:pt idx="18">
                  <c:v>62656.61</c:v>
                </c:pt>
                <c:pt idx="19">
                  <c:v>84695.464999999982</c:v>
                </c:pt>
                <c:pt idx="20">
                  <c:v>67439.48</c:v>
                </c:pt>
                <c:pt idx="21">
                  <c:v>70119.98</c:v>
                </c:pt>
              </c:numCache>
            </c:numRef>
          </c:val>
          <c:extLst>
            <c:ext xmlns:c16="http://schemas.microsoft.com/office/drawing/2014/chart" uri="{C3380CC4-5D6E-409C-BE32-E72D297353CC}">
              <c16:uniqueId val="{00000001-4592-4FBA-8202-DEC51269BCB8}"/>
            </c:ext>
          </c:extLst>
        </c:ser>
        <c:ser>
          <c:idx val="2"/>
          <c:order val="2"/>
          <c:tx>
            <c:strRef>
              <c:f>Total!$E$1</c:f>
              <c:strCache>
                <c:ptCount val="1"/>
                <c:pt idx="0">
                  <c:v>ΚΑΥΣΙΜΟ ΞΥΛΟ (κ.μ.)</c:v>
                </c:pt>
              </c:strCache>
            </c:strRef>
          </c:tx>
          <c:spPr>
            <a:solidFill>
              <a:schemeClr val="accent3"/>
            </a:solidFill>
            <a:ln>
              <a:noFill/>
            </a:ln>
            <a:effectLst/>
          </c:spPr>
          <c:invertIfNegative val="0"/>
          <c:cat>
            <c:numRef>
              <c:f>Total!$B$2:$B$23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2018</c:v>
                </c:pt>
                <c:pt idx="18">
                  <c:v>2019</c:v>
                </c:pt>
                <c:pt idx="19">
                  <c:v>2020</c:v>
                </c:pt>
                <c:pt idx="20">
                  <c:v>2021</c:v>
                </c:pt>
                <c:pt idx="21">
                  <c:v>2022</c:v>
                </c:pt>
              </c:numCache>
            </c:numRef>
          </c:cat>
          <c:val>
            <c:numRef>
              <c:f>Total!$E$2:$E$23</c:f>
              <c:numCache>
                <c:formatCode>#,##0.00</c:formatCode>
                <c:ptCount val="22"/>
                <c:pt idx="0">
                  <c:v>451352</c:v>
                </c:pt>
                <c:pt idx="1">
                  <c:v>469473</c:v>
                </c:pt>
                <c:pt idx="2">
                  <c:v>438908</c:v>
                </c:pt>
                <c:pt idx="3">
                  <c:v>515976</c:v>
                </c:pt>
                <c:pt idx="4">
                  <c:v>484250.76</c:v>
                </c:pt>
                <c:pt idx="5">
                  <c:v>512394</c:v>
                </c:pt>
                <c:pt idx="6">
                  <c:v>483991</c:v>
                </c:pt>
                <c:pt idx="7">
                  <c:v>534830</c:v>
                </c:pt>
                <c:pt idx="8">
                  <c:v>468096.57000000007</c:v>
                </c:pt>
                <c:pt idx="9">
                  <c:v>480626.98000000016</c:v>
                </c:pt>
                <c:pt idx="10">
                  <c:v>468494.18</c:v>
                </c:pt>
                <c:pt idx="11">
                  <c:v>494168.77</c:v>
                </c:pt>
                <c:pt idx="12">
                  <c:v>482363.37999999995</c:v>
                </c:pt>
                <c:pt idx="13">
                  <c:v>480791.93000000005</c:v>
                </c:pt>
                <c:pt idx="14">
                  <c:v>441491.7900000001</c:v>
                </c:pt>
                <c:pt idx="15">
                  <c:v>527756.15000000014</c:v>
                </c:pt>
                <c:pt idx="16">
                  <c:v>494877.05000000005</c:v>
                </c:pt>
                <c:pt idx="17">
                  <c:v>452805.77999999997</c:v>
                </c:pt>
                <c:pt idx="18">
                  <c:v>445513.11999999994</c:v>
                </c:pt>
                <c:pt idx="19">
                  <c:v>397797.99700000009</c:v>
                </c:pt>
                <c:pt idx="20">
                  <c:v>390607.76999999996</c:v>
                </c:pt>
                <c:pt idx="21">
                  <c:v>372584.52</c:v>
                </c:pt>
              </c:numCache>
            </c:numRef>
          </c:val>
          <c:extLst>
            <c:ext xmlns:c16="http://schemas.microsoft.com/office/drawing/2014/chart" uri="{C3380CC4-5D6E-409C-BE32-E72D297353CC}">
              <c16:uniqueId val="{00000002-4592-4FBA-8202-DEC51269BCB8}"/>
            </c:ext>
          </c:extLst>
        </c:ser>
        <c:dLbls>
          <c:showLegendKey val="0"/>
          <c:showVal val="0"/>
          <c:showCatName val="0"/>
          <c:showSerName val="0"/>
          <c:showPercent val="0"/>
          <c:showBubbleSize val="0"/>
        </c:dLbls>
        <c:gapWidth val="150"/>
        <c:overlap val="100"/>
        <c:axId val="144932864"/>
        <c:axId val="144934400"/>
      </c:barChart>
      <c:catAx>
        <c:axId val="14493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4934400"/>
        <c:crosses val="autoZero"/>
        <c:auto val="1"/>
        <c:lblAlgn val="ctr"/>
        <c:lblOffset val="100"/>
        <c:noMultiLvlLbl val="0"/>
      </c:catAx>
      <c:valAx>
        <c:axId val="14493440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4932864"/>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solidFill>
      <a:schemeClr val="bg1">
        <a:lumMod val="95000"/>
      </a:schemeClr>
    </a:solidFill>
    <a:ln w="19050" cap="flat" cmpd="sng" algn="ctr">
      <a:solidFill>
        <a:srgbClr val="27525A"/>
      </a:solidFill>
      <a:round/>
    </a:ln>
    <a:effectLst/>
  </c:spPr>
  <c:txPr>
    <a:bodyPr/>
    <a:lstStyle/>
    <a:p>
      <a:pPr>
        <a:defRPr/>
      </a:pPr>
      <a:endParaRPr lang="el-G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sz="1000" b="1" dirty="0"/>
              <a:t>Παραγωγή ανά δασοπονικό είδος (2022)</a:t>
            </a:r>
            <a:endParaRPr lang="en-US" sz="1000" b="1" dirty="0"/>
          </a:p>
        </c:rich>
      </c:tx>
      <c:overlay val="0"/>
      <c:spPr>
        <a:noFill/>
        <a:ln>
          <a:noFill/>
        </a:ln>
        <a:effectLst/>
      </c:spPr>
    </c:title>
    <c:autoTitleDeleted val="0"/>
    <c:plotArea>
      <c:layout/>
      <c:barChart>
        <c:barDir val="col"/>
        <c:grouping val="stacked"/>
        <c:varyColors val="0"/>
        <c:ser>
          <c:idx val="0"/>
          <c:order val="0"/>
          <c:tx>
            <c:strRef>
              <c:f>'ΠΑΡΑΓΩΓΗ ΔΑΣ. ΠΡ. 2022'!$D$3</c:f>
              <c:strCache>
                <c:ptCount val="1"/>
                <c:pt idx="0">
                  <c:v>ΤΕΧΝΙΚΟ ΞΥΛΟ (κ.μ.)</c:v>
                </c:pt>
              </c:strCache>
            </c:strRef>
          </c:tx>
          <c:spPr>
            <a:solidFill>
              <a:schemeClr val="accent1"/>
            </a:solidFill>
            <a:ln>
              <a:noFill/>
            </a:ln>
            <a:effectLst/>
          </c:spPr>
          <c:invertIfNegative val="0"/>
          <c:cat>
            <c:strRef>
              <c:f>'ΠΑΡΑΓΩΓΗ ΔΑΣ. ΠΡ. 2022'!$C$4:$C$11</c:f>
              <c:strCache>
                <c:ptCount val="8"/>
                <c:pt idx="0">
                  <c:v>ΕΛΑΤΗ</c:v>
                </c:pt>
                <c:pt idx="1">
                  <c:v>ΕΡΥΘΡΕΛΑΤΗ</c:v>
                </c:pt>
                <c:pt idx="2">
                  <c:v>ΠΕΥΚΗ</c:v>
                </c:pt>
                <c:pt idx="3">
                  <c:v>ΟΞΥΑ</c:v>
                </c:pt>
                <c:pt idx="4">
                  <c:v>ΔΡΥΣ</c:v>
                </c:pt>
                <c:pt idx="5">
                  <c:v>ΛΕΥΚΗ</c:v>
                </c:pt>
                <c:pt idx="6">
                  <c:v>ΚΑΣΤΑΝΙΑ</c:v>
                </c:pt>
                <c:pt idx="7">
                  <c:v>ΛΟΙΠΑ ΕΙΔΗ</c:v>
                </c:pt>
              </c:strCache>
            </c:strRef>
          </c:cat>
          <c:val>
            <c:numRef>
              <c:f>'ΠΑΡΑΓΩΓΗ ΔΑΣ. ΠΡ. 2022'!$D$4:$D$11</c:f>
              <c:numCache>
                <c:formatCode>###,###,###,###,##0.00</c:formatCode>
                <c:ptCount val="8"/>
                <c:pt idx="0">
                  <c:v>55517.24</c:v>
                </c:pt>
                <c:pt idx="1">
                  <c:v>12422.04</c:v>
                </c:pt>
                <c:pt idx="2">
                  <c:v>117459.37001000001</c:v>
                </c:pt>
                <c:pt idx="3">
                  <c:v>90909.090016999995</c:v>
                </c:pt>
                <c:pt idx="4">
                  <c:v>16529.160044</c:v>
                </c:pt>
                <c:pt idx="5">
                  <c:v>8307.310007</c:v>
                </c:pt>
                <c:pt idx="6">
                  <c:v>511.36000200000001</c:v>
                </c:pt>
                <c:pt idx="7">
                  <c:v>343.62</c:v>
                </c:pt>
              </c:numCache>
            </c:numRef>
          </c:val>
          <c:extLst>
            <c:ext xmlns:c16="http://schemas.microsoft.com/office/drawing/2014/chart" uri="{C3380CC4-5D6E-409C-BE32-E72D297353CC}">
              <c16:uniqueId val="{00000000-F5A6-47AE-8302-EFED1A7742EA}"/>
            </c:ext>
          </c:extLst>
        </c:ser>
        <c:ser>
          <c:idx val="1"/>
          <c:order val="1"/>
          <c:tx>
            <c:strRef>
              <c:f>'ΠΑΡΑΓΩΓΗ ΔΑΣ. ΠΡ. 2022'!$E$3</c:f>
              <c:strCache>
                <c:ptCount val="1"/>
                <c:pt idx="0">
                  <c:v>ΒΙΟΜΗΧΑΝΙΚΟ ΞΥΛΟ (κ.μ.)</c:v>
                </c:pt>
              </c:strCache>
            </c:strRef>
          </c:tx>
          <c:spPr>
            <a:solidFill>
              <a:schemeClr val="accent2"/>
            </a:solidFill>
            <a:ln>
              <a:noFill/>
            </a:ln>
            <a:effectLst/>
          </c:spPr>
          <c:invertIfNegative val="0"/>
          <c:cat>
            <c:strRef>
              <c:f>'ΠΑΡΑΓΩΓΗ ΔΑΣ. ΠΡ. 2022'!$C$4:$C$11</c:f>
              <c:strCache>
                <c:ptCount val="8"/>
                <c:pt idx="0">
                  <c:v>ΕΛΑΤΗ</c:v>
                </c:pt>
                <c:pt idx="1">
                  <c:v>ΕΡΥΘΡΕΛΑΤΗ</c:v>
                </c:pt>
                <c:pt idx="2">
                  <c:v>ΠΕΥΚΗ</c:v>
                </c:pt>
                <c:pt idx="3">
                  <c:v>ΟΞΥΑ</c:v>
                </c:pt>
                <c:pt idx="4">
                  <c:v>ΔΡΥΣ</c:v>
                </c:pt>
                <c:pt idx="5">
                  <c:v>ΛΕΥΚΗ</c:v>
                </c:pt>
                <c:pt idx="6">
                  <c:v>ΚΑΣΤΑΝΙΑ</c:v>
                </c:pt>
                <c:pt idx="7">
                  <c:v>ΛΟΙΠΑ ΕΙΔΗ</c:v>
                </c:pt>
              </c:strCache>
            </c:strRef>
          </c:cat>
          <c:val>
            <c:numRef>
              <c:f>'ΠΑΡΑΓΩΓΗ ΔΑΣ. ΠΡ. 2022'!$E$4:$E$11</c:f>
              <c:numCache>
                <c:formatCode>###,###,###,###,##0.00</c:formatCode>
                <c:ptCount val="8"/>
                <c:pt idx="0">
                  <c:v>3512.6600279999998</c:v>
                </c:pt>
                <c:pt idx="1">
                  <c:v>254.32000100000002</c:v>
                </c:pt>
                <c:pt idx="2">
                  <c:v>55156.940035000007</c:v>
                </c:pt>
                <c:pt idx="3">
                  <c:v>1074.9000520000002</c:v>
                </c:pt>
                <c:pt idx="4">
                  <c:v>2507.7000699999994</c:v>
                </c:pt>
                <c:pt idx="5">
                  <c:v>3815.8000160000006</c:v>
                </c:pt>
                <c:pt idx="6">
                  <c:v>5.0000000000000013E-6</c:v>
                </c:pt>
                <c:pt idx="7">
                  <c:v>3797.66</c:v>
                </c:pt>
              </c:numCache>
            </c:numRef>
          </c:val>
          <c:extLst>
            <c:ext xmlns:c16="http://schemas.microsoft.com/office/drawing/2014/chart" uri="{C3380CC4-5D6E-409C-BE32-E72D297353CC}">
              <c16:uniqueId val="{00000001-F5A6-47AE-8302-EFED1A7742EA}"/>
            </c:ext>
          </c:extLst>
        </c:ser>
        <c:ser>
          <c:idx val="2"/>
          <c:order val="2"/>
          <c:tx>
            <c:strRef>
              <c:f>'ΠΑΡΑΓΩΓΗ ΔΑΣ. ΠΡ. 2022'!$F$3</c:f>
              <c:strCache>
                <c:ptCount val="1"/>
                <c:pt idx="0">
                  <c:v>ΚΑΥΣΙΜΟ ΞΥΛΟ (κ.μ.)</c:v>
                </c:pt>
              </c:strCache>
            </c:strRef>
          </c:tx>
          <c:spPr>
            <a:solidFill>
              <a:schemeClr val="accent3"/>
            </a:solidFill>
            <a:ln>
              <a:noFill/>
            </a:ln>
            <a:effectLst/>
          </c:spPr>
          <c:invertIfNegative val="0"/>
          <c:cat>
            <c:strRef>
              <c:f>'ΠΑΡΑΓΩΓΗ ΔΑΣ. ΠΡ. 2022'!$C$4:$C$11</c:f>
              <c:strCache>
                <c:ptCount val="8"/>
                <c:pt idx="0">
                  <c:v>ΕΛΑΤΗ</c:v>
                </c:pt>
                <c:pt idx="1">
                  <c:v>ΕΡΥΘΡΕΛΑΤΗ</c:v>
                </c:pt>
                <c:pt idx="2">
                  <c:v>ΠΕΥΚΗ</c:v>
                </c:pt>
                <c:pt idx="3">
                  <c:v>ΟΞΥΑ</c:v>
                </c:pt>
                <c:pt idx="4">
                  <c:v>ΔΡΥΣ</c:v>
                </c:pt>
                <c:pt idx="5">
                  <c:v>ΛΕΥΚΗ</c:v>
                </c:pt>
                <c:pt idx="6">
                  <c:v>ΚΑΣΤΑΝΙΑ</c:v>
                </c:pt>
                <c:pt idx="7">
                  <c:v>ΛΟΙΠΑ ΕΙΔΗ</c:v>
                </c:pt>
              </c:strCache>
            </c:strRef>
          </c:cat>
          <c:val>
            <c:numRef>
              <c:f>'ΠΑΡΑΓΩΓΗ ΔΑΣ. ΠΡ. 2022'!$F$4:$F$11</c:f>
              <c:numCache>
                <c:formatCode>###,###,###,###,##0.00</c:formatCode>
                <c:ptCount val="8"/>
                <c:pt idx="0">
                  <c:v>6232.3300014000006</c:v>
                </c:pt>
                <c:pt idx="1">
                  <c:v>2.0000000000000004E-7</c:v>
                </c:pt>
                <c:pt idx="2">
                  <c:v>31112.140002200005</c:v>
                </c:pt>
                <c:pt idx="3">
                  <c:v>112333.5600005</c:v>
                </c:pt>
                <c:pt idx="4">
                  <c:v>206150.74000019999</c:v>
                </c:pt>
                <c:pt idx="5">
                  <c:v>3197.3100007000003</c:v>
                </c:pt>
                <c:pt idx="6">
                  <c:v>976.75000009999997</c:v>
                </c:pt>
                <c:pt idx="7">
                  <c:v>12581.69</c:v>
                </c:pt>
              </c:numCache>
            </c:numRef>
          </c:val>
          <c:extLst>
            <c:ext xmlns:c16="http://schemas.microsoft.com/office/drawing/2014/chart" uri="{C3380CC4-5D6E-409C-BE32-E72D297353CC}">
              <c16:uniqueId val="{00000002-F5A6-47AE-8302-EFED1A7742EA}"/>
            </c:ext>
          </c:extLst>
        </c:ser>
        <c:dLbls>
          <c:showLegendKey val="0"/>
          <c:showVal val="0"/>
          <c:showCatName val="0"/>
          <c:showSerName val="0"/>
          <c:showPercent val="0"/>
          <c:showBubbleSize val="0"/>
        </c:dLbls>
        <c:gapWidth val="150"/>
        <c:overlap val="100"/>
        <c:axId val="146149376"/>
        <c:axId val="146150912"/>
      </c:barChart>
      <c:catAx>
        <c:axId val="14614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6150912"/>
        <c:crosses val="autoZero"/>
        <c:auto val="1"/>
        <c:lblAlgn val="ctr"/>
        <c:lblOffset val="100"/>
        <c:noMultiLvlLbl val="0"/>
      </c:catAx>
      <c:valAx>
        <c:axId val="14615091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l-GR"/>
                  <a:t>κ.μ</a:t>
                </a:r>
                <a:endParaRPr lang="en-US"/>
              </a:p>
            </c:rich>
          </c:tx>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46149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'Δασοκομία &amp; Υλοτομία'!$B$7</c:f>
              <c:strCache>
                <c:ptCount val="1"/>
                <c:pt idx="0">
                  <c:v>Εισαγωγές</c:v>
                </c:pt>
              </c:strCache>
            </c:strRef>
          </c:tx>
          <c:spPr>
            <a:solidFill>
              <a:srgbClr val="76956D"/>
            </a:solidFill>
            <a:ln>
              <a:noFill/>
            </a:ln>
            <a:effectLst>
              <a:outerShdw blurRad="57150" dist="19050" dir="5400000" algn="ctr" rotWithShape="0">
                <a:srgbClr val="000000">
                  <a:alpha val="63000"/>
                </a:srgbClr>
              </a:outerShdw>
            </a:effectLst>
          </c:spPr>
          <c:invertIfNegative val="0"/>
          <c:dLbls>
            <c:spPr>
              <a:solidFill>
                <a:sysClr val="window" lastClr="FFFFFF"/>
              </a:solidFill>
              <a:ln>
                <a:noFill/>
              </a:ln>
              <a:effectLst/>
            </c:spPr>
            <c:txPr>
              <a:bodyPr/>
              <a:lstStyle/>
              <a:p>
                <a:pPr>
                  <a:defRPr b="1">
                    <a:solidFill>
                      <a:schemeClr val="tx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Υλοτομία'!$C$7:$M$7</c:f>
              <c:numCache>
                <c:formatCode>#,##0,;\-#,##0,</c:formatCode>
                <c:ptCount val="11"/>
                <c:pt idx="0">
                  <c:v>8216761</c:v>
                </c:pt>
                <c:pt idx="1">
                  <c:v>8049420</c:v>
                </c:pt>
                <c:pt idx="2">
                  <c:v>8725646</c:v>
                </c:pt>
                <c:pt idx="3">
                  <c:v>8785802</c:v>
                </c:pt>
                <c:pt idx="4">
                  <c:v>8277364</c:v>
                </c:pt>
                <c:pt idx="5">
                  <c:v>9816613</c:v>
                </c:pt>
                <c:pt idx="6">
                  <c:v>9155700</c:v>
                </c:pt>
                <c:pt idx="7">
                  <c:v>12453141</c:v>
                </c:pt>
                <c:pt idx="8">
                  <c:v>13925887</c:v>
                </c:pt>
                <c:pt idx="9">
                  <c:v>16481731</c:v>
                </c:pt>
                <c:pt idx="10">
                  <c:v>17040310</c:v>
                </c:pt>
              </c:numCache>
            </c:numRef>
          </c:val>
          <c:extLst>
            <c:ext xmlns:c16="http://schemas.microsoft.com/office/drawing/2014/chart" uri="{C3380CC4-5D6E-409C-BE32-E72D297353CC}">
              <c16:uniqueId val="{00000000-62AC-4340-894F-6CAE7FC10E0E}"/>
            </c:ext>
          </c:extLst>
        </c:ser>
        <c:ser>
          <c:idx val="3"/>
          <c:order val="1"/>
          <c:tx>
            <c:strRef>
              <c:f>'Δασοκομία &amp; Υλοτομία'!$B$8</c:f>
              <c:strCache>
                <c:ptCount val="1"/>
                <c:pt idx="0">
                  <c:v>Εξαγωγές</c:v>
                </c:pt>
              </c:strCache>
            </c:strRef>
          </c:tx>
          <c:spPr>
            <a:solidFill>
              <a:srgbClr val="27525A"/>
            </a:solidFill>
            <a:ln>
              <a:noFill/>
            </a:ln>
            <a:effectLst>
              <a:outerShdw blurRad="57150" dist="19050" dir="5400000" algn="ctr" rotWithShape="0">
                <a:srgbClr val="000000">
                  <a:alpha val="63000"/>
                </a:srgbClr>
              </a:outerShdw>
            </a:effectLst>
          </c:spPr>
          <c:invertIfNegative val="0"/>
          <c:dLbls>
            <c:spPr>
              <a:solidFill>
                <a:sysClr val="window" lastClr="FFFFFF"/>
              </a:solidFill>
              <a:ln>
                <a:noFill/>
              </a:ln>
              <a:effectLst/>
            </c:spPr>
            <c:txPr>
              <a:bodyPr/>
              <a:lstStyle/>
              <a:p>
                <a:pPr>
                  <a:defRPr b="1">
                    <a:solidFill>
                      <a:schemeClr val="tx1"/>
                    </a:solidFill>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Υλοτομία'!$C$8:$M$8</c:f>
              <c:numCache>
                <c:formatCode>#,##0,;\-#,##0,</c:formatCode>
                <c:ptCount val="11"/>
                <c:pt idx="0">
                  <c:v>7584756</c:v>
                </c:pt>
                <c:pt idx="1">
                  <c:v>5638081</c:v>
                </c:pt>
                <c:pt idx="2">
                  <c:v>3944951</c:v>
                </c:pt>
                <c:pt idx="3">
                  <c:v>4551110</c:v>
                </c:pt>
                <c:pt idx="4">
                  <c:v>4118950</c:v>
                </c:pt>
                <c:pt idx="5">
                  <c:v>2870337</c:v>
                </c:pt>
                <c:pt idx="6">
                  <c:v>2749800</c:v>
                </c:pt>
                <c:pt idx="7">
                  <c:v>3295046</c:v>
                </c:pt>
                <c:pt idx="8">
                  <c:v>1598787</c:v>
                </c:pt>
                <c:pt idx="9">
                  <c:v>2026482</c:v>
                </c:pt>
                <c:pt idx="10">
                  <c:v>3412028</c:v>
                </c:pt>
              </c:numCache>
            </c:numRef>
          </c:val>
          <c:extLst>
            <c:ext xmlns:c16="http://schemas.microsoft.com/office/drawing/2014/chart" uri="{C3380CC4-5D6E-409C-BE32-E72D297353CC}">
              <c16:uniqueId val="{00000001-62AC-4340-894F-6CAE7FC10E0E}"/>
            </c:ext>
          </c:extLst>
        </c:ser>
        <c:dLbls>
          <c:showLegendKey val="0"/>
          <c:showVal val="1"/>
          <c:showCatName val="0"/>
          <c:showSerName val="0"/>
          <c:showPercent val="0"/>
          <c:showBubbleSize val="0"/>
        </c:dLbls>
        <c:gapWidth val="219"/>
        <c:axId val="255788160"/>
        <c:axId val="255790080"/>
      </c:barChart>
      <c:lineChart>
        <c:grouping val="standard"/>
        <c:varyColors val="0"/>
        <c:ser>
          <c:idx val="0"/>
          <c:order val="2"/>
          <c:tx>
            <c:strRef>
              <c:f>'Δασοκομία &amp; Υλοτομία'!$B$7</c:f>
              <c:strCache>
                <c:ptCount val="1"/>
                <c:pt idx="0">
                  <c:v>Εισαγωγές</c:v>
                </c:pt>
              </c:strCache>
            </c:strRef>
          </c:tx>
          <c:spPr>
            <a:ln>
              <a:solidFill>
                <a:srgbClr val="5B4A42"/>
              </a:solidFill>
            </a:ln>
            <a:effectLst/>
          </c:spPr>
          <c:marker>
            <c:symbol val="none"/>
          </c:marker>
          <c:dLbls>
            <c:delete val="1"/>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Υλοτομία'!$C$7:$M$7</c:f>
              <c:numCache>
                <c:formatCode>#,##0,;\-#,##0,</c:formatCode>
                <c:ptCount val="11"/>
                <c:pt idx="0">
                  <c:v>8216761</c:v>
                </c:pt>
                <c:pt idx="1">
                  <c:v>8049420</c:v>
                </c:pt>
                <c:pt idx="2">
                  <c:v>8725646</c:v>
                </c:pt>
                <c:pt idx="3">
                  <c:v>8785802</c:v>
                </c:pt>
                <c:pt idx="4">
                  <c:v>8277364</c:v>
                </c:pt>
                <c:pt idx="5">
                  <c:v>9816613</c:v>
                </c:pt>
                <c:pt idx="6">
                  <c:v>9155700</c:v>
                </c:pt>
                <c:pt idx="7">
                  <c:v>12453141</c:v>
                </c:pt>
                <c:pt idx="8">
                  <c:v>13925887</c:v>
                </c:pt>
                <c:pt idx="9">
                  <c:v>16481731</c:v>
                </c:pt>
                <c:pt idx="10">
                  <c:v>17040310</c:v>
                </c:pt>
              </c:numCache>
            </c:numRef>
          </c:val>
          <c:smooth val="0"/>
          <c:extLst>
            <c:ext xmlns:c16="http://schemas.microsoft.com/office/drawing/2014/chart" uri="{C3380CC4-5D6E-409C-BE32-E72D297353CC}">
              <c16:uniqueId val="{00000002-62AC-4340-894F-6CAE7FC10E0E}"/>
            </c:ext>
          </c:extLst>
        </c:ser>
        <c:ser>
          <c:idx val="1"/>
          <c:order val="3"/>
          <c:tx>
            <c:strRef>
              <c:f>'Δασοκομία &amp; Υλοτομία'!$B$8</c:f>
              <c:strCache>
                <c:ptCount val="1"/>
                <c:pt idx="0">
                  <c:v>Εξαγωγές</c:v>
                </c:pt>
              </c:strCache>
            </c:strRef>
          </c:tx>
          <c:spPr>
            <a:ln>
              <a:solidFill>
                <a:srgbClr val="FFC23D"/>
              </a:solidFill>
            </a:ln>
            <a:effectLst/>
          </c:spPr>
          <c:marker>
            <c:symbol val="none"/>
          </c:marker>
          <c:dLbls>
            <c:delete val="1"/>
          </c:dLbls>
          <c:cat>
            <c:strRef>
              <c:f>'Δασοκομία &amp; Υλοτομία'!$C$6:$M$6</c:f>
              <c:strCache>
                <c:ptCount val="11"/>
                <c:pt idx="0">
                  <c:v>2012</c:v>
                </c:pt>
                <c:pt idx="1">
                  <c:v>2013</c:v>
                </c:pt>
                <c:pt idx="2">
                  <c:v>2014</c:v>
                </c:pt>
                <c:pt idx="3">
                  <c:v>2015</c:v>
                </c:pt>
                <c:pt idx="4">
                  <c:v>2016</c:v>
                </c:pt>
                <c:pt idx="5">
                  <c:v>2017</c:v>
                </c:pt>
                <c:pt idx="6">
                  <c:v>2018</c:v>
                </c:pt>
                <c:pt idx="7">
                  <c:v>2019</c:v>
                </c:pt>
                <c:pt idx="8">
                  <c:v>2020</c:v>
                </c:pt>
                <c:pt idx="9">
                  <c:v>2021</c:v>
                </c:pt>
                <c:pt idx="10">
                  <c:v>2022</c:v>
                </c:pt>
              </c:strCache>
            </c:strRef>
          </c:cat>
          <c:val>
            <c:numRef>
              <c:f>'Δασοκομία &amp; Υλοτομία'!$C$8:$M$8</c:f>
              <c:numCache>
                <c:formatCode>#,##0,;\-#,##0,</c:formatCode>
                <c:ptCount val="11"/>
                <c:pt idx="0">
                  <c:v>7584756</c:v>
                </c:pt>
                <c:pt idx="1">
                  <c:v>5638081</c:v>
                </c:pt>
                <c:pt idx="2">
                  <c:v>3944951</c:v>
                </c:pt>
                <c:pt idx="3">
                  <c:v>4551110</c:v>
                </c:pt>
                <c:pt idx="4">
                  <c:v>4118950</c:v>
                </c:pt>
                <c:pt idx="5">
                  <c:v>2870337</c:v>
                </c:pt>
                <c:pt idx="6">
                  <c:v>2749800</c:v>
                </c:pt>
                <c:pt idx="7">
                  <c:v>3295046</c:v>
                </c:pt>
                <c:pt idx="8">
                  <c:v>1598787</c:v>
                </c:pt>
                <c:pt idx="9">
                  <c:v>2026482</c:v>
                </c:pt>
                <c:pt idx="10">
                  <c:v>3412028</c:v>
                </c:pt>
              </c:numCache>
            </c:numRef>
          </c:val>
          <c:smooth val="0"/>
          <c:extLst>
            <c:ext xmlns:c16="http://schemas.microsoft.com/office/drawing/2014/chart" uri="{C3380CC4-5D6E-409C-BE32-E72D297353CC}">
              <c16:uniqueId val="{00000003-62AC-4340-894F-6CAE7FC10E0E}"/>
            </c:ext>
          </c:extLst>
        </c:ser>
        <c:dLbls>
          <c:showLegendKey val="0"/>
          <c:showVal val="1"/>
          <c:showCatName val="0"/>
          <c:showSerName val="0"/>
          <c:showPercent val="0"/>
          <c:showBubbleSize val="0"/>
        </c:dLbls>
        <c:marker val="1"/>
        <c:smooth val="0"/>
        <c:axId val="255788160"/>
        <c:axId val="255790080"/>
      </c:lineChart>
      <c:catAx>
        <c:axId val="25578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l-GR"/>
          </a:p>
        </c:txPr>
        <c:crossAx val="255790080"/>
        <c:crosses val="autoZero"/>
        <c:auto val="1"/>
        <c:lblAlgn val="ctr"/>
        <c:lblOffset val="100"/>
        <c:noMultiLvlLbl val="0"/>
      </c:catAx>
      <c:valAx>
        <c:axId val="255790080"/>
        <c:scaling>
          <c:orientation val="minMax"/>
        </c:scaling>
        <c:delete val="1"/>
        <c:axPos val="l"/>
        <c:numFmt formatCode="#,##0,;\-#,##0," sourceLinked="1"/>
        <c:majorTickMark val="none"/>
        <c:minorTickMark val="none"/>
        <c:tickLblPos val="none"/>
        <c:crossAx val="255788160"/>
        <c:crosses val="autoZero"/>
        <c:crossBetween val="between"/>
      </c:valAx>
    </c:plotArea>
    <c:legend>
      <c:legendPos val="b"/>
      <c:overlay val="0"/>
      <c:spPr>
        <a:noFill/>
        <a:ln>
          <a:noFill/>
        </a:ln>
        <a:effectLst/>
      </c:spPr>
      <c:txPr>
        <a:bodyPr rot="0" vert="horz"/>
        <a:lstStyle/>
        <a:p>
          <a:pPr>
            <a:defRPr/>
          </a:pPr>
          <a:endParaRPr lang="el-GR"/>
        </a:p>
      </c:txPr>
    </c:legend>
    <c:plotVisOnly val="1"/>
    <c:dispBlanksAs val="gap"/>
    <c:showDLblsOverMax val="0"/>
  </c:chart>
  <c:txPr>
    <a:bodyPr/>
    <a:lstStyle/>
    <a:p>
      <a:pPr>
        <a:defRPr sz="1050">
          <a:latin typeface="Arial" panose="020B0604020202020204" pitchFamily="34" charset="0"/>
          <a:cs typeface="Arial" panose="020B0604020202020204" pitchFamily="34" charset="0"/>
        </a:defRPr>
      </a:pPr>
      <a:endParaRPr lang="el-GR"/>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98369755186346"/>
          <c:y val="0.13539320329168972"/>
          <c:w val="0.65338641658556795"/>
          <c:h val="0.72456939453922897"/>
        </c:manualLayout>
      </c:layout>
      <c:barChart>
        <c:barDir val="bar"/>
        <c:grouping val="clustered"/>
        <c:varyColors val="0"/>
        <c:ser>
          <c:idx val="0"/>
          <c:order val="0"/>
          <c:tx>
            <c:strRef>
              <c:f>'ΣΥΓΚΕΝΤΡΩΤΙΚΟ '!$A$5</c:f>
              <c:strCache>
                <c:ptCount val="1"/>
                <c:pt idx="0">
                  <c:v>ΠΕ ΓΕΩΤΕΧΝΙΚΩΝ ΔΑΣΟΛΟΓΩΝ</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'!$B$5:$F$5</c:f>
              <c:numCache>
                <c:formatCode>General</c:formatCode>
                <c:ptCount val="5"/>
                <c:pt idx="0">
                  <c:v>3</c:v>
                </c:pt>
                <c:pt idx="1">
                  <c:v>136</c:v>
                </c:pt>
                <c:pt idx="2">
                  <c:v>286</c:v>
                </c:pt>
                <c:pt idx="3">
                  <c:v>126</c:v>
                </c:pt>
                <c:pt idx="4">
                  <c:v>1</c:v>
                </c:pt>
              </c:numCache>
            </c:numRef>
          </c:val>
          <c:extLst>
            <c:ext xmlns:c16="http://schemas.microsoft.com/office/drawing/2014/chart" uri="{C3380CC4-5D6E-409C-BE32-E72D297353CC}">
              <c16:uniqueId val="{00000000-47C6-48BA-A27D-1FD1D204D258}"/>
            </c:ext>
          </c:extLst>
        </c:ser>
        <c:ser>
          <c:idx val="1"/>
          <c:order val="1"/>
          <c:tx>
            <c:strRef>
              <c:f>'ΣΥΓΚΕΝΤΡΩΤΙΚΟ '!$A$6</c:f>
              <c:strCache>
                <c:ptCount val="1"/>
                <c:pt idx="0">
                  <c:v>ΤΕ ΤΕΧΝΟΛΟΓΩΝ ΔΑΣΟΠΟΝΙΑΣ</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'!$B$6:$F$6</c:f>
              <c:numCache>
                <c:formatCode>General</c:formatCode>
                <c:ptCount val="5"/>
                <c:pt idx="0">
                  <c:v>1</c:v>
                </c:pt>
                <c:pt idx="1">
                  <c:v>83</c:v>
                </c:pt>
                <c:pt idx="2">
                  <c:v>227</c:v>
                </c:pt>
                <c:pt idx="3">
                  <c:v>108</c:v>
                </c:pt>
                <c:pt idx="4">
                  <c:v>0</c:v>
                </c:pt>
              </c:numCache>
            </c:numRef>
          </c:val>
          <c:extLst>
            <c:ext xmlns:c16="http://schemas.microsoft.com/office/drawing/2014/chart" uri="{C3380CC4-5D6E-409C-BE32-E72D297353CC}">
              <c16:uniqueId val="{00000001-47C6-48BA-A27D-1FD1D204D258}"/>
            </c:ext>
          </c:extLst>
        </c:ser>
        <c:ser>
          <c:idx val="2"/>
          <c:order val="2"/>
          <c:tx>
            <c:strRef>
              <c:f>'ΣΥΓΚΕΝΤΡΩΤΙΚΟ '!$A$7</c:f>
              <c:strCache>
                <c:ptCount val="1"/>
                <c:pt idx="0">
                  <c:v>ΔΕ ΔΑΣΟΦΥΛΑΚΩΝ</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'!$B$7:$F$7</c:f>
              <c:numCache>
                <c:formatCode>General</c:formatCode>
                <c:ptCount val="5"/>
                <c:pt idx="0">
                  <c:v>2</c:v>
                </c:pt>
                <c:pt idx="1">
                  <c:v>76</c:v>
                </c:pt>
                <c:pt idx="2">
                  <c:v>991</c:v>
                </c:pt>
                <c:pt idx="3">
                  <c:v>313</c:v>
                </c:pt>
                <c:pt idx="4">
                  <c:v>0</c:v>
                </c:pt>
              </c:numCache>
            </c:numRef>
          </c:val>
          <c:extLst>
            <c:ext xmlns:c16="http://schemas.microsoft.com/office/drawing/2014/chart" uri="{C3380CC4-5D6E-409C-BE32-E72D297353CC}">
              <c16:uniqueId val="{00000002-47C6-48BA-A27D-1FD1D204D258}"/>
            </c:ext>
          </c:extLst>
        </c:ser>
        <c:ser>
          <c:idx val="3"/>
          <c:order val="3"/>
          <c:tx>
            <c:strRef>
              <c:f>'ΣΥΓΚΕΝΤΡΩΤΙΚΟ '!$A$8</c:f>
              <c:strCache>
                <c:ptCount val="1"/>
                <c:pt idx="0">
                  <c:v>ΣΥΝΟΛΟ</c:v>
                </c:pt>
              </c:strCache>
            </c:strRef>
          </c:tx>
          <c:invertIfNegative val="0"/>
          <c:cat>
            <c:multiLvlStrRef>
              <c:f>'ΣΥΓΚΕΝΤΡΩΤΙΚΟ '!$B$3:$F$4</c:f>
              <c:multiLvlStrCache>
                <c:ptCount val="5"/>
                <c:lvl>
                  <c:pt idx="0">
                    <c:v>31-40</c:v>
                  </c:pt>
                  <c:pt idx="1">
                    <c:v> 41-50</c:v>
                  </c:pt>
                  <c:pt idx="2">
                    <c:v>51-60</c:v>
                  </c:pt>
                  <c:pt idx="3">
                    <c:v>61-67</c:v>
                  </c:pt>
                  <c:pt idx="4">
                    <c:v> &gt; 67</c:v>
                  </c:pt>
                </c:lvl>
                <c:lvl>
                  <c:pt idx="0">
                    <c:v>ΗΛΙΚΙΑ</c:v>
                  </c:pt>
                </c:lvl>
              </c:multiLvlStrCache>
            </c:multiLvlStrRef>
          </c:cat>
          <c:val>
            <c:numRef>
              <c:f>'ΣΥΓΚΕΝΤΡΩΤΙΚΟ '!$B$8:$F$8</c:f>
              <c:numCache>
                <c:formatCode>General</c:formatCode>
                <c:ptCount val="5"/>
                <c:pt idx="0">
                  <c:v>6</c:v>
                </c:pt>
                <c:pt idx="1">
                  <c:v>295</c:v>
                </c:pt>
                <c:pt idx="2">
                  <c:v>1504</c:v>
                </c:pt>
                <c:pt idx="3">
                  <c:v>547</c:v>
                </c:pt>
                <c:pt idx="4">
                  <c:v>1</c:v>
                </c:pt>
              </c:numCache>
            </c:numRef>
          </c:val>
          <c:extLst>
            <c:ext xmlns:c16="http://schemas.microsoft.com/office/drawing/2014/chart" uri="{C3380CC4-5D6E-409C-BE32-E72D297353CC}">
              <c16:uniqueId val="{00000003-47C6-48BA-A27D-1FD1D204D258}"/>
            </c:ext>
          </c:extLst>
        </c:ser>
        <c:dLbls>
          <c:showLegendKey val="0"/>
          <c:showVal val="0"/>
          <c:showCatName val="0"/>
          <c:showSerName val="0"/>
          <c:showPercent val="0"/>
          <c:showBubbleSize val="0"/>
        </c:dLbls>
        <c:gapWidth val="150"/>
        <c:axId val="152399872"/>
        <c:axId val="152401408"/>
      </c:barChart>
      <c:catAx>
        <c:axId val="152399872"/>
        <c:scaling>
          <c:orientation val="minMax"/>
        </c:scaling>
        <c:delete val="0"/>
        <c:axPos val="l"/>
        <c:numFmt formatCode="General" sourceLinked="0"/>
        <c:majorTickMark val="out"/>
        <c:minorTickMark val="none"/>
        <c:tickLblPos val="nextTo"/>
        <c:txPr>
          <a:bodyPr/>
          <a:lstStyle/>
          <a:p>
            <a:pPr>
              <a:defRPr sz="1050"/>
            </a:pPr>
            <a:endParaRPr lang="el-GR"/>
          </a:p>
        </c:txPr>
        <c:crossAx val="152401408"/>
        <c:crosses val="autoZero"/>
        <c:auto val="1"/>
        <c:lblAlgn val="ctr"/>
        <c:lblOffset val="100"/>
        <c:noMultiLvlLbl val="0"/>
      </c:catAx>
      <c:valAx>
        <c:axId val="152401408"/>
        <c:scaling>
          <c:orientation val="minMax"/>
        </c:scaling>
        <c:delete val="0"/>
        <c:axPos val="b"/>
        <c:majorGridlines/>
        <c:minorGridlines/>
        <c:numFmt formatCode="General" sourceLinked="1"/>
        <c:majorTickMark val="out"/>
        <c:minorTickMark val="none"/>
        <c:tickLblPos val="nextTo"/>
        <c:crossAx val="152399872"/>
        <c:crosses val="autoZero"/>
        <c:crossBetween val="between"/>
      </c:valAx>
      <c:spPr>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plotArea>
    <c:legend>
      <c:legendPos val="r"/>
      <c:layout>
        <c:manualLayout>
          <c:xMode val="edge"/>
          <c:yMode val="edge"/>
          <c:x val="0.8110301100002949"/>
          <c:y val="0.22399536286252103"/>
          <c:w val="0.17230322333303838"/>
          <c:h val="0.61355008043349513"/>
        </c:manualLayout>
      </c:layout>
      <c:overlay val="0"/>
      <c:txPr>
        <a:bodyPr/>
        <a:lstStyle/>
        <a:p>
          <a:pPr>
            <a:defRPr sz="800"/>
          </a:pPr>
          <a:endParaRPr lang="el-GR"/>
        </a:p>
      </c:txPr>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8548589597042473E-2"/>
          <c:y val="0.18061539775882449"/>
          <c:w val="0.69172367031742432"/>
          <c:h val="0.58413734675570617"/>
        </c:manualLayout>
      </c:layout>
      <c:bar3DChart>
        <c:barDir val="col"/>
        <c:grouping val="clustered"/>
        <c:varyColors val="0"/>
        <c:ser>
          <c:idx val="0"/>
          <c:order val="0"/>
          <c:tx>
            <c:strRef>
              <c:f>Φύλλο1!$J$6</c:f>
              <c:strCache>
                <c:ptCount val="1"/>
                <c:pt idx="0">
                  <c:v>ΠΕ ΓΕΩΤΕΧΝΙΚΩΝ ΔΑΣΟΛΟΓΩΝ</c:v>
                </c:pt>
              </c:strCache>
            </c:strRef>
          </c:tx>
          <c:invertIfNegative val="0"/>
          <c:cat>
            <c:strRef>
              <c:f>Φύλλο1!$K$5:$M$5</c:f>
              <c:strCache>
                <c:ptCount val="3"/>
                <c:pt idx="0">
                  <c:v>ΚΑΛΥΜΜΕΝΕΣ</c:v>
                </c:pt>
                <c:pt idx="1">
                  <c:v>ΔΕΣΜΕΥΜΕΝΕΣ - ΚΕΝΕΣ</c:v>
                </c:pt>
                <c:pt idx="2">
                  <c:v>ΣΥΝΟΛΟ ΟΡΓΑΝΙΚΩΝ ΘΕΣΕΩΝ</c:v>
                </c:pt>
              </c:strCache>
            </c:strRef>
          </c:cat>
          <c:val>
            <c:numRef>
              <c:f>Φύλλο1!$K$6:$M$6</c:f>
              <c:numCache>
                <c:formatCode>General</c:formatCode>
                <c:ptCount val="3"/>
                <c:pt idx="0">
                  <c:v>540</c:v>
                </c:pt>
                <c:pt idx="1">
                  <c:v>222</c:v>
                </c:pt>
                <c:pt idx="2">
                  <c:v>762</c:v>
                </c:pt>
              </c:numCache>
            </c:numRef>
          </c:val>
          <c:extLst>
            <c:ext xmlns:c16="http://schemas.microsoft.com/office/drawing/2014/chart" uri="{C3380CC4-5D6E-409C-BE32-E72D297353CC}">
              <c16:uniqueId val="{00000000-0085-438F-AAA4-AB34180604B4}"/>
            </c:ext>
          </c:extLst>
        </c:ser>
        <c:ser>
          <c:idx val="1"/>
          <c:order val="1"/>
          <c:tx>
            <c:strRef>
              <c:f>Φύλλο1!$J$7</c:f>
              <c:strCache>
                <c:ptCount val="1"/>
                <c:pt idx="0">
                  <c:v>ΤΕ ΔΑΣΟΠΟΝΙΑΣ</c:v>
                </c:pt>
              </c:strCache>
            </c:strRef>
          </c:tx>
          <c:invertIfNegative val="0"/>
          <c:cat>
            <c:strRef>
              <c:f>Φύλλο1!$K$5:$M$5</c:f>
              <c:strCache>
                <c:ptCount val="3"/>
                <c:pt idx="0">
                  <c:v>ΚΑΛΥΜΜΕΝΕΣ</c:v>
                </c:pt>
                <c:pt idx="1">
                  <c:v>ΔΕΣΜΕΥΜΕΝΕΣ - ΚΕΝΕΣ</c:v>
                </c:pt>
                <c:pt idx="2">
                  <c:v>ΣΥΝΟΛΟ ΟΡΓΑΝΙΚΩΝ ΘΕΣΕΩΝ</c:v>
                </c:pt>
              </c:strCache>
            </c:strRef>
          </c:cat>
          <c:val>
            <c:numRef>
              <c:f>Φύλλο1!$K$7:$M$7</c:f>
              <c:numCache>
                <c:formatCode>General</c:formatCode>
                <c:ptCount val="3"/>
                <c:pt idx="0">
                  <c:v>382</c:v>
                </c:pt>
                <c:pt idx="1">
                  <c:v>235</c:v>
                </c:pt>
                <c:pt idx="2">
                  <c:v>617</c:v>
                </c:pt>
              </c:numCache>
            </c:numRef>
          </c:val>
          <c:extLst>
            <c:ext xmlns:c16="http://schemas.microsoft.com/office/drawing/2014/chart" uri="{C3380CC4-5D6E-409C-BE32-E72D297353CC}">
              <c16:uniqueId val="{00000001-0085-438F-AAA4-AB34180604B4}"/>
            </c:ext>
          </c:extLst>
        </c:ser>
        <c:ser>
          <c:idx val="2"/>
          <c:order val="2"/>
          <c:tx>
            <c:strRef>
              <c:f>Φύλλο1!$J$8</c:f>
              <c:strCache>
                <c:ptCount val="1"/>
                <c:pt idx="0">
                  <c:v>ΔΕ ΔΑΣΟΦΥΛΑΚΩΝ</c:v>
                </c:pt>
              </c:strCache>
            </c:strRef>
          </c:tx>
          <c:invertIfNegative val="0"/>
          <c:cat>
            <c:strRef>
              <c:f>Φύλλο1!$K$5:$M$5</c:f>
              <c:strCache>
                <c:ptCount val="3"/>
                <c:pt idx="0">
                  <c:v>ΚΑΛΥΜΜΕΝΕΣ</c:v>
                </c:pt>
                <c:pt idx="1">
                  <c:v>ΔΕΣΜΕΥΜΕΝΕΣ - ΚΕΝΕΣ</c:v>
                </c:pt>
                <c:pt idx="2">
                  <c:v>ΣΥΝΟΛΟ ΟΡΓΑΝΙΚΩΝ ΘΕΣΕΩΝ</c:v>
                </c:pt>
              </c:strCache>
            </c:strRef>
          </c:cat>
          <c:val>
            <c:numRef>
              <c:f>Φύλλο1!$K$8:$M$8</c:f>
              <c:numCache>
                <c:formatCode>General</c:formatCode>
                <c:ptCount val="3"/>
                <c:pt idx="0">
                  <c:v>1407</c:v>
                </c:pt>
                <c:pt idx="1">
                  <c:v>295</c:v>
                </c:pt>
                <c:pt idx="2">
                  <c:v>1702</c:v>
                </c:pt>
              </c:numCache>
            </c:numRef>
          </c:val>
          <c:extLst>
            <c:ext xmlns:c16="http://schemas.microsoft.com/office/drawing/2014/chart" uri="{C3380CC4-5D6E-409C-BE32-E72D297353CC}">
              <c16:uniqueId val="{00000002-0085-438F-AAA4-AB34180604B4}"/>
            </c:ext>
          </c:extLst>
        </c:ser>
        <c:dLbls>
          <c:showLegendKey val="0"/>
          <c:showVal val="0"/>
          <c:showCatName val="0"/>
          <c:showSerName val="0"/>
          <c:showPercent val="0"/>
          <c:showBubbleSize val="0"/>
        </c:dLbls>
        <c:gapWidth val="150"/>
        <c:shape val="box"/>
        <c:axId val="152450176"/>
        <c:axId val="152451712"/>
        <c:axId val="0"/>
      </c:bar3DChart>
      <c:catAx>
        <c:axId val="152450176"/>
        <c:scaling>
          <c:orientation val="minMax"/>
        </c:scaling>
        <c:delete val="0"/>
        <c:axPos val="b"/>
        <c:numFmt formatCode="General" sourceLinked="0"/>
        <c:majorTickMark val="out"/>
        <c:minorTickMark val="none"/>
        <c:tickLblPos val="nextTo"/>
        <c:txPr>
          <a:bodyPr/>
          <a:lstStyle/>
          <a:p>
            <a:pPr>
              <a:defRPr sz="800"/>
            </a:pPr>
            <a:endParaRPr lang="el-GR"/>
          </a:p>
        </c:txPr>
        <c:crossAx val="152451712"/>
        <c:crosses val="autoZero"/>
        <c:auto val="1"/>
        <c:lblAlgn val="ctr"/>
        <c:lblOffset val="100"/>
        <c:noMultiLvlLbl val="0"/>
      </c:catAx>
      <c:valAx>
        <c:axId val="152451712"/>
        <c:scaling>
          <c:orientation val="minMax"/>
        </c:scaling>
        <c:delete val="0"/>
        <c:axPos val="l"/>
        <c:majorGridlines/>
        <c:numFmt formatCode="General" sourceLinked="1"/>
        <c:majorTickMark val="out"/>
        <c:minorTickMark val="none"/>
        <c:tickLblPos val="nextTo"/>
        <c:crossAx val="152450176"/>
        <c:crosses val="autoZero"/>
        <c:crossBetween val="between"/>
      </c:valAx>
    </c:plotArea>
    <c:legend>
      <c:legendPos val="r"/>
      <c:layout>
        <c:manualLayout>
          <c:xMode val="edge"/>
          <c:yMode val="edge"/>
          <c:x val="0.77927722417492751"/>
          <c:y val="0.3101397531004827"/>
          <c:w val="0.20957718696496339"/>
          <c:h val="0.61263331007674671"/>
        </c:manualLayout>
      </c:layout>
      <c:overlay val="0"/>
      <c:txPr>
        <a:bodyPr/>
        <a:lstStyle/>
        <a:p>
          <a:pPr>
            <a:defRPr sz="800"/>
          </a:pPr>
          <a:endParaRPr lang="el-GR"/>
        </a:p>
      </c:txPr>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0.36389</cdr:x>
      <cdr:y>0.21452</cdr:y>
    </cdr:from>
    <cdr:to>
      <cdr:x>0.53855</cdr:x>
      <cdr:y>0.32542</cdr:y>
    </cdr:to>
    <cdr:sp macro="" textlink="">
      <cdr:nvSpPr>
        <cdr:cNvPr id="2" name="TextBox 1">
          <a:extLst xmlns:a="http://schemas.openxmlformats.org/drawingml/2006/main">
            <a:ext uri="{FF2B5EF4-FFF2-40B4-BE49-F238E27FC236}">
              <a16:creationId xmlns:a16="http://schemas.microsoft.com/office/drawing/2014/main" id="{90DAD5EF-47BF-402C-B62A-50B084E7E646}"/>
            </a:ext>
          </a:extLst>
        </cdr:cNvPr>
        <cdr:cNvSpPr txBox="1"/>
      </cdr:nvSpPr>
      <cdr:spPr>
        <a:xfrm xmlns:a="http://schemas.openxmlformats.org/drawingml/2006/main">
          <a:off x="2617908" y="1001267"/>
          <a:ext cx="1256536" cy="51762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algn="ctr"/>
          <a:r>
            <a:rPr lang="el-GR" sz="900" dirty="0">
              <a:solidFill>
                <a:schemeClr val="bg1">
                  <a:lumMod val="50000"/>
                </a:schemeClr>
              </a:solidFill>
            </a:rPr>
            <a:t>Εθνική Απογραφή Δασών 1992</a:t>
          </a:r>
        </a:p>
      </cdr:txBody>
    </cdr:sp>
  </cdr:relSizeAnchor>
</c:userShapes>
</file>

<file path=ppt/drawings/drawing2.xml><?xml version="1.0" encoding="utf-8"?>
<c:userShapes xmlns:c="http://schemas.openxmlformats.org/drawingml/2006/chart">
  <cdr:relSizeAnchor xmlns:cdr="http://schemas.openxmlformats.org/drawingml/2006/chartDrawing">
    <cdr:from>
      <cdr:x>0.02258</cdr:x>
      <cdr:y>0.03923</cdr:y>
    </cdr:from>
    <cdr:to>
      <cdr:x>0.98977</cdr:x>
      <cdr:y>0.11889</cdr:y>
    </cdr:to>
    <cdr:sp macro="" textlink="">
      <cdr:nvSpPr>
        <cdr:cNvPr id="2" name="1 - TextBox"/>
        <cdr:cNvSpPr txBox="1"/>
      </cdr:nvSpPr>
      <cdr:spPr>
        <a:xfrm xmlns:a="http://schemas.openxmlformats.org/drawingml/2006/main">
          <a:off x="143383" y="115523"/>
          <a:ext cx="6141656" cy="2345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00" b="1" spc="100" dirty="0"/>
            <a:t>ΗΛΙΚΙΑΚΗ ΔΙΑΣΤΡΩΜΑΤΩΣΗ ΥΠΑΛΛΗΛΩΝ</a:t>
          </a:r>
          <a:r>
            <a:rPr lang="el-GR" sz="1000" b="1" spc="100" baseline="0" dirty="0"/>
            <a:t> ΠΕΡΙΦΕΡΕΙΑΚΩΝ ΔΑΣΙΚΩΝ ΥΠΗΡΕΣΙΩΝ</a:t>
          </a:r>
          <a:endParaRPr lang="el-GR" sz="1000" b="1" spc="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0.02113</cdr:x>
      <cdr:y>0.04203</cdr:y>
    </cdr:from>
    <cdr:to>
      <cdr:x>0.97887</cdr:x>
      <cdr:y>0.13789</cdr:y>
    </cdr:to>
    <cdr:sp macro="" textlink="">
      <cdr:nvSpPr>
        <cdr:cNvPr id="2" name="1 - TextBox"/>
        <cdr:cNvSpPr txBox="1"/>
      </cdr:nvSpPr>
      <cdr:spPr>
        <a:xfrm xmlns:a="http://schemas.openxmlformats.org/drawingml/2006/main">
          <a:off x="110505" y="118069"/>
          <a:ext cx="5008771" cy="2692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l-GR" sz="1000" b="1" dirty="0"/>
            <a:t>ΚΑΤΑΜΕΤΡΗΣΗ</a:t>
          </a:r>
          <a:r>
            <a:rPr lang="el-GR" sz="1000" b="1" baseline="0" dirty="0"/>
            <a:t> ΘΕΣΕΩΝ ΣΤΙΣ ΠΕΡΙΦΕΡΕΙΑΚΕΣ ΔΑΣΙΚΕΣ ΥΠΗΡΕΣΙΕΣ</a:t>
          </a:r>
          <a:endParaRPr lang="el-GR" sz="10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5B304A91-4A94-4E69-A3F8-5E1211CC2F55}" type="datetimeFigureOut">
              <a:rPr lang="en-US">
                <a:latin typeface="Arial" panose="020B0604020202020204" pitchFamily="34" charset="0"/>
              </a:rPr>
              <a:pPr/>
              <a:t>10/23/2023</a:t>
            </a:fld>
            <a:endParaRPr lang="en-US">
              <a:latin typeface="Arial" panose="020B0604020202020204" pitchFamily="34" charset="0"/>
            </a:endParaRPr>
          </a:p>
        </p:txBody>
      </p:sp>
      <p:sp>
        <p:nvSpPr>
          <p:cNvPr id="4" name="Footer Placeholder 3"/>
          <p:cNvSpPr>
            <a:spLocks noGrp="1"/>
          </p:cNvSpPr>
          <p:nvPr>
            <p:ph type="ftr" sz="quarter" idx="2"/>
          </p:nvPr>
        </p:nvSpPr>
        <p:spPr>
          <a:xfrm>
            <a:off x="1" y="8685214"/>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Tree>
    <p:extLst>
      <p:ext uri="{BB962C8B-B14F-4D97-AF65-F5344CB8AC3E}">
        <p14:creationId xmlns:p14="http://schemas.microsoft.com/office/powerpoint/2010/main" val="599903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1B089F8-E7FD-40A2-A1AA-DCE245FC3A78}" type="datetimeFigureOut">
              <a:rPr lang="en-GB"/>
              <a:pPr/>
              <a:t>23/10/2023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4"/>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98D49C3-6639-40F8-82A8-AEF98E89CF71}" type="slidenum">
              <a:rPr lang="en-GB"/>
              <a:pPr/>
              <a:t>‹#›</a:t>
            </a:fld>
            <a:endParaRPr lang="en-GB"/>
          </a:p>
        </p:txBody>
      </p:sp>
    </p:spTree>
    <p:extLst>
      <p:ext uri="{BB962C8B-B14F-4D97-AF65-F5344CB8AC3E}">
        <p14:creationId xmlns:p14="http://schemas.microsoft.com/office/powerpoint/2010/main" val="3055578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2</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730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11</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21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12</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788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14</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1140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15</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151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45EF1EE6-EF45-4926-950A-96F85277572F}" type="slidenum">
              <a:rPr lang="el-GR" smtClean="0"/>
              <a:pPr/>
              <a:t>3</a:t>
            </a:fld>
            <a:endParaRPr lang="el-GR"/>
          </a:p>
        </p:txBody>
      </p:sp>
    </p:spTree>
    <p:extLst>
      <p:ext uri="{BB962C8B-B14F-4D97-AF65-F5344CB8AC3E}">
        <p14:creationId xmlns:p14="http://schemas.microsoft.com/office/powerpoint/2010/main" val="2126815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4</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454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45EF1EE6-EF45-4926-950A-96F85277572F}" type="slidenum">
              <a:rPr lang="el-GR" smtClean="0"/>
              <a:pPr/>
              <a:t>5</a:t>
            </a:fld>
            <a:endParaRPr lang="el-GR"/>
          </a:p>
        </p:txBody>
      </p:sp>
    </p:spTree>
    <p:extLst>
      <p:ext uri="{BB962C8B-B14F-4D97-AF65-F5344CB8AC3E}">
        <p14:creationId xmlns:p14="http://schemas.microsoft.com/office/powerpoint/2010/main" val="231589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6</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775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7</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630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8</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833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9</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98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fld id="{45EF1EE6-EF45-4926-950A-96F85277572F}"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6862" rtl="0" eaLnBrk="1" fontAlgn="auto" latinLnBrk="0" hangingPunct="1">
                <a:lnSpc>
                  <a:spcPct val="100000"/>
                </a:lnSpc>
                <a:spcBef>
                  <a:spcPts val="0"/>
                </a:spcBef>
                <a:spcAft>
                  <a:spcPts val="600"/>
                </a:spcAft>
                <a:buClrTx/>
                <a:buSzTx/>
                <a:buFont typeface="Arial" panose="020B0604020202020204" pitchFamily="34" charset="0"/>
                <a:buNone/>
                <a:tabLst/>
                <a:defRPr/>
              </a:pPr>
              <a:t>10</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3610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Mobius Photo">
    <p:bg>
      <p:bgPr>
        <a:solidFill>
          <a:schemeClr val="bg2">
            <a:alpha val="27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683D8-37FE-4BD5-B053-8C0C41EB9601}"/>
              </a:ext>
            </a:extLst>
          </p:cNvPr>
          <p:cNvPicPr>
            <a:picLocks noChangeAspect="1"/>
          </p:cNvPicPr>
          <p:nvPr userDrawn="1"/>
        </p:nvPicPr>
        <p:blipFill>
          <a:blip r:embed="rId2"/>
          <a:stretch>
            <a:fillRect/>
          </a:stretch>
        </p:blipFill>
        <p:spPr>
          <a:xfrm>
            <a:off x="0" y="-883920"/>
            <a:ext cx="12344400" cy="8229600"/>
          </a:xfrm>
          <a:prstGeom prst="rect">
            <a:avLst/>
          </a:prstGeom>
        </p:spPr>
      </p:pic>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defRPr lang="en-GB" sz="100">
                <a:solidFill>
                  <a:srgbClr val="F0F0F0"/>
                </a:solidFill>
              </a:defRPr>
            </a:lvl1pPr>
          </a:lstStyle>
          <a:p>
            <a:pPr algn="l"/>
            <a:r>
              <a:rPr lang="en-GB"/>
              <a:t>Presentation Title   |   © Grant Thornton International Ltd</a:t>
            </a:r>
          </a:p>
        </p:txBody>
      </p:sp>
      <p:sp>
        <p:nvSpPr>
          <p:cNvPr id="8" name="Slide 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a:t>
            </a:fld>
            <a:endParaRPr lang="en-GB"/>
          </a:p>
        </p:txBody>
      </p:sp>
    </p:spTree>
    <p:extLst>
      <p:ext uri="{BB962C8B-B14F-4D97-AF65-F5344CB8AC3E}">
        <p14:creationId xmlns:p14="http://schemas.microsoft.com/office/powerpoint/2010/main" val="3292250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Mobius Photo">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683D8-37FE-4BD5-B053-8C0C41EB96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p:cNvSpPr>
            <a:spLocks noGrp="1"/>
          </p:cNvSpPr>
          <p:nvPr>
            <p:ph type="title" hasCustomPrompt="1"/>
          </p:nvPr>
        </p:nvSpPr>
        <p:spPr>
          <a:xfrm>
            <a:off x="508003" y="2697163"/>
            <a:ext cx="5708648" cy="512961"/>
          </a:xfrm>
        </p:spPr>
        <p:txBody>
          <a:bodyPr/>
          <a:lstStyle>
            <a:lvl1pPr>
              <a:lnSpc>
                <a:spcPts val="4000"/>
              </a:lnSpc>
              <a:defRPr sz="3600">
                <a:solidFill>
                  <a:schemeClr val="bg1"/>
                </a:solidFill>
              </a:defRPr>
            </a:lvl1pPr>
          </a:lstStyle>
          <a:p>
            <a:r>
              <a:rPr lang="en-US"/>
              <a:t>Main cover title</a:t>
            </a:r>
          </a:p>
        </p:txBody>
      </p:sp>
      <p:sp>
        <p:nvSpPr>
          <p:cNvPr id="9" name="Text Placeholder 8">
            <a:extLst>
              <a:ext uri="{FF2B5EF4-FFF2-40B4-BE49-F238E27FC236}">
                <a16:creationId xmlns:a16="http://schemas.microsoft.com/office/drawing/2014/main" id="{A51EC570-624A-53DD-BF08-244E207F61EE}"/>
              </a:ext>
            </a:extLst>
          </p:cNvPr>
          <p:cNvSpPr>
            <a:spLocks noGrp="1"/>
          </p:cNvSpPr>
          <p:nvPr>
            <p:ph type="body" sz="quarter" idx="15" hasCustomPrompt="1"/>
          </p:nvPr>
        </p:nvSpPr>
        <p:spPr>
          <a:xfrm>
            <a:off x="508000" y="4531519"/>
            <a:ext cx="5708648" cy="471487"/>
          </a:xfrm>
        </p:spPr>
        <p:txBody>
          <a:bodyPr/>
          <a:lstStyle>
            <a:lvl1pPr marL="0" indent="0">
              <a:spcAft>
                <a:spcPts val="0"/>
              </a:spcAft>
              <a:buNone/>
              <a:defRPr sz="2000" b="1">
                <a:solidFill>
                  <a:schemeClr val="bg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US"/>
              <a:t>Subheading </a:t>
            </a:r>
          </a:p>
        </p:txBody>
      </p:sp>
      <p:sp>
        <p:nvSpPr>
          <p:cNvPr id="2" name="Footer">
            <a:extLst>
              <a:ext uri="{FF2B5EF4-FFF2-40B4-BE49-F238E27FC236}">
                <a16:creationId xmlns:a16="http://schemas.microsoft.com/office/drawing/2014/main" id="{6B8D1DDC-BBDA-4806-6E39-4E803740D2E3}"/>
              </a:ext>
            </a:extLst>
          </p:cNvPr>
          <p:cNvSpPr>
            <a:spLocks noGrp="1"/>
          </p:cNvSpPr>
          <p:nvPr>
            <p:ph type="ftr" sz="quarter" idx="13"/>
          </p:nvPr>
        </p:nvSpPr>
        <p:spPr>
          <a:xfrm>
            <a:off x="12267673" y="6382837"/>
            <a:ext cx="0" cy="0"/>
          </a:xfrm>
          <a:prstGeom prst="rect">
            <a:avLst/>
          </a:prstGeom>
        </p:spPr>
        <p:txBody>
          <a:bodyPr vert="horz" wrap="none" lIns="0" tIns="0" rIns="0" bIns="0" rtlCol="0" anchor="b" anchorCtr="0">
            <a:noAutofit/>
          </a:bodyPr>
          <a:lstStyle>
            <a:lvl1pPr>
              <a:defRPr lang="en-GB" sz="100">
                <a:solidFill>
                  <a:srgbClr val="F0F0F0"/>
                </a:solidFill>
              </a:defRPr>
            </a:lvl1pPr>
          </a:lstStyle>
          <a:p>
            <a:pPr algn="l"/>
            <a:r>
              <a:rPr lang="en-GB"/>
              <a:t>Presentation Title   |   © Grant Thornton International Ltd</a:t>
            </a:r>
          </a:p>
        </p:txBody>
      </p:sp>
      <p:sp>
        <p:nvSpPr>
          <p:cNvPr id="8" name="Slide Number">
            <a:extLst>
              <a:ext uri="{FF2B5EF4-FFF2-40B4-BE49-F238E27FC236}">
                <a16:creationId xmlns:a16="http://schemas.microsoft.com/office/drawing/2014/main" id="{2A0F57AD-BDE9-6D4F-B165-A9951C71788D}"/>
              </a:ext>
            </a:extLst>
          </p:cNvPr>
          <p:cNvSpPr>
            <a:spLocks noGrp="1"/>
          </p:cNvSpPr>
          <p:nvPr>
            <p:ph type="sldNum" sz="quarter" idx="14"/>
          </p:nvPr>
        </p:nvSpPr>
        <p:spPr>
          <a:xfrm>
            <a:off x="12267673" y="6765667"/>
            <a:ext cx="0" cy="0"/>
          </a:xfrm>
          <a:prstGeom prst="rect">
            <a:avLst/>
          </a:prstGeom>
        </p:spPr>
        <p:txBody>
          <a:bodyPr/>
          <a:lstStyle>
            <a:lvl1pPr algn="l">
              <a:defRPr sz="100">
                <a:solidFill>
                  <a:srgbClr val="F0F0F0"/>
                </a:solidFill>
              </a:defRPr>
            </a:lvl1pPr>
          </a:lstStyle>
          <a:p>
            <a:fld id="{1AB31D9B-80B6-41F8-B283-556E26E6158E}" type="slidenum">
              <a:rPr lang="en-GB"/>
              <a:pPr/>
              <a:t>‹#›</a:t>
            </a:fld>
            <a:endParaRPr lang="en-GB"/>
          </a:p>
        </p:txBody>
      </p:sp>
      <p:sp>
        <p:nvSpPr>
          <p:cNvPr id="5" name="Text Placeholder 8">
            <a:extLst>
              <a:ext uri="{FF2B5EF4-FFF2-40B4-BE49-F238E27FC236}">
                <a16:creationId xmlns:a16="http://schemas.microsoft.com/office/drawing/2014/main" id="{F5CC922D-8453-2B88-1B73-40CCBF19F3B3}"/>
              </a:ext>
            </a:extLst>
          </p:cNvPr>
          <p:cNvSpPr>
            <a:spLocks noGrp="1"/>
          </p:cNvSpPr>
          <p:nvPr>
            <p:ph type="body" sz="quarter" idx="16" hasCustomPrompt="1"/>
          </p:nvPr>
        </p:nvSpPr>
        <p:spPr>
          <a:xfrm>
            <a:off x="508000" y="5132388"/>
            <a:ext cx="5708648" cy="471487"/>
          </a:xfrm>
        </p:spPr>
        <p:txBody>
          <a:bodyPr/>
          <a:lstStyle>
            <a:lvl1pPr marL="0" indent="0">
              <a:spcAft>
                <a:spcPts val="0"/>
              </a:spcAft>
              <a:buNone/>
              <a:defRPr sz="1600" b="0">
                <a:solidFill>
                  <a:schemeClr val="bg1"/>
                </a:solidFill>
              </a:defRPr>
            </a:lvl1pPr>
            <a:lvl2pPr>
              <a:defRPr sz="2000" b="0">
                <a:solidFill>
                  <a:schemeClr val="bg1"/>
                </a:solidFill>
              </a:defRPr>
            </a:lvl2pPr>
            <a:lvl3pPr>
              <a:spcAft>
                <a:spcPts val="0"/>
              </a:spcAft>
              <a:defRPr sz="1400" b="0">
                <a:solidFill>
                  <a:schemeClr val="bg1"/>
                </a:solidFill>
              </a:defRPr>
            </a:lvl3pPr>
            <a:lvl4pPr>
              <a:defRPr>
                <a:solidFill>
                  <a:schemeClr val="bg1"/>
                </a:solidFill>
              </a:defRPr>
            </a:lvl4pPr>
            <a:lvl5pPr>
              <a:defRPr>
                <a:solidFill>
                  <a:schemeClr val="bg1"/>
                </a:solidFill>
              </a:defRPr>
            </a:lvl5pPr>
          </a:lstStyle>
          <a:p>
            <a:pPr lvl="0"/>
            <a:r>
              <a:rPr lang="en-US"/>
              <a:t>Date</a:t>
            </a:r>
          </a:p>
        </p:txBody>
      </p:sp>
    </p:spTree>
    <p:extLst>
      <p:ext uri="{BB962C8B-B14F-4D97-AF65-F5344CB8AC3E}">
        <p14:creationId xmlns:p14="http://schemas.microsoft.com/office/powerpoint/2010/main" val="329225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with larg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77894-8C13-4D07-AA6D-2D6C69494904}"/>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3" name="Title"/>
          <p:cNvSpPr>
            <a:spLocks noGrp="1"/>
          </p:cNvSpPr>
          <p:nvPr>
            <p:ph type="title"/>
          </p:nvPr>
        </p:nvSpPr>
        <p:spPr>
          <a:xfrm>
            <a:off x="508003" y="508000"/>
            <a:ext cx="11175997" cy="461665"/>
          </a:xfrm>
        </p:spPr>
        <p:txBody>
          <a:bodyPr/>
          <a:lstStyle>
            <a:lvl1pPr>
              <a:defRPr>
                <a:solidFill>
                  <a:schemeClr val="accent2">
                    <a:lumMod val="50000"/>
                  </a:schemeClr>
                </a:solidFill>
              </a:defRPr>
            </a:lvl1pPr>
          </a:lstStyle>
          <a:p>
            <a:r>
              <a:rPr lang="en-US"/>
              <a:t>Click to edit Master title style</a:t>
            </a:r>
          </a:p>
        </p:txBody>
      </p:sp>
      <p:sp>
        <p:nvSpPr>
          <p:cNvPr id="6" name="Slide Number">
            <a:extLst>
              <a:ext uri="{FF2B5EF4-FFF2-40B4-BE49-F238E27FC236}">
                <a16:creationId xmlns:a16="http://schemas.microsoft.com/office/drawing/2014/main" id="{5C4949DB-A982-A004-0582-0D50CA6AFF62}"/>
              </a:ext>
            </a:extLst>
          </p:cNvPr>
          <p:cNvSpPr txBox="1">
            <a:spLocks/>
          </p:cNvSpPr>
          <p:nvPr userDrawn="1"/>
        </p:nvSpPr>
        <p:spPr>
          <a:xfrm>
            <a:off x="11340406" y="6606769"/>
            <a:ext cx="271463" cy="143720"/>
          </a:xfrm>
          <a:prstGeom prst="rect">
            <a:avLst/>
          </a:prstGeom>
        </p:spPr>
        <p:txBody>
          <a:bodyPr vert="horz" wrap="none" lIns="0" tIns="0" rIns="0" bIns="0" rtlCol="0" anchor="b" anchorCtr="0">
            <a:noAutofit/>
          </a:bodyPr>
          <a:lstStyle>
            <a:defPPr>
              <a:defRPr lang="en-US"/>
            </a:defPPr>
            <a:lvl1pPr marL="0" indent="0" algn="r" defTabSz="946862" rtl="0" eaLnBrk="1" latinLnBrk="0" hangingPunct="1">
              <a:lnSpc>
                <a:spcPct val="100000"/>
              </a:lnSpc>
              <a:spcBef>
                <a:spcPts val="0"/>
              </a:spcBef>
              <a:spcAft>
                <a:spcPts val="600"/>
              </a:spcAft>
              <a:buFont typeface="Arial" panose="020B0604020202020204" pitchFamily="34" charset="0"/>
              <a:buNone/>
              <a:defRPr lang="en-US" sz="700" b="0" kern="1200">
                <a:solidFill>
                  <a:schemeClr val="bg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solidFill>
                  <a:schemeClr val="tx1"/>
                </a:solidFill>
              </a:rPr>
              <a:pPr/>
              <a:t>‹#›</a:t>
            </a:fld>
            <a:endParaRPr lang="en-GB">
              <a:solidFill>
                <a:schemeClr val="tx1"/>
              </a:solidFill>
            </a:endParaRPr>
          </a:p>
        </p:txBody>
      </p:sp>
      <p:sp>
        <p:nvSpPr>
          <p:cNvPr id="8" name="TextBox 7">
            <a:extLst>
              <a:ext uri="{FF2B5EF4-FFF2-40B4-BE49-F238E27FC236}">
                <a16:creationId xmlns:a16="http://schemas.microsoft.com/office/drawing/2014/main" id="{048703EB-9758-B426-18C4-04BD5C3AC43C}"/>
              </a:ext>
            </a:extLst>
          </p:cNvPr>
          <p:cNvSpPr txBox="1"/>
          <p:nvPr userDrawn="1"/>
        </p:nvSpPr>
        <p:spPr>
          <a:xfrm>
            <a:off x="11448886" y="6630952"/>
            <a:ext cx="27252" cy="123111"/>
          </a:xfrm>
          <a:prstGeom prst="rect">
            <a:avLst/>
          </a:prstGeom>
        </p:spPr>
        <p:txBody>
          <a:bodyPr vert="horz" wrap="none" lIns="0" tIns="0" rIns="0" bIns="0" rtlCol="0" anchor="b" anchorCtr="0">
            <a:spAutoFit/>
          </a:bodyPr>
          <a:lstStyle>
            <a:defPPr>
              <a:defRPr lang="en-US"/>
            </a:defPPr>
            <a:lvl1pPr algn="r">
              <a:defRPr sz="600">
                <a:solidFill>
                  <a:sysClr val="windowText" lastClr="000000"/>
                </a:solidFill>
              </a:defRPr>
            </a:lvl1pPr>
          </a:lstStyle>
          <a:p>
            <a:pPr lvl="0" algn="r"/>
            <a:r>
              <a:rPr lang="en-GB" sz="800">
                <a:solidFill>
                  <a:schemeClr val="tx1"/>
                </a:solidFill>
              </a:rPr>
              <a:t>|</a:t>
            </a:r>
          </a:p>
        </p:txBody>
      </p:sp>
      <p:sp>
        <p:nvSpPr>
          <p:cNvPr id="13" name="Rectangle 12">
            <a:extLst>
              <a:ext uri="{FF2B5EF4-FFF2-40B4-BE49-F238E27FC236}">
                <a16:creationId xmlns:a16="http://schemas.microsoft.com/office/drawing/2014/main" id="{1EBF699F-8215-47F5-B1A5-91730004D539}"/>
              </a:ext>
            </a:extLst>
          </p:cNvPr>
          <p:cNvSpPr/>
          <p:nvPr userDrawn="1"/>
        </p:nvSpPr>
        <p:spPr>
          <a:xfrm>
            <a:off x="508004" y="1166378"/>
            <a:ext cx="2448556" cy="466344"/>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l-GR" sz="2000" b="1">
                <a:solidFill>
                  <a:schemeClr val="bg1"/>
                </a:solidFill>
              </a:rPr>
              <a:t>ΣΚΟΠΟΣ</a:t>
            </a:r>
          </a:p>
        </p:txBody>
      </p:sp>
      <p:sp>
        <p:nvSpPr>
          <p:cNvPr id="14" name="Rectangle 13">
            <a:extLst>
              <a:ext uri="{FF2B5EF4-FFF2-40B4-BE49-F238E27FC236}">
                <a16:creationId xmlns:a16="http://schemas.microsoft.com/office/drawing/2014/main" id="{7581A167-4DC1-411B-A46D-47CFF53DAE95}"/>
              </a:ext>
            </a:extLst>
          </p:cNvPr>
          <p:cNvSpPr/>
          <p:nvPr userDrawn="1"/>
        </p:nvSpPr>
        <p:spPr>
          <a:xfrm>
            <a:off x="3159765" y="1166378"/>
            <a:ext cx="4429755" cy="46634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l-GR" sz="2000" b="1">
                <a:solidFill>
                  <a:schemeClr val="bg1"/>
                </a:solidFill>
              </a:rPr>
              <a:t>ΠΡΟΣΕΓΓΙΣΗ</a:t>
            </a:r>
          </a:p>
        </p:txBody>
      </p:sp>
      <p:sp>
        <p:nvSpPr>
          <p:cNvPr id="15" name="Rectangle 14">
            <a:extLst>
              <a:ext uri="{FF2B5EF4-FFF2-40B4-BE49-F238E27FC236}">
                <a16:creationId xmlns:a16="http://schemas.microsoft.com/office/drawing/2014/main" id="{D8FFC1A2-C362-4E72-860B-19FAD6F1C3D1}"/>
              </a:ext>
            </a:extLst>
          </p:cNvPr>
          <p:cNvSpPr/>
          <p:nvPr userDrawn="1"/>
        </p:nvSpPr>
        <p:spPr>
          <a:xfrm>
            <a:off x="7792725" y="1166378"/>
            <a:ext cx="3809989" cy="4663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l-GR" sz="2000" b="1">
                <a:solidFill>
                  <a:schemeClr val="bg1"/>
                </a:solidFill>
              </a:rPr>
              <a:t>ΒΑΣΙΚΑ ΘΕΜΑΤΑ</a:t>
            </a:r>
          </a:p>
        </p:txBody>
      </p:sp>
      <p:cxnSp>
        <p:nvCxnSpPr>
          <p:cNvPr id="18" name="Straight Connector 17">
            <a:extLst>
              <a:ext uri="{FF2B5EF4-FFF2-40B4-BE49-F238E27FC236}">
                <a16:creationId xmlns:a16="http://schemas.microsoft.com/office/drawing/2014/main" id="{1FDDC096-AEEF-4B56-953D-0934BC9F7657}"/>
              </a:ext>
            </a:extLst>
          </p:cNvPr>
          <p:cNvCxnSpPr>
            <a:cxnSpLocks/>
          </p:cNvCxnSpPr>
          <p:nvPr userDrawn="1"/>
        </p:nvCxnSpPr>
        <p:spPr>
          <a:xfrm>
            <a:off x="3087477" y="3233164"/>
            <a:ext cx="0" cy="2000975"/>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667C48E-5EA6-4588-B677-E1FC6AF3F82F}"/>
              </a:ext>
            </a:extLst>
          </p:cNvPr>
          <p:cNvSpPr/>
          <p:nvPr userDrawn="1"/>
        </p:nvSpPr>
        <p:spPr>
          <a:xfrm rot="16200000">
            <a:off x="2845894" y="3983941"/>
            <a:ext cx="483166" cy="48316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accent2">
                    <a:lumMod val="50000"/>
                  </a:schemeClr>
                </a:solidFill>
              </a:rPr>
              <a:t>˅</a:t>
            </a:r>
            <a:endParaRPr lang="el-GR" sz="1600">
              <a:ln>
                <a:noFill/>
              </a:ln>
              <a:solidFill>
                <a:schemeClr val="accent2">
                  <a:lumMod val="50000"/>
                </a:schemeClr>
              </a:solidFill>
            </a:endParaRPr>
          </a:p>
        </p:txBody>
      </p:sp>
      <p:cxnSp>
        <p:nvCxnSpPr>
          <p:cNvPr id="20" name="Straight Connector 19">
            <a:extLst>
              <a:ext uri="{FF2B5EF4-FFF2-40B4-BE49-F238E27FC236}">
                <a16:creationId xmlns:a16="http://schemas.microsoft.com/office/drawing/2014/main" id="{64EE3D19-4326-487C-A3F6-39A4A8B796DB}"/>
              </a:ext>
            </a:extLst>
          </p:cNvPr>
          <p:cNvCxnSpPr>
            <a:cxnSpLocks/>
          </p:cNvCxnSpPr>
          <p:nvPr userDrawn="1"/>
        </p:nvCxnSpPr>
        <p:spPr>
          <a:xfrm>
            <a:off x="7674230" y="3233164"/>
            <a:ext cx="0" cy="2000975"/>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F0D92DC-E19D-49E9-8BC0-A3DFACD55593}"/>
              </a:ext>
            </a:extLst>
          </p:cNvPr>
          <p:cNvSpPr/>
          <p:nvPr userDrawn="1"/>
        </p:nvSpPr>
        <p:spPr>
          <a:xfrm rot="16200000">
            <a:off x="7432647" y="3983941"/>
            <a:ext cx="483166" cy="483166"/>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a:solidFill>
                  <a:schemeClr val="accent2">
                    <a:lumMod val="50000"/>
                  </a:schemeClr>
                </a:solidFill>
              </a:rPr>
              <a:t>˅</a:t>
            </a:r>
            <a:endParaRPr lang="el-GR" sz="1600">
              <a:ln>
                <a:noFill/>
              </a:ln>
              <a:solidFill>
                <a:schemeClr val="accent2">
                  <a:lumMod val="50000"/>
                </a:schemeClr>
              </a:solidFill>
            </a:endParaRPr>
          </a:p>
        </p:txBody>
      </p:sp>
    </p:spTree>
    <p:extLst>
      <p:ext uri="{BB962C8B-B14F-4D97-AF65-F5344CB8AC3E}">
        <p14:creationId xmlns:p14="http://schemas.microsoft.com/office/powerpoint/2010/main" val="253210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ext with large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F187EE5-9C9A-49EC-A086-C83AAF655948}"/>
              </a:ext>
            </a:extLst>
          </p:cNvPr>
          <p:cNvSpPr/>
          <p:nvPr userDrawn="1"/>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3" name="Title"/>
          <p:cNvSpPr>
            <a:spLocks noGrp="1"/>
          </p:cNvSpPr>
          <p:nvPr>
            <p:ph type="title"/>
          </p:nvPr>
        </p:nvSpPr>
        <p:spPr>
          <a:xfrm>
            <a:off x="508003" y="508000"/>
            <a:ext cx="11175997" cy="461665"/>
          </a:xfrm>
        </p:spPr>
        <p:txBody>
          <a:bodyPr/>
          <a:lstStyle>
            <a:lvl1pPr>
              <a:defRPr>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357546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2_Text with large image">
    <p:spTree>
      <p:nvGrpSpPr>
        <p:cNvPr id="1" name=""/>
        <p:cNvGrpSpPr/>
        <p:nvPr/>
      </p:nvGrpSpPr>
      <p:grpSpPr>
        <a:xfrm>
          <a:off x="0" y="0"/>
          <a:ext cx="0" cy="0"/>
          <a:chOff x="0" y="0"/>
          <a:chExt cx="0" cy="0"/>
        </a:xfrm>
      </p:grpSpPr>
      <p:sp>
        <p:nvSpPr>
          <p:cNvPr id="7" name="Text 1"/>
          <p:cNvSpPr>
            <a:spLocks noGrp="1"/>
          </p:cNvSpPr>
          <p:nvPr>
            <p:ph type="body" sz="quarter" idx="12"/>
          </p:nvPr>
        </p:nvSpPr>
        <p:spPr>
          <a:xfrm>
            <a:off x="508001" y="1724025"/>
            <a:ext cx="4758267" cy="422909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p:nvPr>
        </p:nvSpPr>
        <p:spPr>
          <a:xfrm>
            <a:off x="508003" y="508000"/>
            <a:ext cx="11175997" cy="461665"/>
          </a:xfrm>
        </p:spPr>
        <p:txBody>
          <a:bodyPr/>
          <a:lstStyle>
            <a:lvl1pPr>
              <a:defRPr>
                <a:solidFill>
                  <a:schemeClr val="accent2">
                    <a:lumMod val="50000"/>
                  </a:schemeClr>
                </a:solidFill>
              </a:defRPr>
            </a:lvl1pPr>
          </a:lstStyle>
          <a:p>
            <a:r>
              <a:rPr lang="en-US"/>
              <a:t>Click to edit Master title style</a:t>
            </a:r>
          </a:p>
        </p:txBody>
      </p:sp>
      <p:sp>
        <p:nvSpPr>
          <p:cNvPr id="6" name="Slide Number">
            <a:extLst>
              <a:ext uri="{FF2B5EF4-FFF2-40B4-BE49-F238E27FC236}">
                <a16:creationId xmlns:a16="http://schemas.microsoft.com/office/drawing/2014/main" id="{5C4949DB-A982-A004-0582-0D50CA6AFF62}"/>
              </a:ext>
            </a:extLst>
          </p:cNvPr>
          <p:cNvSpPr txBox="1">
            <a:spLocks/>
          </p:cNvSpPr>
          <p:nvPr userDrawn="1"/>
        </p:nvSpPr>
        <p:spPr>
          <a:xfrm>
            <a:off x="11340406" y="6606769"/>
            <a:ext cx="271463" cy="143720"/>
          </a:xfrm>
          <a:prstGeom prst="rect">
            <a:avLst/>
          </a:prstGeom>
        </p:spPr>
        <p:txBody>
          <a:bodyPr vert="horz" wrap="none" lIns="0" tIns="0" rIns="0" bIns="0" rtlCol="0" anchor="b" anchorCtr="0">
            <a:noAutofit/>
          </a:bodyPr>
          <a:lstStyle>
            <a:defPPr>
              <a:defRPr lang="en-US"/>
            </a:defPPr>
            <a:lvl1pPr marL="0" indent="0" algn="r" defTabSz="946862" rtl="0" eaLnBrk="1" latinLnBrk="0" hangingPunct="1">
              <a:lnSpc>
                <a:spcPct val="100000"/>
              </a:lnSpc>
              <a:spcBef>
                <a:spcPts val="0"/>
              </a:spcBef>
              <a:spcAft>
                <a:spcPts val="600"/>
              </a:spcAft>
              <a:buFont typeface="Arial" panose="020B0604020202020204" pitchFamily="34" charset="0"/>
              <a:buNone/>
              <a:defRPr lang="en-US" sz="700" b="0" kern="1200">
                <a:solidFill>
                  <a:schemeClr val="bg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solidFill>
                  <a:schemeClr val="tx1"/>
                </a:solidFill>
              </a:rPr>
              <a:pPr/>
              <a:t>‹#›</a:t>
            </a:fld>
            <a:endParaRPr lang="en-GB">
              <a:solidFill>
                <a:schemeClr val="tx1"/>
              </a:solidFill>
            </a:endParaRPr>
          </a:p>
        </p:txBody>
      </p:sp>
      <p:sp>
        <p:nvSpPr>
          <p:cNvPr id="8" name="TextBox 7">
            <a:extLst>
              <a:ext uri="{FF2B5EF4-FFF2-40B4-BE49-F238E27FC236}">
                <a16:creationId xmlns:a16="http://schemas.microsoft.com/office/drawing/2014/main" id="{048703EB-9758-B426-18C4-04BD5C3AC43C}"/>
              </a:ext>
            </a:extLst>
          </p:cNvPr>
          <p:cNvSpPr txBox="1"/>
          <p:nvPr userDrawn="1"/>
        </p:nvSpPr>
        <p:spPr>
          <a:xfrm>
            <a:off x="11448886" y="6630952"/>
            <a:ext cx="27252" cy="123111"/>
          </a:xfrm>
          <a:prstGeom prst="rect">
            <a:avLst/>
          </a:prstGeom>
        </p:spPr>
        <p:txBody>
          <a:bodyPr vert="horz" wrap="none" lIns="0" tIns="0" rIns="0" bIns="0" rtlCol="0" anchor="b" anchorCtr="0">
            <a:spAutoFit/>
          </a:bodyPr>
          <a:lstStyle>
            <a:defPPr>
              <a:defRPr lang="en-US"/>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80148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lt3_Text_2Colum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A9F47F9-D1CA-4854-9755-E2C2E5542646}"/>
              </a:ext>
            </a:extLst>
          </p:cNvPr>
          <p:cNvSpPr>
            <a:spLocks noGrp="1"/>
          </p:cNvSpPr>
          <p:nvPr>
            <p:ph type="title"/>
          </p:nvPr>
        </p:nvSpPr>
        <p:spPr>
          <a:xfrm>
            <a:off x="622742" y="101068"/>
            <a:ext cx="10946516" cy="461665"/>
          </a:xfrm>
        </p:spPr>
        <p:txBody>
          <a:bodyPr/>
          <a:lstStyle>
            <a:lvl1pPr>
              <a:defRPr>
                <a:solidFill>
                  <a:schemeClr val="accent2">
                    <a:lumMod val="50000"/>
                  </a:schemeClr>
                </a:solidFill>
                <a:latin typeface="+mn-lt"/>
              </a:defRPr>
            </a:lvl1pPr>
          </a:lstStyle>
          <a:p>
            <a:r>
              <a:rPr lang="el-GR"/>
              <a:t>Στυλ κύριου τίτλου</a:t>
            </a:r>
            <a:endParaRPr lang="en-US"/>
          </a:p>
        </p:txBody>
      </p:sp>
      <p:sp>
        <p:nvSpPr>
          <p:cNvPr id="7" name="Text Placeholder 3">
            <a:extLst>
              <a:ext uri="{FF2B5EF4-FFF2-40B4-BE49-F238E27FC236}">
                <a16:creationId xmlns:a16="http://schemas.microsoft.com/office/drawing/2014/main" id="{EC573FD7-079D-453D-A0D4-EFE0C7E75F2A}"/>
              </a:ext>
            </a:extLst>
          </p:cNvPr>
          <p:cNvSpPr>
            <a:spLocks noGrp="1"/>
          </p:cNvSpPr>
          <p:nvPr>
            <p:ph type="body" sz="quarter" idx="17"/>
          </p:nvPr>
        </p:nvSpPr>
        <p:spPr>
          <a:xfrm>
            <a:off x="622129" y="966036"/>
            <a:ext cx="5302498" cy="5421036"/>
          </a:xfrm>
        </p:spPr>
        <p:txBody>
          <a:bodyPr/>
          <a:lstStyle>
            <a:lvl6pPr marL="410526" marR="0"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lvl6pPr>
            <a:lvl7pPr marL="205263" marR="0" indent="-205263" algn="l" defTabSz="1149408" rtl="0" eaLnBrk="1" fontAlgn="auto" latinLnBrk="0" hangingPunct="1">
              <a:lnSpc>
                <a:spcPct val="100000"/>
              </a:lnSpc>
              <a:spcBef>
                <a:spcPts val="0"/>
              </a:spcBef>
              <a:spcAft>
                <a:spcPts val="684"/>
              </a:spcAft>
              <a:buClrTx/>
              <a:buSzTx/>
              <a:buFont typeface="+mj-lt"/>
              <a:buAutoNum type="arabicPeriod"/>
              <a:tabLst/>
              <a:defRPr/>
            </a:lvl7pPr>
            <a:lvl8pPr marL="410526" marR="0" indent="-205263" algn="l" defTabSz="1149408" rtl="0" eaLnBrk="1" fontAlgn="auto" latinLnBrk="0" hangingPunct="1">
              <a:lnSpc>
                <a:spcPct val="100000"/>
              </a:lnSpc>
              <a:spcBef>
                <a:spcPts val="0"/>
              </a:spcBef>
              <a:spcAft>
                <a:spcPts val="684"/>
              </a:spcAft>
              <a:buClrTx/>
              <a:buSzTx/>
              <a:buFont typeface="+mj-lt"/>
              <a:buAutoNum type="alphaLcPeriod"/>
              <a:tabLst/>
              <a:defRPr/>
            </a:lvl8pPr>
            <a:lvl9pPr marL="0" marR="0" indent="0" algn="l" defTabSz="1149408" rtl="0" eaLnBrk="1" fontAlgn="auto" latinLnBrk="0" hangingPunct="1">
              <a:lnSpc>
                <a:spcPct val="90000"/>
              </a:lnSpc>
              <a:spcBef>
                <a:spcPts val="0"/>
              </a:spcBef>
              <a:spcAft>
                <a:spcPts val="684"/>
              </a:spcAft>
              <a:buClrTx/>
              <a:buSzTx/>
              <a:buFontTx/>
              <a:buNone/>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a:p>
            <a:pPr marL="410526" marR="0" lvl="5"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Sixth level</a:t>
            </a:r>
          </a:p>
          <a:p>
            <a:pPr marL="205263" marR="0" lvl="6" indent="-205263" algn="l" defTabSz="1149408" rtl="0" eaLnBrk="1" fontAlgn="auto" latinLnBrk="0" hangingPunct="1">
              <a:lnSpc>
                <a:spcPct val="100000"/>
              </a:lnSpc>
              <a:spcBef>
                <a:spcPts val="0"/>
              </a:spcBef>
              <a:spcAft>
                <a:spcPts val="684"/>
              </a:spcAft>
              <a:buClrTx/>
              <a:buSzTx/>
              <a:buFont typeface="+mj-lt"/>
              <a:buAutoNum type="arabi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Seventh level</a:t>
            </a:r>
          </a:p>
          <a:p>
            <a:pPr marL="410526" marR="0" lvl="7" indent="-205263" algn="l" defTabSz="1149408" rtl="0" eaLnBrk="1" fontAlgn="auto" latinLnBrk="0" hangingPunct="1">
              <a:lnSpc>
                <a:spcPct val="100000"/>
              </a:lnSpc>
              <a:spcBef>
                <a:spcPts val="0"/>
              </a:spcBef>
              <a:spcAft>
                <a:spcPts val="684"/>
              </a:spcAft>
              <a:buClrTx/>
              <a:buSzTx/>
              <a:buFont typeface="+mj-lt"/>
              <a:buAutoNum type="alphaL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Eight level</a:t>
            </a:r>
          </a:p>
          <a:p>
            <a:pPr marL="0" marR="0" lvl="8" indent="0" algn="l" defTabSz="1149408" rtl="0" eaLnBrk="1" fontAlgn="auto" latinLnBrk="0" hangingPunct="1">
              <a:lnSpc>
                <a:spcPct val="90000"/>
              </a:lnSpc>
              <a:spcBef>
                <a:spcPts val="0"/>
              </a:spcBef>
              <a:spcAft>
                <a:spcPts val="684"/>
              </a:spcAft>
              <a:buClrTx/>
              <a:buSzTx/>
              <a:buFontTx/>
              <a:buNone/>
              <a:tabLst/>
              <a:defRPr/>
            </a:pPr>
            <a:r>
              <a:rPr kumimoji="0" lang="en-US" sz="1452" b="0" i="0" u="none" strike="noStrike" kern="1200" cap="none" spc="0" normalizeH="0" baseline="0" noProof="0">
                <a:ln>
                  <a:noFill/>
                </a:ln>
                <a:solidFill>
                  <a:srgbClr val="4F2D7F"/>
                </a:solidFill>
                <a:effectLst/>
                <a:uLnTx/>
                <a:uFillTx/>
                <a:latin typeface="+mn-lt"/>
                <a:ea typeface="+mn-ea"/>
                <a:cs typeface="+mn-cs"/>
              </a:rPr>
              <a:t>Eighth level</a:t>
            </a:r>
          </a:p>
          <a:p>
            <a:pPr lvl="4"/>
            <a:endParaRPr lang="el-GR"/>
          </a:p>
        </p:txBody>
      </p:sp>
      <p:sp>
        <p:nvSpPr>
          <p:cNvPr id="8" name="Text Placeholder 3">
            <a:extLst>
              <a:ext uri="{FF2B5EF4-FFF2-40B4-BE49-F238E27FC236}">
                <a16:creationId xmlns:a16="http://schemas.microsoft.com/office/drawing/2014/main" id="{528C8AA3-050E-4906-B0A6-E6A4A06C271C}"/>
              </a:ext>
            </a:extLst>
          </p:cNvPr>
          <p:cNvSpPr>
            <a:spLocks noGrp="1"/>
          </p:cNvSpPr>
          <p:nvPr>
            <p:ph type="body" sz="quarter" idx="18"/>
          </p:nvPr>
        </p:nvSpPr>
        <p:spPr>
          <a:xfrm>
            <a:off x="6264160" y="966037"/>
            <a:ext cx="5302498" cy="5474497"/>
          </a:xfrm>
        </p:spPr>
        <p:txBody>
          <a:bodyPr/>
          <a:lstStyle>
            <a:lvl6pPr marL="410526" marR="0"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lvl6pPr>
            <a:lvl7pPr marL="205263" marR="0" indent="-205263" algn="l" defTabSz="1149408" rtl="0" eaLnBrk="1" fontAlgn="auto" latinLnBrk="0" hangingPunct="1">
              <a:lnSpc>
                <a:spcPct val="100000"/>
              </a:lnSpc>
              <a:spcBef>
                <a:spcPts val="0"/>
              </a:spcBef>
              <a:spcAft>
                <a:spcPts val="684"/>
              </a:spcAft>
              <a:buClrTx/>
              <a:buSzTx/>
              <a:buFont typeface="+mj-lt"/>
              <a:buAutoNum type="arabicPeriod"/>
              <a:tabLst/>
              <a:defRPr/>
            </a:lvl7pPr>
            <a:lvl8pPr marL="410526" marR="0" indent="-205263" algn="l" defTabSz="1149408" rtl="0" eaLnBrk="1" fontAlgn="auto" latinLnBrk="0" hangingPunct="1">
              <a:lnSpc>
                <a:spcPct val="100000"/>
              </a:lnSpc>
              <a:spcBef>
                <a:spcPts val="0"/>
              </a:spcBef>
              <a:spcAft>
                <a:spcPts val="684"/>
              </a:spcAft>
              <a:buClrTx/>
              <a:buSzTx/>
              <a:buFont typeface="+mj-lt"/>
              <a:buAutoNum type="alphaLcPeriod"/>
              <a:tabLst/>
              <a:defRPr/>
            </a:lvl8pPr>
            <a:lvl9pPr marL="0" marR="0" indent="0" algn="l" defTabSz="1149408" rtl="0" eaLnBrk="1" fontAlgn="auto" latinLnBrk="0" hangingPunct="1">
              <a:lnSpc>
                <a:spcPct val="90000"/>
              </a:lnSpc>
              <a:spcBef>
                <a:spcPts val="0"/>
              </a:spcBef>
              <a:spcAft>
                <a:spcPts val="684"/>
              </a:spcAft>
              <a:buClrTx/>
              <a:buSzTx/>
              <a:buFontTx/>
              <a:buNone/>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a:p>
            <a:pPr marL="410526" marR="0" lvl="5" indent="-205263" algn="l" defTabSz="1149408" rtl="0" eaLnBrk="1" fontAlgn="auto" latinLnBrk="0" hangingPunct="1">
              <a:lnSpc>
                <a:spcPct val="100000"/>
              </a:lnSpc>
              <a:spcBef>
                <a:spcPts val="0"/>
              </a:spcBef>
              <a:spcAft>
                <a:spcPts val="684"/>
              </a:spcAft>
              <a:buClrTx/>
              <a:buSzTx/>
              <a:buFont typeface="Arial" panose="020B0604020202020204" pitchFamily="34" charset="0"/>
              <a:buChar char="-"/>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Sixth level</a:t>
            </a:r>
          </a:p>
          <a:p>
            <a:pPr marL="205263" marR="0" lvl="6" indent="-205263" algn="l" defTabSz="1149408" rtl="0" eaLnBrk="1" fontAlgn="auto" latinLnBrk="0" hangingPunct="1">
              <a:lnSpc>
                <a:spcPct val="100000"/>
              </a:lnSpc>
              <a:spcBef>
                <a:spcPts val="0"/>
              </a:spcBef>
              <a:spcAft>
                <a:spcPts val="684"/>
              </a:spcAft>
              <a:buClrTx/>
              <a:buSzTx/>
              <a:buFont typeface="+mj-lt"/>
              <a:buAutoNum type="arabi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Seventh level</a:t>
            </a:r>
          </a:p>
          <a:p>
            <a:pPr marL="410526" marR="0" lvl="7" indent="-205263" algn="l" defTabSz="1149408" rtl="0" eaLnBrk="1" fontAlgn="auto" latinLnBrk="0" hangingPunct="1">
              <a:lnSpc>
                <a:spcPct val="100000"/>
              </a:lnSpc>
              <a:spcBef>
                <a:spcPts val="0"/>
              </a:spcBef>
              <a:spcAft>
                <a:spcPts val="684"/>
              </a:spcAft>
              <a:buClrTx/>
              <a:buSzTx/>
              <a:buFont typeface="+mj-lt"/>
              <a:buAutoNum type="alphaLcPeriod"/>
              <a:tabLst/>
              <a:defRPr/>
            </a:pPr>
            <a:r>
              <a:rPr kumimoji="0" lang="en-US" sz="998" b="0" i="0" u="none" strike="noStrike" kern="1200" cap="none" spc="0" normalizeH="0" baseline="0" noProof="0">
                <a:ln>
                  <a:noFill/>
                </a:ln>
                <a:solidFill>
                  <a:prstClr val="black"/>
                </a:solidFill>
                <a:effectLst/>
                <a:uLnTx/>
                <a:uFillTx/>
                <a:latin typeface="+mn-lt"/>
                <a:ea typeface="+mn-ea"/>
                <a:cs typeface="+mn-cs"/>
              </a:rPr>
              <a:t>Eight level</a:t>
            </a:r>
          </a:p>
          <a:p>
            <a:pPr marL="0" marR="0" lvl="8" indent="0" algn="l" defTabSz="1149408" rtl="0" eaLnBrk="1" fontAlgn="auto" latinLnBrk="0" hangingPunct="1">
              <a:lnSpc>
                <a:spcPct val="90000"/>
              </a:lnSpc>
              <a:spcBef>
                <a:spcPts val="0"/>
              </a:spcBef>
              <a:spcAft>
                <a:spcPts val="684"/>
              </a:spcAft>
              <a:buClrTx/>
              <a:buSzTx/>
              <a:buFontTx/>
              <a:buNone/>
              <a:tabLst/>
              <a:defRPr/>
            </a:pPr>
            <a:r>
              <a:rPr kumimoji="0" lang="en-US" sz="1452" b="0" i="0" u="none" strike="noStrike" kern="1200" cap="none" spc="0" normalizeH="0" baseline="0" noProof="0">
                <a:ln>
                  <a:noFill/>
                </a:ln>
                <a:solidFill>
                  <a:srgbClr val="4F2D7F"/>
                </a:solidFill>
                <a:effectLst/>
                <a:uLnTx/>
                <a:uFillTx/>
                <a:latin typeface="+mn-lt"/>
                <a:ea typeface="+mn-ea"/>
                <a:cs typeface="+mn-cs"/>
              </a:rPr>
              <a:t>Eighth level</a:t>
            </a:r>
          </a:p>
          <a:p>
            <a:pPr lvl="4"/>
            <a:endParaRPr lang="el-GR"/>
          </a:p>
        </p:txBody>
      </p:sp>
    </p:spTree>
    <p:extLst>
      <p:ext uri="{BB962C8B-B14F-4D97-AF65-F5344CB8AC3E}">
        <p14:creationId xmlns:p14="http://schemas.microsoft.com/office/powerpoint/2010/main" val="428868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p:cNvSpPr>
            <a:spLocks noGrp="1"/>
          </p:cNvSpPr>
          <p:nvPr>
            <p:ph type="title"/>
          </p:nvPr>
        </p:nvSpPr>
        <p:spPr>
          <a:xfrm>
            <a:off x="508003" y="508000"/>
            <a:ext cx="11175997" cy="923330"/>
          </a:xfrm>
          <a:prstGeom prst="rect">
            <a:avLst/>
          </a:prstGeom>
        </p:spPr>
        <p:txBody>
          <a:bodyPr vert="horz" wrap="square" lIns="0" tIns="0" rIns="0" bIns="0" rtlCol="0" anchor="t" anchorCtr="0">
            <a:spAutoFit/>
          </a:bodyPr>
          <a:lstStyle/>
          <a:p>
            <a:r>
              <a:rPr lang="en-US"/>
              <a:t>Click to edit Master title style</a:t>
            </a:r>
            <a:br>
              <a:rPr lang="en-US"/>
            </a:br>
            <a:endParaRPr lang="en-US"/>
          </a:p>
        </p:txBody>
      </p:sp>
      <p:sp>
        <p:nvSpPr>
          <p:cNvPr id="13" name="Text"/>
          <p:cNvSpPr>
            <a:spLocks noGrp="1"/>
          </p:cNvSpPr>
          <p:nvPr>
            <p:ph type="body" idx="1"/>
          </p:nvPr>
        </p:nvSpPr>
        <p:spPr>
          <a:xfrm>
            <a:off x="508000" y="1724025"/>
            <a:ext cx="11176000" cy="4260850"/>
          </a:xfrm>
          <a:prstGeom prst="rect">
            <a:avLst/>
          </a:prstGeom>
        </p:spPr>
        <p:txBody>
          <a:bodyPr vert="horz" wrap="square" lIns="0" tIns="0" rIns="0" bIns="0" rtlCol="0" anchor="t" anchorCtr="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sp>
        <p:nvSpPr>
          <p:cNvPr id="2" name="empower - DO NOT DELETE!!!" hidden="1">
            <a:extLst>
              <a:ext uri="{FF2B5EF4-FFF2-40B4-BE49-F238E27FC236}">
                <a16:creationId xmlns:a16="http://schemas.microsoft.com/office/drawing/2014/main" id="{07316B16-4D7D-4D93-4078-B2A8DA84BBA2}"/>
              </a:ext>
            </a:extLst>
          </p:cNvPr>
          <p:cNvSpPr/>
          <p:nvPr userDrawn="1">
            <p:custDataLst>
              <p:tags r:id="rId8"/>
            </p:custDataLst>
          </p:nvPr>
        </p:nvSpPr>
        <p:spPr>
          <a:xfrm>
            <a:off x="0" y="0"/>
            <a:ext cx="0" cy="0"/>
          </a:xfrm>
          <a:prstGeom prst="ellipse">
            <a:avLst/>
          </a:prstGeom>
          <a:solidFill>
            <a:srgbClr val="4F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400">
              <a:solidFill>
                <a:schemeClr val="bg1"/>
              </a:solidFill>
            </a:endParaRPr>
          </a:p>
        </p:txBody>
      </p:sp>
      <p:sp>
        <p:nvSpPr>
          <p:cNvPr id="4" name="Slide Number">
            <a:extLst>
              <a:ext uri="{FF2B5EF4-FFF2-40B4-BE49-F238E27FC236}">
                <a16:creationId xmlns:a16="http://schemas.microsoft.com/office/drawing/2014/main" id="{66220AEE-BC8D-63D8-CA23-B5A91CA7B919}"/>
              </a:ext>
            </a:extLst>
          </p:cNvPr>
          <p:cNvSpPr txBox="1">
            <a:spLocks/>
          </p:cNvSpPr>
          <p:nvPr userDrawn="1"/>
        </p:nvSpPr>
        <p:spPr>
          <a:xfrm>
            <a:off x="11340406" y="6606769"/>
            <a:ext cx="271463" cy="143720"/>
          </a:xfrm>
          <a:prstGeom prst="rect">
            <a:avLst/>
          </a:prstGeom>
        </p:spPr>
        <p:txBody>
          <a:bodyPr vert="horz" wrap="none" lIns="0" tIns="0" rIns="0" bIns="0" rtlCol="0" anchor="b" anchorCtr="0">
            <a:noAutofit/>
          </a:bodyPr>
          <a:lstStyle>
            <a:defPPr>
              <a:defRPr lang="en-US"/>
            </a:defPPr>
            <a:lvl1pPr marL="0" indent="0" algn="r" defTabSz="946862" rtl="0" eaLnBrk="1" latinLnBrk="0" hangingPunct="1">
              <a:lnSpc>
                <a:spcPct val="100000"/>
              </a:lnSpc>
              <a:spcBef>
                <a:spcPts val="0"/>
              </a:spcBef>
              <a:spcAft>
                <a:spcPts val="600"/>
              </a:spcAft>
              <a:buFont typeface="Arial" panose="020B0604020202020204" pitchFamily="34" charset="0"/>
              <a:buNone/>
              <a:defRPr lang="en-US" sz="700" b="0" kern="1200">
                <a:solidFill>
                  <a:schemeClr val="bg1"/>
                </a:solidFill>
                <a:latin typeface="+mn-lt"/>
                <a:ea typeface="+mn-ea"/>
                <a:cs typeface="+mn-cs"/>
              </a:defRPr>
            </a:lvl1pPr>
            <a:lvl2pPr marL="169092" indent="-169092" algn="l" defTabSz="946862" rtl="0" eaLnBrk="1" latinLnBrk="0" hangingPunct="1">
              <a:lnSpc>
                <a:spcPct val="100000"/>
              </a:lnSpc>
              <a:spcBef>
                <a:spcPts val="0"/>
              </a:spcBef>
              <a:spcAft>
                <a:spcPts val="600"/>
              </a:spcAft>
              <a:buFont typeface="Arial" panose="020B0604020202020204" pitchFamily="34" charset="0"/>
              <a:buChar char="•"/>
              <a:defRPr sz="900" b="0" kern="1200">
                <a:solidFill>
                  <a:schemeClr val="tx1"/>
                </a:solidFill>
                <a:latin typeface="+mn-lt"/>
                <a:ea typeface="+mn-ea"/>
                <a:cs typeface="+mn-cs"/>
              </a:defRPr>
            </a:lvl2pPr>
            <a:lvl3pPr marL="338184" indent="-169092"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3pPr>
            <a:lvl4pPr marL="540000" indent="-180000" algn="l" defTabSz="946862" rtl="0" eaLnBrk="1" latinLnBrk="0" hangingPunct="1">
              <a:lnSpc>
                <a:spcPct val="100000"/>
              </a:lnSpc>
              <a:spcBef>
                <a:spcPts val="0"/>
              </a:spcBef>
              <a:spcAft>
                <a:spcPts val="600"/>
              </a:spcAft>
              <a:buFont typeface="Arial" panose="020B0604020202020204" pitchFamily="34" charset="0"/>
              <a:buChar char="–"/>
              <a:defRPr sz="900" kern="1200">
                <a:solidFill>
                  <a:schemeClr val="tx1"/>
                </a:solidFill>
                <a:latin typeface="+mn-lt"/>
                <a:ea typeface="+mn-ea"/>
                <a:cs typeface="+mn-cs"/>
              </a:defRPr>
            </a:lvl4pPr>
            <a:lvl5pPr marL="0" indent="-180000" algn="l" defTabSz="946862" rtl="0" eaLnBrk="1" latinLnBrk="0" hangingPunct="1">
              <a:lnSpc>
                <a:spcPct val="100000"/>
              </a:lnSpc>
              <a:spcBef>
                <a:spcPts val="0"/>
              </a:spcBef>
              <a:spcAft>
                <a:spcPts val="600"/>
              </a:spcAft>
              <a:buFont typeface="+mj-lt"/>
              <a:buAutoNum type="arabicPeriod"/>
              <a:defRPr sz="900" kern="1200">
                <a:solidFill>
                  <a:schemeClr val="tx1"/>
                </a:solidFill>
                <a:latin typeface="+mn-lt"/>
                <a:ea typeface="+mn-ea"/>
                <a:cs typeface="+mn-cs"/>
              </a:defRPr>
            </a:lvl5pPr>
            <a:lvl6pPr marL="360000" indent="-180000" algn="l" defTabSz="946862" rtl="0" eaLnBrk="1" latinLnBrk="0" hangingPunct="1">
              <a:lnSpc>
                <a:spcPct val="100000"/>
              </a:lnSpc>
              <a:spcBef>
                <a:spcPts val="0"/>
              </a:spcBef>
              <a:spcAft>
                <a:spcPts val="600"/>
              </a:spcAft>
              <a:buFont typeface="+mj-lt"/>
              <a:buAutoNum type="alphaLcPeriod"/>
              <a:defRPr sz="900" b="0" kern="1200">
                <a:solidFill>
                  <a:schemeClr val="tx1"/>
                </a:solidFill>
                <a:latin typeface="+mn-lt"/>
                <a:ea typeface="+mn-ea"/>
                <a:cs typeface="+mn-cs"/>
              </a:defRPr>
            </a:lvl6pPr>
            <a:lvl7pPr marL="0" indent="0" algn="l" defTabSz="946862" rtl="0" eaLnBrk="1" latinLnBrk="0" hangingPunct="1">
              <a:lnSpc>
                <a:spcPct val="100000"/>
              </a:lnSpc>
              <a:spcBef>
                <a:spcPts val="0"/>
              </a:spcBef>
              <a:spcAft>
                <a:spcPts val="600"/>
              </a:spcAft>
              <a:buFont typeface="Arial" panose="020B0604020202020204" pitchFamily="34" charset="0"/>
              <a:buNone/>
              <a:defRPr lang="en-US" sz="1350" kern="1200" dirty="0">
                <a:solidFill>
                  <a:schemeClr val="accent1"/>
                </a:solidFill>
                <a:latin typeface="+mn-lt"/>
                <a:ea typeface="+mn-ea"/>
                <a:cs typeface="+mn-cs"/>
              </a:defRPr>
            </a:lvl7pPr>
            <a:lvl8pPr marL="0" indent="0" algn="l" defTabSz="946862" rtl="0" eaLnBrk="1" latinLnBrk="0" hangingPunct="1">
              <a:lnSpc>
                <a:spcPct val="100000"/>
              </a:lnSpc>
              <a:spcBef>
                <a:spcPts val="0"/>
              </a:spcBef>
              <a:spcAft>
                <a:spcPts val="900"/>
              </a:spcAft>
              <a:buFont typeface="Arial" panose="020B0604020202020204" pitchFamily="34" charset="0"/>
              <a:buNone/>
              <a:defRPr lang="en-US" sz="900" b="1" kern="1200" dirty="0">
                <a:solidFill>
                  <a:schemeClr val="accent3"/>
                </a:solidFill>
                <a:latin typeface="+mn-lt"/>
                <a:ea typeface="+mn-ea"/>
                <a:cs typeface="+mn-cs"/>
              </a:defRPr>
            </a:lvl8pPr>
            <a:lvl9pPr marL="0" indent="0" algn="l" defTabSz="946862" rtl="0" eaLnBrk="1" latinLnBrk="0" hangingPunct="1">
              <a:lnSpc>
                <a:spcPct val="100000"/>
              </a:lnSpc>
              <a:spcBef>
                <a:spcPts val="0"/>
              </a:spcBef>
              <a:spcAft>
                <a:spcPts val="600"/>
              </a:spcAft>
              <a:buFont typeface="Arial" panose="020B0604020202020204" pitchFamily="34" charset="0"/>
              <a:buNone/>
              <a:defRPr lang="en-US" sz="900" b="1" kern="1200" dirty="0">
                <a:solidFill>
                  <a:schemeClr val="tx1"/>
                </a:solidFill>
                <a:latin typeface="+mn-lt"/>
                <a:ea typeface="+mn-ea"/>
                <a:cs typeface="+mn-cs"/>
              </a:defRPr>
            </a:lvl9pPr>
          </a:lstStyle>
          <a:p>
            <a:fld id="{1AB31D9B-80B6-41F8-B283-556E26E6158E}" type="slidenum">
              <a:rPr lang="en-GB" smtClean="0">
                <a:solidFill>
                  <a:schemeClr val="tx1"/>
                </a:solidFill>
              </a:rPr>
              <a:pPr/>
              <a:t>‹#›</a:t>
            </a:fld>
            <a:endParaRPr lang="en-GB">
              <a:solidFill>
                <a:schemeClr val="tx1"/>
              </a:solidFill>
            </a:endParaRPr>
          </a:p>
        </p:txBody>
      </p:sp>
      <p:sp>
        <p:nvSpPr>
          <p:cNvPr id="6" name="TextBox 5">
            <a:extLst>
              <a:ext uri="{FF2B5EF4-FFF2-40B4-BE49-F238E27FC236}">
                <a16:creationId xmlns:a16="http://schemas.microsoft.com/office/drawing/2014/main" id="{22F3BAD1-1428-26BE-87A3-934CFCC8728C}"/>
              </a:ext>
            </a:extLst>
          </p:cNvPr>
          <p:cNvSpPr txBox="1"/>
          <p:nvPr userDrawn="1"/>
        </p:nvSpPr>
        <p:spPr>
          <a:xfrm>
            <a:off x="11448886" y="6630952"/>
            <a:ext cx="27252" cy="123111"/>
          </a:xfrm>
          <a:prstGeom prst="rect">
            <a:avLst/>
          </a:prstGeom>
        </p:spPr>
        <p:txBody>
          <a:bodyPr vert="horz" wrap="none" lIns="0" tIns="0" rIns="0" bIns="0" rtlCol="0" anchor="b" anchorCtr="0">
            <a:spAutoFit/>
          </a:bodyPr>
          <a:lstStyle>
            <a:defPPr>
              <a:defRPr lang="en-US"/>
            </a:defPPr>
            <a:lvl1pPr algn="r">
              <a:defRPr sz="600">
                <a:solidFill>
                  <a:sysClr val="windowText" lastClr="000000"/>
                </a:solidFill>
              </a:defRPr>
            </a:lvl1pPr>
          </a:lstStyle>
          <a:p>
            <a:pPr lvl="0" algn="r"/>
            <a:r>
              <a:rPr lang="en-GB" sz="800">
                <a:solidFill>
                  <a:schemeClr val="tx1"/>
                </a:solidFill>
              </a:rPr>
              <a:t>|</a:t>
            </a:r>
          </a:p>
        </p:txBody>
      </p:sp>
    </p:spTree>
    <p:extLst>
      <p:ext uri="{BB962C8B-B14F-4D97-AF65-F5344CB8AC3E}">
        <p14:creationId xmlns:p14="http://schemas.microsoft.com/office/powerpoint/2010/main" val="568643552"/>
      </p:ext>
    </p:extLst>
  </p:cSld>
  <p:clrMap bg1="lt1" tx1="dk1" bg2="lt2" tx2="dk2" accent1="accent1" accent2="accent2" accent3="accent3" accent4="accent4" accent5="accent5" accent6="accent6" hlink="hlink" folHlink="folHlink"/>
  <p:sldLayoutIdLst>
    <p:sldLayoutId id="2147483838" r:id="rId1"/>
    <p:sldLayoutId id="2147483820" r:id="rId2"/>
    <p:sldLayoutId id="2147483805" r:id="rId3"/>
    <p:sldLayoutId id="2147483839" r:id="rId4"/>
    <p:sldLayoutId id="2147483840" r:id="rId5"/>
    <p:sldLayoutId id="2147483842" r:id="rId6"/>
  </p:sldLayoutIdLst>
  <p:hf hdr="0" dt="0"/>
  <p:txStyles>
    <p:titleStyle>
      <a:lvl1pPr algn="l" defTabSz="736656" rtl="0" eaLnBrk="1" latinLnBrk="0" hangingPunct="1">
        <a:lnSpc>
          <a:spcPts val="3600"/>
        </a:lnSpc>
        <a:spcBef>
          <a:spcPct val="0"/>
        </a:spcBef>
        <a:buNone/>
        <a:defRPr sz="3000" b="1" kern="1200">
          <a:solidFill>
            <a:schemeClr val="accent2">
              <a:lumMod val="50000"/>
            </a:schemeClr>
          </a:solidFill>
          <a:latin typeface="+mj-lt"/>
          <a:ea typeface="+mj-ea"/>
          <a:cs typeface="+mj-cs"/>
        </a:defRPr>
      </a:lvl1pPr>
    </p:titleStyle>
    <p:bodyStyle>
      <a:lvl1pPr marL="266700" indent="-266700" algn="l" defTabSz="736656" rtl="0" eaLnBrk="1" latinLnBrk="0" hangingPunct="1">
        <a:lnSpc>
          <a:spcPct val="100000"/>
        </a:lnSpc>
        <a:spcBef>
          <a:spcPts val="0"/>
        </a:spcBef>
        <a:spcAft>
          <a:spcPts val="600"/>
        </a:spcAft>
        <a:buFont typeface="Arial" panose="020B0604020202020204" pitchFamily="34" charset="0"/>
        <a:buChar char="•"/>
        <a:defRPr sz="2400" b="0" kern="1200">
          <a:solidFill>
            <a:schemeClr val="tx1"/>
          </a:solidFill>
          <a:latin typeface="+mn-lt"/>
          <a:ea typeface="+mn-ea"/>
          <a:cs typeface="+mn-cs"/>
        </a:defRPr>
      </a:lvl1pPr>
      <a:lvl2pPr marL="533400" indent="-265113" algn="l" defTabSz="736656"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2pPr>
      <a:lvl3pPr marL="812800" indent="-263525" algn="l" defTabSz="9017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0" indent="0" algn="l" defTabSz="736656" rtl="0" eaLnBrk="1" latinLnBrk="0" hangingPunct="1">
        <a:lnSpc>
          <a:spcPct val="100000"/>
        </a:lnSpc>
        <a:spcBef>
          <a:spcPts val="0"/>
        </a:spcBef>
        <a:spcAft>
          <a:spcPts val="600"/>
        </a:spcAft>
        <a:buFont typeface="Arial" panose="020B0604020202020204" pitchFamily="34" charset="0"/>
        <a:buNone/>
        <a:defRPr lang="en-US" sz="2400" b="0" kern="1200" dirty="0">
          <a:solidFill>
            <a:schemeClr val="tx1"/>
          </a:solidFill>
          <a:latin typeface="+mn-lt"/>
          <a:ea typeface="+mn-ea"/>
          <a:cs typeface="+mn-cs"/>
        </a:defRPr>
      </a:lvl4pPr>
      <a:lvl5pPr marL="355600" indent="-355600" algn="l" defTabSz="736656" rtl="0" eaLnBrk="1" latinLnBrk="0" hangingPunct="1">
        <a:lnSpc>
          <a:spcPct val="100000"/>
        </a:lnSpc>
        <a:spcBef>
          <a:spcPts val="0"/>
        </a:spcBef>
        <a:spcAft>
          <a:spcPts val="600"/>
        </a:spcAft>
        <a:buFont typeface="+mj-lt"/>
        <a:buAutoNum type="arabicPeriod"/>
        <a:defRPr sz="2400" kern="1200">
          <a:solidFill>
            <a:schemeClr val="tx1"/>
          </a:solidFill>
          <a:latin typeface="+mn-lt"/>
          <a:ea typeface="+mn-ea"/>
          <a:cs typeface="+mn-cs"/>
        </a:defRPr>
      </a:lvl5pPr>
      <a:lvl6pPr marL="723900" indent="-354013" algn="l" defTabSz="736656" rtl="0" eaLnBrk="1" latinLnBrk="0" hangingPunct="1">
        <a:lnSpc>
          <a:spcPct val="100000"/>
        </a:lnSpc>
        <a:spcBef>
          <a:spcPts val="0"/>
        </a:spcBef>
        <a:spcAft>
          <a:spcPts val="600"/>
        </a:spcAft>
        <a:buFont typeface="+mj-lt"/>
        <a:buAutoNum type="alphaLcPeriod"/>
        <a:tabLst/>
        <a:defRPr sz="2400" b="0" kern="1200">
          <a:solidFill>
            <a:schemeClr val="tx1"/>
          </a:solidFill>
          <a:latin typeface="+mn-lt"/>
          <a:ea typeface="+mn-ea"/>
          <a:cs typeface="+mn-cs"/>
        </a:defRPr>
      </a:lvl6pPr>
      <a:lvl7pPr marL="0" indent="0" algn="l" defTabSz="736656" rtl="0" eaLnBrk="1" latinLnBrk="0" hangingPunct="1">
        <a:lnSpc>
          <a:spcPct val="100000"/>
        </a:lnSpc>
        <a:spcBef>
          <a:spcPts val="0"/>
        </a:spcBef>
        <a:spcAft>
          <a:spcPts val="600"/>
        </a:spcAft>
        <a:buFont typeface="Arial" panose="020B0604020202020204" pitchFamily="34" charset="0"/>
        <a:buNone/>
        <a:defRPr lang="en-US" sz="3200" b="1" kern="1200" dirty="0">
          <a:solidFill>
            <a:schemeClr val="tx1"/>
          </a:solidFill>
          <a:latin typeface="+mn-lt"/>
          <a:ea typeface="+mn-ea"/>
          <a:cs typeface="+mn-cs"/>
        </a:defRPr>
      </a:lvl7pPr>
      <a:lvl8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accent1"/>
          </a:solidFill>
          <a:latin typeface="+mn-lt"/>
          <a:ea typeface="+mn-ea"/>
          <a:cs typeface="+mn-cs"/>
        </a:defRPr>
      </a:lvl8pPr>
      <a:lvl9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tx1"/>
          </a:solidFill>
          <a:latin typeface="+mn-lt"/>
          <a:ea typeface="+mn-ea"/>
          <a:cs typeface="+mn-cs"/>
        </a:defRPr>
      </a:lvl9pPr>
    </p:bodyStyle>
    <p:otherStyle>
      <a:defPPr>
        <a:defRPr lang="en-US"/>
      </a:defPPr>
      <a:lvl1pPr marL="0" indent="0" algn="l" defTabSz="736656" rtl="0" eaLnBrk="1" latinLnBrk="0" hangingPunct="1">
        <a:lnSpc>
          <a:spcPct val="100000"/>
        </a:lnSpc>
        <a:spcBef>
          <a:spcPts val="0"/>
        </a:spcBef>
        <a:spcAft>
          <a:spcPts val="600"/>
        </a:spcAft>
        <a:buFont typeface="Arial" panose="020B0604020202020204" pitchFamily="34" charset="0"/>
        <a:buNone/>
        <a:defRPr lang="en-US" sz="2400" b="0" kern="1200" dirty="0">
          <a:solidFill>
            <a:schemeClr val="tx1"/>
          </a:solidFill>
          <a:latin typeface="+mn-lt"/>
          <a:ea typeface="+mn-ea"/>
          <a:cs typeface="+mn-cs"/>
        </a:defRPr>
      </a:lvl1pPr>
      <a:lvl2pPr marL="266700" indent="-266700" algn="l" defTabSz="736656" rtl="0" eaLnBrk="1" latinLnBrk="0" hangingPunct="1">
        <a:lnSpc>
          <a:spcPct val="100000"/>
        </a:lnSpc>
        <a:spcBef>
          <a:spcPts val="0"/>
        </a:spcBef>
        <a:spcAft>
          <a:spcPts val="600"/>
        </a:spcAft>
        <a:buFont typeface="Arial" panose="020B0604020202020204" pitchFamily="34" charset="0"/>
        <a:buChar char="•"/>
        <a:defRPr sz="2400" b="0" kern="1200">
          <a:solidFill>
            <a:schemeClr val="tx1"/>
          </a:solidFill>
          <a:latin typeface="+mn-lt"/>
          <a:ea typeface="+mn-ea"/>
          <a:cs typeface="+mn-cs"/>
        </a:defRPr>
      </a:lvl2pPr>
      <a:lvl3pPr marL="533400" indent="-265113" algn="l" defTabSz="736656" rtl="0" eaLnBrk="1" latinLnBrk="0" hangingPunct="1">
        <a:lnSpc>
          <a:spcPct val="100000"/>
        </a:lnSpc>
        <a:spcBef>
          <a:spcPts val="0"/>
        </a:spcBef>
        <a:spcAft>
          <a:spcPts val="600"/>
        </a:spcAft>
        <a:buFont typeface="Arial" panose="020B0604020202020204" pitchFamily="34" charset="0"/>
        <a:buChar char="–"/>
        <a:tabLst/>
        <a:defRPr sz="2400" kern="1200">
          <a:solidFill>
            <a:schemeClr val="tx1"/>
          </a:solidFill>
          <a:latin typeface="+mn-lt"/>
          <a:ea typeface="+mn-ea"/>
          <a:cs typeface="+mn-cs"/>
        </a:defRPr>
      </a:lvl3pPr>
      <a:lvl4pPr marL="812800" indent="-263525" algn="l" defTabSz="9017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4pPr>
      <a:lvl5pPr marL="355600" indent="-355600" algn="l" defTabSz="736656" rtl="0" eaLnBrk="1" latinLnBrk="0" hangingPunct="1">
        <a:lnSpc>
          <a:spcPct val="100000"/>
        </a:lnSpc>
        <a:spcBef>
          <a:spcPts val="0"/>
        </a:spcBef>
        <a:spcAft>
          <a:spcPts val="600"/>
        </a:spcAft>
        <a:buFont typeface="+mj-lt"/>
        <a:buAutoNum type="arabicPeriod"/>
        <a:defRPr sz="2400" kern="1200">
          <a:solidFill>
            <a:schemeClr val="tx1"/>
          </a:solidFill>
          <a:latin typeface="+mn-lt"/>
          <a:ea typeface="+mn-ea"/>
          <a:cs typeface="+mn-cs"/>
        </a:defRPr>
      </a:lvl5pPr>
      <a:lvl6pPr marL="723900" indent="-354013" algn="l" defTabSz="736656" rtl="0" eaLnBrk="1" latinLnBrk="0" hangingPunct="1">
        <a:lnSpc>
          <a:spcPct val="100000"/>
        </a:lnSpc>
        <a:spcBef>
          <a:spcPts val="0"/>
        </a:spcBef>
        <a:spcAft>
          <a:spcPts val="600"/>
        </a:spcAft>
        <a:buFont typeface="+mj-lt"/>
        <a:buAutoNum type="alphaLcPeriod"/>
        <a:tabLst/>
        <a:defRPr sz="2400" b="0" kern="1200">
          <a:solidFill>
            <a:schemeClr val="tx1"/>
          </a:solidFill>
          <a:latin typeface="+mn-lt"/>
          <a:ea typeface="+mn-ea"/>
          <a:cs typeface="+mn-cs"/>
        </a:defRPr>
      </a:lvl6pPr>
      <a:lvl7pPr marL="0" indent="0" algn="l" defTabSz="736656" rtl="0" eaLnBrk="1" latinLnBrk="0" hangingPunct="1">
        <a:lnSpc>
          <a:spcPct val="100000"/>
        </a:lnSpc>
        <a:spcBef>
          <a:spcPts val="0"/>
        </a:spcBef>
        <a:spcAft>
          <a:spcPts val="600"/>
        </a:spcAft>
        <a:buFont typeface="Arial" panose="020B0604020202020204" pitchFamily="34" charset="0"/>
        <a:buNone/>
        <a:defRPr lang="en-US" sz="3600" b="1" kern="1200" dirty="0">
          <a:solidFill>
            <a:schemeClr val="tx1"/>
          </a:solidFill>
          <a:latin typeface="+mn-lt"/>
          <a:ea typeface="+mn-ea"/>
          <a:cs typeface="+mn-cs"/>
        </a:defRPr>
      </a:lvl7pPr>
      <a:lvl8pPr marL="0" indent="0" algn="l" defTabSz="736656" rtl="0" eaLnBrk="1" latinLnBrk="0" hangingPunct="1">
        <a:lnSpc>
          <a:spcPct val="100000"/>
        </a:lnSpc>
        <a:spcBef>
          <a:spcPts val="0"/>
        </a:spcBef>
        <a:spcAft>
          <a:spcPts val="600"/>
        </a:spcAft>
        <a:buFont typeface="Arial" panose="020B0604020202020204" pitchFamily="34" charset="0"/>
        <a:buNone/>
        <a:defRPr lang="en-US" sz="3200" b="1" kern="1200" dirty="0">
          <a:solidFill>
            <a:schemeClr val="accent1"/>
          </a:solidFill>
          <a:latin typeface="+mn-lt"/>
          <a:ea typeface="+mn-ea"/>
          <a:cs typeface="+mn-cs"/>
        </a:defRPr>
      </a:lvl8pPr>
      <a:lvl9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0" userDrawn="1">
          <p15:clr>
            <a:srgbClr val="F26B43"/>
          </p15:clr>
        </p15:guide>
        <p15:guide id="2" pos="320" userDrawn="1">
          <p15:clr>
            <a:srgbClr val="F26B43"/>
          </p15:clr>
        </p15:guide>
        <p15:guide id="3" orient="horz" pos="4000" userDrawn="1">
          <p15:clr>
            <a:srgbClr val="F26B43"/>
          </p15:clr>
        </p15:guide>
        <p15:guide id="4" pos="7360" userDrawn="1">
          <p15:clr>
            <a:srgbClr val="F26B43"/>
          </p15:clr>
        </p15:guide>
        <p15:guide id="5" pos="3763" userDrawn="1">
          <p15:clr>
            <a:srgbClr val="F26B43"/>
          </p15:clr>
        </p15:guide>
        <p15:guide id="6" pos="3916" userDrawn="1">
          <p15:clr>
            <a:srgbClr val="F26B43"/>
          </p15:clr>
        </p15:guide>
        <p15:guide id="36" orient="horz" pos="2228" userDrawn="1">
          <p15:clr>
            <a:srgbClr val="F26B43"/>
          </p15:clr>
        </p15:guide>
        <p15:guide id="37" orient="horz" pos="1086" userDrawn="1">
          <p15:clr>
            <a:srgbClr val="F26B43"/>
          </p15:clr>
        </p15:guide>
        <p15:guide id="38" orient="horz" pos="2092" userDrawn="1">
          <p15:clr>
            <a:srgbClr val="F26B43"/>
          </p15:clr>
        </p15:guide>
        <p15:guide id="44"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ypen.gov.gr/perivallon/dasi/diacheirisi-dason/etisia-synoliki-paragogi-dasikon-proionton/"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ypen.gov.gr/perivallon/dasi/diacheirisi-dason/etisia-synoliki-paragogi-dasikon-proionton/" TargetMode="Externa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ypen.gov.gr/perivallon/dasi/diacheirisi-dason/etisia-synoliki-paragogi-dasikon-proionton/"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4C7E79-7B4D-96F3-C0AC-39D08D43C745}"/>
              </a:ext>
            </a:extLst>
          </p:cNvPr>
          <p:cNvSpPr>
            <a:spLocks noGrp="1"/>
          </p:cNvSpPr>
          <p:nvPr>
            <p:ph type="ftr" sz="quarter" idx="13"/>
          </p:nvPr>
        </p:nvSpPr>
        <p:spPr/>
        <p:txBody>
          <a:bodyPr/>
          <a:lstStyle/>
          <a:p>
            <a:pPr algn="l"/>
            <a:r>
              <a:rPr lang="en-GB" dirty="0"/>
              <a:t>Presentation Title   |   © Grant Thornton International Ltd</a:t>
            </a:r>
          </a:p>
        </p:txBody>
      </p:sp>
      <p:sp>
        <p:nvSpPr>
          <p:cNvPr id="5" name="Slide Number Placeholder 4">
            <a:extLst>
              <a:ext uri="{FF2B5EF4-FFF2-40B4-BE49-F238E27FC236}">
                <a16:creationId xmlns:a16="http://schemas.microsoft.com/office/drawing/2014/main" id="{69694DBC-225E-3B09-2505-9614988C79E9}"/>
              </a:ext>
            </a:extLst>
          </p:cNvPr>
          <p:cNvSpPr>
            <a:spLocks noGrp="1"/>
          </p:cNvSpPr>
          <p:nvPr>
            <p:ph type="sldNum" sz="quarter" idx="14"/>
          </p:nvPr>
        </p:nvSpPr>
        <p:spPr/>
        <p:txBody>
          <a:bodyPr/>
          <a:lstStyle/>
          <a:p>
            <a:fld id="{1AB31D9B-80B6-41F8-B283-556E26E6158E}" type="slidenum">
              <a:rPr lang="en-GB"/>
              <a:pPr/>
              <a:t>1</a:t>
            </a:fld>
            <a:endParaRPr lang="en-GB" dirty="0"/>
          </a:p>
        </p:txBody>
      </p:sp>
      <p:sp>
        <p:nvSpPr>
          <p:cNvPr id="6" name="Text Placeholder 5">
            <a:extLst>
              <a:ext uri="{FF2B5EF4-FFF2-40B4-BE49-F238E27FC236}">
                <a16:creationId xmlns:a16="http://schemas.microsoft.com/office/drawing/2014/main" id="{3F114738-F52C-A942-A79B-67AA3012C150}"/>
              </a:ext>
            </a:extLst>
          </p:cNvPr>
          <p:cNvSpPr>
            <a:spLocks noGrp="1"/>
          </p:cNvSpPr>
          <p:nvPr>
            <p:ph type="body" sz="quarter" idx="16"/>
          </p:nvPr>
        </p:nvSpPr>
        <p:spPr>
          <a:xfrm>
            <a:off x="658470" y="6075363"/>
            <a:ext cx="5708648" cy="782637"/>
          </a:xfrm>
        </p:spPr>
        <p:txBody>
          <a:bodyPr/>
          <a:lstStyle/>
          <a:p>
            <a:r>
              <a:rPr lang="en-US" sz="1200" dirty="0"/>
              <a:t>29</a:t>
            </a:r>
            <a:r>
              <a:rPr lang="el-GR" sz="1200" dirty="0"/>
              <a:t>/8/2023</a:t>
            </a:r>
            <a:endParaRPr lang="en-US" sz="1200" dirty="0"/>
          </a:p>
        </p:txBody>
      </p:sp>
      <p:sp>
        <p:nvSpPr>
          <p:cNvPr id="10" name="Rectangle 9">
            <a:extLst>
              <a:ext uri="{FF2B5EF4-FFF2-40B4-BE49-F238E27FC236}">
                <a16:creationId xmlns:a16="http://schemas.microsoft.com/office/drawing/2014/main" id="{64A67A5C-0B3E-4D9C-87F3-1AC6C00BE46F}"/>
              </a:ext>
            </a:extLst>
          </p:cNvPr>
          <p:cNvSpPr/>
          <p:nvPr/>
        </p:nvSpPr>
        <p:spPr>
          <a:xfrm>
            <a:off x="0" y="0"/>
            <a:ext cx="4282633" cy="6858000"/>
          </a:xfrm>
          <a:prstGeom prst="rect">
            <a:avLst/>
          </a:prstGeom>
          <a:solidFill>
            <a:srgbClr val="6A88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dirty="0">
              <a:solidFill>
                <a:schemeClr val="bg1"/>
              </a:solidFill>
            </a:endParaRPr>
          </a:p>
        </p:txBody>
      </p:sp>
      <p:sp>
        <p:nvSpPr>
          <p:cNvPr id="2" name="Title 1">
            <a:extLst>
              <a:ext uri="{FF2B5EF4-FFF2-40B4-BE49-F238E27FC236}">
                <a16:creationId xmlns:a16="http://schemas.microsoft.com/office/drawing/2014/main" id="{AFDEB114-73BA-EB8C-23E3-319E1D912AD6}"/>
              </a:ext>
            </a:extLst>
          </p:cNvPr>
          <p:cNvSpPr>
            <a:spLocks noGrp="1"/>
          </p:cNvSpPr>
          <p:nvPr>
            <p:ph type="title"/>
          </p:nvPr>
        </p:nvSpPr>
        <p:spPr>
          <a:xfrm>
            <a:off x="253999" y="1476281"/>
            <a:ext cx="4526988" cy="2564805"/>
          </a:xfrm>
        </p:spPr>
        <p:txBody>
          <a:bodyPr/>
          <a:lstStyle/>
          <a:p>
            <a:r>
              <a:rPr lang="el-GR" sz="3200" dirty="0"/>
              <a:t>Πρόταση για την ολοκληρωμένη διαχείριση των δασικών οικοσυστημάτων</a:t>
            </a:r>
            <a:endParaRPr lang="en-GB" sz="3200" dirty="0"/>
          </a:p>
        </p:txBody>
      </p:sp>
      <p:pic>
        <p:nvPicPr>
          <p:cNvPr id="7" name="Picture 2" descr="ΥΠΕΝ Αρχική -">
            <a:extLst>
              <a:ext uri="{FF2B5EF4-FFF2-40B4-BE49-F238E27FC236}">
                <a16:creationId xmlns:a16="http://schemas.microsoft.com/office/drawing/2014/main" id="{5FE519F3-2E78-A826-0D75-88A143C43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9" y="4507454"/>
            <a:ext cx="2077721" cy="10637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9CE6FE1-0DAE-4D14-A027-075C2982A7AA}"/>
              </a:ext>
            </a:extLst>
          </p:cNvPr>
          <p:cNvSpPr/>
          <p:nvPr/>
        </p:nvSpPr>
        <p:spPr>
          <a:xfrm>
            <a:off x="253999" y="5942524"/>
            <a:ext cx="1903985" cy="338554"/>
          </a:xfrm>
          <a:prstGeom prst="rect">
            <a:avLst/>
          </a:prstGeom>
        </p:spPr>
        <p:txBody>
          <a:bodyPr wrap="square">
            <a:spAutoFit/>
          </a:bodyPr>
          <a:lstStyle/>
          <a:p>
            <a:r>
              <a:rPr lang="el-GR" sz="1600" b="1">
                <a:solidFill>
                  <a:schemeClr val="bg1"/>
                </a:solidFill>
              </a:rPr>
              <a:t>2</a:t>
            </a:r>
            <a:r>
              <a:rPr lang="el-GR" sz="1600" b="1" dirty="0">
                <a:solidFill>
                  <a:schemeClr val="bg1"/>
                </a:solidFill>
              </a:rPr>
              <a:t>3</a:t>
            </a:r>
            <a:r>
              <a:rPr lang="el-GR" sz="1600" b="1">
                <a:solidFill>
                  <a:schemeClr val="bg1"/>
                </a:solidFill>
              </a:rPr>
              <a:t>/10/2023</a:t>
            </a:r>
            <a:endParaRPr lang="el-GR" sz="1600" b="1" dirty="0">
              <a:solidFill>
                <a:schemeClr val="bg1"/>
              </a:solidFill>
            </a:endParaRPr>
          </a:p>
        </p:txBody>
      </p:sp>
    </p:spTree>
    <p:extLst>
      <p:ext uri="{BB962C8B-B14F-4D97-AF65-F5344CB8AC3E}">
        <p14:creationId xmlns:p14="http://schemas.microsoft.com/office/powerpoint/2010/main" val="1425779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Extract 14">
            <a:extLst>
              <a:ext uri="{FF2B5EF4-FFF2-40B4-BE49-F238E27FC236}">
                <a16:creationId xmlns:a16="http://schemas.microsoft.com/office/drawing/2014/main" id="{8DBFBD8D-7000-B9BB-8CCD-E92B99466B18}"/>
              </a:ext>
            </a:extLst>
          </p:cNvPr>
          <p:cNvSpPr/>
          <p:nvPr/>
        </p:nvSpPr>
        <p:spPr>
          <a:xfrm rot="16200000">
            <a:off x="4145802" y="2089421"/>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Βασικά στοιχεία δασικών υπαλλήλων</a:t>
            </a:r>
          </a:p>
        </p:txBody>
      </p:sp>
      <p:cxnSp>
        <p:nvCxnSpPr>
          <p:cNvPr id="2" name="Straight Connector 1">
            <a:extLst>
              <a:ext uri="{FF2B5EF4-FFF2-40B4-BE49-F238E27FC236}">
                <a16:creationId xmlns:a16="http://schemas.microsoft.com/office/drawing/2014/main" id="{A3361DB4-D20B-E526-1B5D-74C486664EF2}"/>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10" name="Rectangle 9">
            <a:extLst>
              <a:ext uri="{FF2B5EF4-FFF2-40B4-BE49-F238E27FC236}">
                <a16:creationId xmlns:a16="http://schemas.microsoft.com/office/drawing/2014/main" id="{528728F1-0B6C-3581-BBEF-7196FC8A4E9B}"/>
              </a:ext>
            </a:extLst>
          </p:cNvPr>
          <p:cNvSpPr/>
          <p:nvPr/>
        </p:nvSpPr>
        <p:spPr>
          <a:xfrm>
            <a:off x="622742" y="1136665"/>
            <a:ext cx="5497260" cy="5215450"/>
          </a:xfrm>
          <a:prstGeom prst="rect">
            <a:avLst/>
          </a:prstGeom>
          <a:solidFill>
            <a:schemeClr val="bg1"/>
          </a:solidFill>
          <a:ln w="19050">
            <a:solidFill>
              <a:srgbClr val="27525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1" name="TextBox 10">
            <a:extLst>
              <a:ext uri="{FF2B5EF4-FFF2-40B4-BE49-F238E27FC236}">
                <a16:creationId xmlns:a16="http://schemas.microsoft.com/office/drawing/2014/main" id="{DA77EB56-934E-C282-8B5D-9E0B1B5DBFBB}"/>
              </a:ext>
            </a:extLst>
          </p:cNvPr>
          <p:cNvSpPr txBox="1"/>
          <p:nvPr/>
        </p:nvSpPr>
        <p:spPr>
          <a:xfrm>
            <a:off x="7289021" y="945882"/>
            <a:ext cx="4280237" cy="5597014"/>
          </a:xfrm>
          <a:prstGeom prst="round2DiagRect">
            <a:avLst/>
          </a:prstGeom>
          <a:solidFill>
            <a:schemeClr val="bg1"/>
          </a:solidFill>
          <a:ln w="19050">
            <a:solidFill>
              <a:srgbClr val="27525A"/>
            </a:solidFill>
            <a:prstDash val="sysDash"/>
          </a:ln>
        </p:spPr>
        <p:txBody>
          <a:bodyPr wrap="square" lIns="91440" tIns="45720" rIns="91440" bIns="45720" anchor="ctr">
            <a:noAutofit/>
          </a:bodyPr>
          <a:lstStyle/>
          <a:p>
            <a:pPr marL="285750" indent="-285750">
              <a:buFont typeface="Wingdings" panose="05000000000000000000" pitchFamily="2" charset="2"/>
              <a:buChar char="Ø"/>
            </a:pPr>
            <a:r>
              <a:rPr lang="el-GR" sz="1400" dirty="0"/>
              <a:t>Οι Δασικές Υπηρεσίες απασχολούν υπαλλήλους άνω των 40 ετών, με το μικρότερο ποσοστό (~13%) αυτών να βρίσκεται στην ηλικιακή κλίμακα μεταξύ 41-50 ετών, το μεγαλύτερο ποσοστό (~64%) μεταξύ 50-60 ετών και το 23% μεταξύ 61-67 αντίστοιχα.</a:t>
            </a:r>
          </a:p>
          <a:p>
            <a:pPr marL="285750" indent="-285750">
              <a:buFont typeface="Wingdings" panose="05000000000000000000" pitchFamily="2" charset="2"/>
              <a:buChar char="Ø"/>
            </a:pPr>
            <a:r>
              <a:rPr lang="el-GR" sz="1400" dirty="0"/>
              <a:t>Οι Δασοφύλακες αποτελούν το μεγαλύτερο ποσοστό των υπαλλήλων στις περιφερειακές δασικές υπηρεσίες. Το μεγαλύτερο ποσοστό αυτών κυμαίνεται ηλικιακά μεταξύ 51-60 και 61-67 και αυτό οφείλεται στη μετάταξη των αγροφυλάκων στη δασική υπηρεσία με το ν.3938/2011.</a:t>
            </a:r>
          </a:p>
          <a:p>
            <a:pPr marL="285750" indent="-285750">
              <a:buFont typeface="Wingdings" panose="05000000000000000000" pitchFamily="2" charset="2"/>
              <a:buChar char="Ø"/>
            </a:pPr>
            <a:r>
              <a:rPr lang="el-GR" sz="1400" dirty="0"/>
              <a:t>Υπάρχει σήμερα αναντιστοιχία μεταξύ των οργανικών θέσεων στις περιφερειακές Δασικές Υπηρεσίες και των πραγματικών αναγκών σε αυτές και αυτό οφείλεται στις θέσεις που δόθηκαν από τις Αποκεντρωμένες Διοικήσεις κατά την μεταφορά τους. Το πρόβλημα αυτό θα επιλυθεί με το ΠΔ του νέου οργανισμού του ΥΠΕΝ, η σύνταξη του οποίου πρόκειται να ξεκινήσει άμεσα. </a:t>
            </a:r>
          </a:p>
        </p:txBody>
      </p:sp>
      <p:graphicFrame>
        <p:nvGraphicFramePr>
          <p:cNvPr id="12" name="Γράφημα 1">
            <a:extLst>
              <a:ext uri="{FF2B5EF4-FFF2-40B4-BE49-F238E27FC236}">
                <a16:creationId xmlns:a16="http://schemas.microsoft.com/office/drawing/2014/main" id="{1CA23F57-CFDD-C3C6-940F-14F7DA962574}"/>
              </a:ext>
            </a:extLst>
          </p:cNvPr>
          <p:cNvGraphicFramePr/>
          <p:nvPr>
            <p:extLst>
              <p:ext uri="{D42A27DB-BD31-4B8C-83A1-F6EECF244321}">
                <p14:modId xmlns:p14="http://schemas.microsoft.com/office/powerpoint/2010/main" val="777675402"/>
              </p:ext>
            </p:extLst>
          </p:nvPr>
        </p:nvGraphicFramePr>
        <p:xfrm>
          <a:off x="744040" y="1255880"/>
          <a:ext cx="5229782" cy="23359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Γράφημα 1">
            <a:extLst>
              <a:ext uri="{FF2B5EF4-FFF2-40B4-BE49-F238E27FC236}">
                <a16:creationId xmlns:a16="http://schemas.microsoft.com/office/drawing/2014/main" id="{85BD60B1-8E64-0B1D-3679-E50416F60F2B}"/>
              </a:ext>
            </a:extLst>
          </p:cNvPr>
          <p:cNvGraphicFramePr/>
          <p:nvPr>
            <p:extLst>
              <p:ext uri="{D42A27DB-BD31-4B8C-83A1-F6EECF244321}">
                <p14:modId xmlns:p14="http://schemas.microsoft.com/office/powerpoint/2010/main" val="2331016832"/>
              </p:ext>
            </p:extLst>
          </p:nvPr>
        </p:nvGraphicFramePr>
        <p:xfrm>
          <a:off x="744040" y="3669045"/>
          <a:ext cx="5229782" cy="2581676"/>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D155E131-CF66-37CE-1D38-8AB9B30264E8}"/>
              </a:ext>
            </a:extLst>
          </p:cNvPr>
          <p:cNvSpPr/>
          <p:nvPr/>
        </p:nvSpPr>
        <p:spPr>
          <a:xfrm>
            <a:off x="622740" y="6414830"/>
            <a:ext cx="5497261" cy="400110"/>
          </a:xfrm>
          <a:prstGeom prst="rect">
            <a:avLst/>
          </a:prstGeom>
        </p:spPr>
        <p:txBody>
          <a:bodyPr wrap="square" lIns="91440" tIns="45720" rIns="91440" bIns="45720" anchor="t">
            <a:spAutoFit/>
          </a:bodyPr>
          <a:lstStyle/>
          <a:p>
            <a:r>
              <a:rPr lang="el-GR" sz="1000" i="1" dirty="0"/>
              <a:t>Πηγή: δεδομένα από ΓΓ δασών – δε συμπεριλαμβάνονται στοιχεία για λοιπές ειδικότητες που απασχολούνται στις δασικές υπηρεσίες</a:t>
            </a:r>
          </a:p>
        </p:txBody>
      </p:sp>
    </p:spTree>
    <p:extLst>
      <p:ext uri="{BB962C8B-B14F-4D97-AF65-F5344CB8AC3E}">
        <p14:creationId xmlns:p14="http://schemas.microsoft.com/office/powerpoint/2010/main" val="141331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Ανάλυση των σημερινών δεδομένων διαχείρισης</a:t>
            </a:r>
            <a:r>
              <a:rPr lang="en-US" dirty="0"/>
              <a:t> (1/2)</a:t>
            </a:r>
            <a:endParaRPr lang="el-GR" dirty="0"/>
          </a:p>
        </p:txBody>
      </p:sp>
      <p:cxnSp>
        <p:nvCxnSpPr>
          <p:cNvPr id="2" name="Straight Connector 1">
            <a:extLst>
              <a:ext uri="{FF2B5EF4-FFF2-40B4-BE49-F238E27FC236}">
                <a16:creationId xmlns:a16="http://schemas.microsoft.com/office/drawing/2014/main" id="{A3361DB4-D20B-E526-1B5D-74C486664EF2}"/>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4" name="Text Placeholder 2">
            <a:extLst>
              <a:ext uri="{FF2B5EF4-FFF2-40B4-BE49-F238E27FC236}">
                <a16:creationId xmlns:a16="http://schemas.microsoft.com/office/drawing/2014/main" id="{75D52777-D20E-6E15-6B7A-D12EF715447D}"/>
              </a:ext>
            </a:extLst>
          </p:cNvPr>
          <p:cNvSpPr>
            <a:spLocks noGrp="1"/>
          </p:cNvSpPr>
          <p:nvPr>
            <p:custDataLst>
              <p:tags r:id="rId1"/>
            </p:custDataLst>
          </p:nvPr>
        </p:nvSpPr>
        <p:spPr bwMode="auto">
          <a:xfrm>
            <a:off x="3988815" y="1000848"/>
            <a:ext cx="7695186" cy="476532"/>
          </a:xfrm>
          <a:prstGeom prst="chevron">
            <a:avLst>
              <a:gd name="adj" fmla="val 18261"/>
            </a:avLst>
          </a:prstGeom>
          <a:solidFill>
            <a:srgbClr val="3C5711"/>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11138" bIns="98425" anchor="ctr"/>
          <a:lstStyle/>
          <a:p>
            <a:pPr algn="ctr" fontAlgn="base">
              <a:spcBef>
                <a:spcPct val="0"/>
              </a:spcBef>
              <a:spcAft>
                <a:spcPct val="0"/>
              </a:spcAft>
            </a:pPr>
            <a:r>
              <a:rPr lang="el-GR" sz="1600" b="1" i="1" kern="0" dirty="0">
                <a:solidFill>
                  <a:schemeClr val="bg1"/>
                </a:solidFill>
                <a:cs typeface="Arial" pitchFamily="34" charset="0"/>
              </a:rPr>
              <a:t>Συμπεράσματα</a:t>
            </a:r>
          </a:p>
        </p:txBody>
      </p:sp>
      <p:sp>
        <p:nvSpPr>
          <p:cNvPr id="5" name="Text Placeholder 2">
            <a:extLst>
              <a:ext uri="{FF2B5EF4-FFF2-40B4-BE49-F238E27FC236}">
                <a16:creationId xmlns:a16="http://schemas.microsoft.com/office/drawing/2014/main" id="{68DB8FF1-D979-BA82-F52B-E2A88C75489A}"/>
              </a:ext>
            </a:extLst>
          </p:cNvPr>
          <p:cNvSpPr>
            <a:spLocks noGrp="1"/>
          </p:cNvSpPr>
          <p:nvPr>
            <p:custDataLst>
              <p:tags r:id="rId2"/>
            </p:custDataLst>
          </p:nvPr>
        </p:nvSpPr>
        <p:spPr bwMode="auto">
          <a:xfrm>
            <a:off x="622742" y="1000848"/>
            <a:ext cx="2638425" cy="476532"/>
          </a:xfrm>
          <a:prstGeom prst="chevron">
            <a:avLst>
              <a:gd name="adj" fmla="val 18261"/>
            </a:avLst>
          </a:prstGeom>
          <a:solidFill>
            <a:srgbClr val="353013"/>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3813" bIns="98425" anchor="ctr"/>
          <a:lstStyle/>
          <a:p>
            <a:pPr marL="0" lvl="1" indent="0" algn="ctr">
              <a:buNone/>
            </a:pPr>
            <a:r>
              <a:rPr lang="el-GR" sz="1600" b="1" i="1" kern="0" dirty="0">
                <a:solidFill>
                  <a:schemeClr val="bg1"/>
                </a:solidFill>
              </a:rPr>
              <a:t>Κατηγορία</a:t>
            </a:r>
          </a:p>
        </p:txBody>
      </p:sp>
      <p:sp>
        <p:nvSpPr>
          <p:cNvPr id="6" name="28 - Ορθογώνιο">
            <a:extLst>
              <a:ext uri="{FF2B5EF4-FFF2-40B4-BE49-F238E27FC236}">
                <a16:creationId xmlns:a16="http://schemas.microsoft.com/office/drawing/2014/main" id="{4766B789-CAE9-C788-1802-910DABF533A7}"/>
              </a:ext>
            </a:extLst>
          </p:cNvPr>
          <p:cNvSpPr/>
          <p:nvPr/>
        </p:nvSpPr>
        <p:spPr bwMode="auto">
          <a:xfrm>
            <a:off x="634401" y="1807260"/>
            <a:ext cx="2627312" cy="2232000"/>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ΔΑΣΕ και δασικές υπηρεσίες</a:t>
            </a:r>
          </a:p>
        </p:txBody>
      </p:sp>
      <p:sp>
        <p:nvSpPr>
          <p:cNvPr id="7" name="28 - Ορθογώνιο">
            <a:extLst>
              <a:ext uri="{FF2B5EF4-FFF2-40B4-BE49-F238E27FC236}">
                <a16:creationId xmlns:a16="http://schemas.microsoft.com/office/drawing/2014/main" id="{72634631-C897-DD06-E6AB-C801F5D34F25}"/>
              </a:ext>
            </a:extLst>
          </p:cNvPr>
          <p:cNvSpPr/>
          <p:nvPr/>
        </p:nvSpPr>
        <p:spPr bwMode="auto">
          <a:xfrm>
            <a:off x="4023643" y="1807264"/>
            <a:ext cx="7632000" cy="2232000"/>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spcBef>
                <a:spcPts val="300"/>
              </a:spcBef>
              <a:spcAft>
                <a:spcPts val="300"/>
              </a:spcAft>
              <a:buFont typeface="Wingdings" panose="05000000000000000000" pitchFamily="2" charset="2"/>
              <a:buChar char="§"/>
              <a:defRPr/>
            </a:pPr>
            <a:r>
              <a:rPr lang="el-GR" sz="1200" dirty="0"/>
              <a:t>Προσωπικό μεγάλης ηλικίας (άνω των 50 ετών), με τη πληθώρα των απασχολουμένων να βρίσκεται σε ηλικία μεταξύ 50-60 ετών, οι οποίοι σύντομα θα βγουν στη σύνταξη.</a:t>
            </a:r>
          </a:p>
          <a:p>
            <a:pPr marL="171445" indent="-171445">
              <a:spcBef>
                <a:spcPts val="300"/>
              </a:spcBef>
              <a:spcAft>
                <a:spcPts val="300"/>
              </a:spcAft>
              <a:buFont typeface="Wingdings" panose="05000000000000000000" pitchFamily="2" charset="2"/>
              <a:buChar char="§"/>
              <a:defRPr/>
            </a:pPr>
            <a:r>
              <a:rPr lang="el-GR" sz="1200" dirty="0"/>
              <a:t>Δεν είναι ενεργό το σύνολο των δασεργατών και υπάρχει άμεση ανάγκη για ενεργοποίηση νέων δασεργατών με πιστοποίηση τεχνικής κατάρτισης.</a:t>
            </a:r>
          </a:p>
          <a:p>
            <a:pPr marL="171445" indent="-171445">
              <a:spcBef>
                <a:spcPts val="300"/>
              </a:spcBef>
              <a:spcAft>
                <a:spcPts val="300"/>
              </a:spcAft>
              <a:buFont typeface="Wingdings" panose="05000000000000000000" pitchFamily="2" charset="2"/>
              <a:buChar char="§"/>
              <a:defRPr/>
            </a:pPr>
            <a:r>
              <a:rPr lang="el-GR" sz="1200" dirty="0"/>
              <a:t>Αν και υπάρχει υποχρέωση για κατ’ ελάχιστον 21 δασεργάτες / ΔΑΣΕ, υπάρχουν ορισμένοι ΔΑΣΕ που λειτουργούν με μικρότερο αριθμό ενεργών δασεργατών.</a:t>
            </a:r>
          </a:p>
        </p:txBody>
      </p:sp>
      <p:sp>
        <p:nvSpPr>
          <p:cNvPr id="8" name="28 - Ορθογώνιο">
            <a:extLst>
              <a:ext uri="{FF2B5EF4-FFF2-40B4-BE49-F238E27FC236}">
                <a16:creationId xmlns:a16="http://schemas.microsoft.com/office/drawing/2014/main" id="{2A1ED0E0-4AFF-CB13-8D2B-6C36220C8DE0}"/>
              </a:ext>
            </a:extLst>
          </p:cNvPr>
          <p:cNvSpPr/>
          <p:nvPr/>
        </p:nvSpPr>
        <p:spPr bwMode="auto">
          <a:xfrm>
            <a:off x="634401" y="4127451"/>
            <a:ext cx="2627312" cy="2232000"/>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Δάση</a:t>
            </a:r>
          </a:p>
        </p:txBody>
      </p:sp>
      <p:sp>
        <p:nvSpPr>
          <p:cNvPr id="9" name="28 - Ορθογώνιο">
            <a:extLst>
              <a:ext uri="{FF2B5EF4-FFF2-40B4-BE49-F238E27FC236}">
                <a16:creationId xmlns:a16="http://schemas.microsoft.com/office/drawing/2014/main" id="{6F2B8DA3-3F0A-DCAE-8E90-2267AEE785D4}"/>
              </a:ext>
            </a:extLst>
          </p:cNvPr>
          <p:cNvSpPr/>
          <p:nvPr/>
        </p:nvSpPr>
        <p:spPr bwMode="auto">
          <a:xfrm>
            <a:off x="4023642" y="4127451"/>
            <a:ext cx="7632000" cy="2232000"/>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lgn="just">
              <a:spcBef>
                <a:spcPts val="300"/>
              </a:spcBef>
              <a:spcAft>
                <a:spcPts val="300"/>
              </a:spcAft>
              <a:buFont typeface="Wingdings" panose="05000000000000000000" pitchFamily="2" charset="2"/>
              <a:buChar char="§"/>
              <a:defRPr/>
            </a:pPr>
            <a:r>
              <a:rPr lang="el-GR" sz="1200" dirty="0"/>
              <a:t>Περίπου τα μισά δασικά οικοσυστήματα στον ελλαδικό χώρο δεν τελούν υπό διαχείριση.</a:t>
            </a:r>
          </a:p>
          <a:p>
            <a:pPr marL="171445" indent="-171445" algn="just">
              <a:spcBef>
                <a:spcPts val="300"/>
              </a:spcBef>
              <a:spcAft>
                <a:spcPts val="300"/>
              </a:spcAft>
              <a:buFont typeface="Wingdings" panose="05000000000000000000" pitchFamily="2" charset="2"/>
              <a:buChar char="§"/>
              <a:defRPr/>
            </a:pPr>
            <a:r>
              <a:rPr lang="el-GR" sz="1200" dirty="0"/>
              <a:t>Υφίσταται ανάγκη για την </a:t>
            </a:r>
            <a:r>
              <a:rPr lang="el-GR" sz="1200" dirty="0" err="1"/>
              <a:t>αειφορική</a:t>
            </a:r>
            <a:r>
              <a:rPr lang="el-GR" sz="1200" dirty="0"/>
              <a:t> διαχείριση όλων των δασικών οικοσυστημάτων της ελληνικής επικράτειας, γεγονός το οποίο επιτάσσει ακόμη περισσότερο η κλιματική κρίση.</a:t>
            </a:r>
          </a:p>
          <a:p>
            <a:pPr marL="171445" indent="-171445" algn="just">
              <a:spcBef>
                <a:spcPts val="300"/>
              </a:spcBef>
              <a:spcAft>
                <a:spcPts val="300"/>
              </a:spcAft>
              <a:buFont typeface="Wingdings" panose="05000000000000000000" pitchFamily="2" charset="2"/>
              <a:buChar char="§"/>
              <a:defRPr/>
            </a:pPr>
            <a:r>
              <a:rPr lang="el-GR" sz="1200" dirty="0"/>
              <a:t>Στα δασικά οικοσυστήματα της χώρας περιορίζεται ο χρόνος των εργασιών σε όλο το έτος, λόγω των καιρικών συνθηκών.</a:t>
            </a:r>
          </a:p>
          <a:p>
            <a:pPr marL="171445" indent="-171445" algn="just">
              <a:spcBef>
                <a:spcPts val="300"/>
              </a:spcBef>
              <a:spcAft>
                <a:spcPts val="300"/>
              </a:spcAft>
              <a:buFont typeface="Wingdings" panose="05000000000000000000" pitchFamily="2" charset="2"/>
              <a:buChar char="§"/>
              <a:defRPr/>
            </a:pPr>
            <a:r>
              <a:rPr lang="el-GR" sz="1200" dirty="0"/>
              <a:t>Στο σύνολο των δασικών οικοσυστημάτων που τελούν σήμερα υπό διαχείριση, δεν απολαμβάνεται το σύνολο των δασικών προϊόντων που προβλέπεται από τις εγκεκριμένες Διαχειριστικές Μελέτες (ΔΜ).</a:t>
            </a:r>
          </a:p>
          <a:p>
            <a:pPr marL="171445" indent="-171445" algn="just">
              <a:spcBef>
                <a:spcPts val="300"/>
              </a:spcBef>
              <a:spcAft>
                <a:spcPts val="300"/>
              </a:spcAft>
              <a:buFont typeface="Wingdings" panose="05000000000000000000" pitchFamily="2" charset="2"/>
              <a:buChar char="§"/>
              <a:defRPr/>
            </a:pPr>
            <a:r>
              <a:rPr lang="el-GR" sz="1200" dirty="0"/>
              <a:t>Υφίσταται ανάγκη για εκσυγχρονισμό των μέσων και των υποδομών για την αποδοτική διαχείριση των δασικών οικοσυστημάτων.</a:t>
            </a:r>
          </a:p>
        </p:txBody>
      </p:sp>
      <p:sp>
        <p:nvSpPr>
          <p:cNvPr id="12" name="Arrow: Chevron 11">
            <a:extLst>
              <a:ext uri="{FF2B5EF4-FFF2-40B4-BE49-F238E27FC236}">
                <a16:creationId xmlns:a16="http://schemas.microsoft.com/office/drawing/2014/main" id="{2EA984D8-4B75-8378-68A8-1A7521BEFF5A}"/>
              </a:ext>
            </a:extLst>
          </p:cNvPr>
          <p:cNvSpPr/>
          <p:nvPr/>
        </p:nvSpPr>
        <p:spPr>
          <a:xfrm>
            <a:off x="3403272" y="2534951"/>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
        <p:nvSpPr>
          <p:cNvPr id="13" name="Arrow: Chevron 12">
            <a:extLst>
              <a:ext uri="{FF2B5EF4-FFF2-40B4-BE49-F238E27FC236}">
                <a16:creationId xmlns:a16="http://schemas.microsoft.com/office/drawing/2014/main" id="{CDC55F2C-8AF3-D619-B69A-3B58CA03642F}"/>
              </a:ext>
            </a:extLst>
          </p:cNvPr>
          <p:cNvSpPr/>
          <p:nvPr/>
        </p:nvSpPr>
        <p:spPr>
          <a:xfrm>
            <a:off x="3403272" y="4855138"/>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Tree>
    <p:extLst>
      <p:ext uri="{BB962C8B-B14F-4D97-AF65-F5344CB8AC3E}">
        <p14:creationId xmlns:p14="http://schemas.microsoft.com/office/powerpoint/2010/main" val="395594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Ανάλυση των σημερινών δεδομένων διαχείρισης</a:t>
            </a:r>
            <a:r>
              <a:rPr lang="en-US" dirty="0"/>
              <a:t> (2/2)</a:t>
            </a:r>
            <a:endParaRPr lang="el-GR" dirty="0"/>
          </a:p>
        </p:txBody>
      </p:sp>
      <p:cxnSp>
        <p:nvCxnSpPr>
          <p:cNvPr id="2" name="Straight Connector 1">
            <a:extLst>
              <a:ext uri="{FF2B5EF4-FFF2-40B4-BE49-F238E27FC236}">
                <a16:creationId xmlns:a16="http://schemas.microsoft.com/office/drawing/2014/main" id="{A3361DB4-D20B-E526-1B5D-74C486664EF2}"/>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6" name="28 - Ορθογώνιο">
            <a:extLst>
              <a:ext uri="{FF2B5EF4-FFF2-40B4-BE49-F238E27FC236}">
                <a16:creationId xmlns:a16="http://schemas.microsoft.com/office/drawing/2014/main" id="{4766B789-CAE9-C788-1802-910DABF533A7}"/>
              </a:ext>
            </a:extLst>
          </p:cNvPr>
          <p:cNvSpPr/>
          <p:nvPr/>
        </p:nvSpPr>
        <p:spPr bwMode="auto">
          <a:xfrm>
            <a:off x="634401" y="1807264"/>
            <a:ext cx="2627312" cy="2822475"/>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Διαχειριστικές Μελέτες (ΔΜ)</a:t>
            </a:r>
          </a:p>
        </p:txBody>
      </p:sp>
      <p:sp>
        <p:nvSpPr>
          <p:cNvPr id="7" name="28 - Ορθογώνιο">
            <a:extLst>
              <a:ext uri="{FF2B5EF4-FFF2-40B4-BE49-F238E27FC236}">
                <a16:creationId xmlns:a16="http://schemas.microsoft.com/office/drawing/2014/main" id="{72634631-C897-DD06-E6AB-C801F5D34F25}"/>
              </a:ext>
            </a:extLst>
          </p:cNvPr>
          <p:cNvSpPr/>
          <p:nvPr/>
        </p:nvSpPr>
        <p:spPr bwMode="auto">
          <a:xfrm>
            <a:off x="4023643" y="1807264"/>
            <a:ext cx="7632000" cy="2822488"/>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spcBef>
                <a:spcPts val="300"/>
              </a:spcBef>
              <a:spcAft>
                <a:spcPts val="300"/>
              </a:spcAft>
              <a:buFont typeface="Wingdings" panose="05000000000000000000" pitchFamily="2" charset="2"/>
              <a:buChar char="§"/>
              <a:defRPr/>
            </a:pPr>
            <a:r>
              <a:rPr lang="el-GR" sz="1200" dirty="0"/>
              <a:t>Οι ΔΜ θα πρέπει να συντάσσονται με βάση </a:t>
            </a:r>
            <a:r>
              <a:rPr lang="el-GR" sz="1200" dirty="0" err="1"/>
              <a:t>επικαιροποιημένες</a:t>
            </a:r>
            <a:r>
              <a:rPr lang="el-GR" sz="1200" dirty="0"/>
              <a:t> τεχνικές προδιαγραφές. Προς την κατεύθυνση αυτή έχει συσταθεί και λειτουργεί ομάδα εργασίας.</a:t>
            </a:r>
          </a:p>
          <a:p>
            <a:pPr marL="171445" indent="-171445">
              <a:spcBef>
                <a:spcPts val="300"/>
              </a:spcBef>
              <a:spcAft>
                <a:spcPts val="300"/>
              </a:spcAft>
              <a:buFont typeface="Wingdings" panose="05000000000000000000" pitchFamily="2" charset="2"/>
              <a:buChar char="§"/>
              <a:defRPr/>
            </a:pPr>
            <a:r>
              <a:rPr lang="el-GR" sz="1200" dirty="0"/>
              <a:t>Οι ΔΜ αρχικά συντάσσονταν από την ίδια τη Δασική Υπηρεσία. Στη συνέχεια εξαιτίας έλλειψης ανθρωπίνων πόρων για την πλήρη σύνταξη τους, ανατίθεται η συλλογή στοιχείων υπαίθρου σε ιδιώτες μελετητές, ενώ όταν λήγουν η διαχείριση γίνεται με Πίνακες Υλοτομίας.</a:t>
            </a:r>
          </a:p>
          <a:p>
            <a:pPr marL="171445" indent="-171445">
              <a:spcBef>
                <a:spcPts val="300"/>
              </a:spcBef>
              <a:spcAft>
                <a:spcPts val="300"/>
              </a:spcAft>
              <a:buFont typeface="Wingdings" panose="05000000000000000000" pitchFamily="2" charset="2"/>
              <a:buChar char="§"/>
              <a:defRPr/>
            </a:pPr>
            <a:r>
              <a:rPr lang="el-GR" sz="1200" dirty="0"/>
              <a:t>Δεν υπάρχει πρόβλεψη για </a:t>
            </a:r>
            <a:r>
              <a:rPr lang="el-GR" sz="1200" dirty="0" err="1"/>
              <a:t>γεωχωρική</a:t>
            </a:r>
            <a:r>
              <a:rPr lang="el-GR" sz="1200" dirty="0"/>
              <a:t> αποτύπωση και καταχώρηση των ΔΜ σε ενιαίο ψηφιακό σύστημα. Σκοπός είναι να ενταχθούν για όλη την ελληνική επικράτεια στην ψηφιακή πλατφόρμα Εθνικό Παρατηρητήριο Δασών (</a:t>
            </a:r>
            <a:r>
              <a:rPr lang="el-GR" sz="1200" dirty="0" err="1"/>
              <a:t>ΕΠαΔ</a:t>
            </a:r>
            <a:r>
              <a:rPr lang="el-GR" sz="1200" dirty="0"/>
              <a:t>), το οποίο λειτούργησε ως εφαρμοσμένη έρευνα και χρηματοδοτήθηκε από τον Ειδικό Φορέα Δασών του Πράσινου Ταμείου. Συμπληρωματικά, μπορεί να χρησιμοποιηθεί και η ψηφιακή πλατφόρμα «ΑΠΟΛΗΨΙΣ» που δημιουργήθηκε για τη Β. Εύβοια.</a:t>
            </a:r>
          </a:p>
          <a:p>
            <a:pPr marL="171445" indent="-171445">
              <a:spcBef>
                <a:spcPts val="300"/>
              </a:spcBef>
              <a:spcAft>
                <a:spcPts val="300"/>
              </a:spcAft>
              <a:buFont typeface="Wingdings" panose="05000000000000000000" pitchFamily="2" charset="2"/>
              <a:buChar char="§"/>
              <a:defRPr/>
            </a:pPr>
            <a:r>
              <a:rPr lang="el-GR" sz="1200" dirty="0"/>
              <a:t>Κατά περίπτωση δεν υλοποιείται το σύνολο του περιεχομένου των εγκεκριμένων ΔΜ, λόγω έλλειψης επαρκούς χρηματοδότησης.</a:t>
            </a:r>
          </a:p>
        </p:txBody>
      </p:sp>
      <p:sp>
        <p:nvSpPr>
          <p:cNvPr id="8" name="28 - Ορθογώνιο">
            <a:extLst>
              <a:ext uri="{FF2B5EF4-FFF2-40B4-BE49-F238E27FC236}">
                <a16:creationId xmlns:a16="http://schemas.microsoft.com/office/drawing/2014/main" id="{2A1ED0E0-4AFF-CB13-8D2B-6C36220C8DE0}"/>
              </a:ext>
            </a:extLst>
          </p:cNvPr>
          <p:cNvSpPr/>
          <p:nvPr/>
        </p:nvSpPr>
        <p:spPr bwMode="auto">
          <a:xfrm>
            <a:off x="634401" y="4719471"/>
            <a:ext cx="2627312" cy="1639979"/>
          </a:xfrm>
          <a:prstGeom prst="roundRect">
            <a:avLst/>
          </a:prstGeom>
          <a:solidFill>
            <a:srgbClr val="27525A"/>
          </a:solidFill>
          <a:ln w="25400" cap="flat" cmpd="sng" algn="ctr">
            <a:noFill/>
            <a:prstDash val="solid"/>
          </a:ln>
          <a:effectLst/>
        </p:spPr>
        <p:txBody>
          <a:bodyPr lIns="90931" tIns="45463" rIns="90931" bIns="45463" anchor="ctr"/>
          <a:lstStyle/>
          <a:p>
            <a:pPr marL="0" lvl="1" indent="0" algn="ctr">
              <a:buNone/>
            </a:pPr>
            <a:r>
              <a:rPr lang="el-GR" sz="1400" b="1" kern="0" dirty="0">
                <a:solidFill>
                  <a:schemeClr val="bg1"/>
                </a:solidFill>
              </a:rPr>
              <a:t>Πιστοποίηση και έλεγχος</a:t>
            </a:r>
          </a:p>
        </p:txBody>
      </p:sp>
      <p:sp>
        <p:nvSpPr>
          <p:cNvPr id="9" name="28 - Ορθογώνιο">
            <a:extLst>
              <a:ext uri="{FF2B5EF4-FFF2-40B4-BE49-F238E27FC236}">
                <a16:creationId xmlns:a16="http://schemas.microsoft.com/office/drawing/2014/main" id="{6F2B8DA3-3F0A-DCAE-8E90-2267AEE785D4}"/>
              </a:ext>
            </a:extLst>
          </p:cNvPr>
          <p:cNvSpPr/>
          <p:nvPr/>
        </p:nvSpPr>
        <p:spPr bwMode="auto">
          <a:xfrm>
            <a:off x="4023642" y="4719471"/>
            <a:ext cx="7632000" cy="1639980"/>
          </a:xfrm>
          <a:prstGeom prst="round2DiagRect">
            <a:avLst/>
          </a:prstGeom>
          <a:solidFill>
            <a:schemeClr val="bg1">
              <a:lumMod val="95000"/>
              <a:alpha val="70000"/>
            </a:schemeClr>
          </a:solidFill>
          <a:ln w="19050" cap="flat" cmpd="sng" algn="ctr">
            <a:solidFill>
              <a:srgbClr val="27525A"/>
            </a:solidFill>
            <a:prstDash val="sysDash"/>
          </a:ln>
          <a:effectLst/>
        </p:spPr>
        <p:txBody>
          <a:bodyPr lIns="90931" tIns="45463" rIns="90931" bIns="45463" anchor="ctr"/>
          <a:lstStyle/>
          <a:p>
            <a:pPr marL="171445" indent="-171445" algn="just">
              <a:spcBef>
                <a:spcPts val="300"/>
              </a:spcBef>
              <a:spcAft>
                <a:spcPts val="300"/>
              </a:spcAft>
              <a:buFont typeface="Wingdings" panose="05000000000000000000" pitchFamily="2" charset="2"/>
              <a:buChar char="§"/>
              <a:defRPr/>
            </a:pPr>
            <a:r>
              <a:rPr lang="el-GR" sz="1200" dirty="0"/>
              <a:t>Διακίνηση μη νόμιμα </a:t>
            </a:r>
            <a:r>
              <a:rPr lang="el-GR" sz="1200" dirty="0" err="1"/>
              <a:t>αποληφθείσας</a:t>
            </a:r>
            <a:r>
              <a:rPr lang="el-GR" sz="1200" dirty="0"/>
              <a:t> βιομάζας, με μη επαρκή ιχνηλασιμότητα σε όλα τα στάδια διακίνησής της.</a:t>
            </a:r>
          </a:p>
          <a:p>
            <a:pPr marL="171445" indent="-171445" algn="just">
              <a:spcBef>
                <a:spcPts val="300"/>
              </a:spcBef>
              <a:spcAft>
                <a:spcPts val="300"/>
              </a:spcAft>
              <a:buFont typeface="Wingdings" panose="05000000000000000000" pitchFamily="2" charset="2"/>
              <a:buChar char="§"/>
              <a:defRPr/>
            </a:pPr>
            <a:r>
              <a:rPr lang="el-GR" sz="1200" dirty="0"/>
              <a:t>Ανάγκη για εφαρμογή ολοκληρωμένου συστήματος ελέγχου και πιστοποίησης, το οποίο θα οδηγεί στη πάταξη της παράτυπης οικονομίας.</a:t>
            </a:r>
          </a:p>
          <a:p>
            <a:pPr marL="171445" indent="-171445" algn="just">
              <a:spcBef>
                <a:spcPts val="300"/>
              </a:spcBef>
              <a:spcAft>
                <a:spcPts val="300"/>
              </a:spcAft>
              <a:buFont typeface="Wingdings" panose="05000000000000000000" pitchFamily="2" charset="2"/>
              <a:buChar char="§"/>
              <a:defRPr/>
            </a:pPr>
            <a:r>
              <a:rPr lang="el-GR" sz="1200" dirty="0"/>
              <a:t>Απαιτείται συνεχής έλεγχος κατά τη μεταφορά της πρώτης ύλης από τη πηγή μέχρι την εμπορία.</a:t>
            </a:r>
          </a:p>
        </p:txBody>
      </p:sp>
      <p:sp>
        <p:nvSpPr>
          <p:cNvPr id="12" name="Arrow: Chevron 11">
            <a:extLst>
              <a:ext uri="{FF2B5EF4-FFF2-40B4-BE49-F238E27FC236}">
                <a16:creationId xmlns:a16="http://schemas.microsoft.com/office/drawing/2014/main" id="{2EA984D8-4B75-8378-68A8-1A7521BEFF5A}"/>
              </a:ext>
            </a:extLst>
          </p:cNvPr>
          <p:cNvSpPr/>
          <p:nvPr/>
        </p:nvSpPr>
        <p:spPr>
          <a:xfrm>
            <a:off x="3403272" y="3040685"/>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
        <p:nvSpPr>
          <p:cNvPr id="13" name="Arrow: Chevron 12">
            <a:extLst>
              <a:ext uri="{FF2B5EF4-FFF2-40B4-BE49-F238E27FC236}">
                <a16:creationId xmlns:a16="http://schemas.microsoft.com/office/drawing/2014/main" id="{CDC55F2C-8AF3-D619-B69A-3B58CA03642F}"/>
              </a:ext>
            </a:extLst>
          </p:cNvPr>
          <p:cNvSpPr/>
          <p:nvPr/>
        </p:nvSpPr>
        <p:spPr>
          <a:xfrm>
            <a:off x="3403272" y="5208249"/>
            <a:ext cx="475392" cy="776626"/>
          </a:xfrm>
          <a:prstGeom prst="chevron">
            <a:avLst/>
          </a:prstGeom>
          <a:solidFill>
            <a:srgbClr val="27525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endParaRPr lang="el-GR" sz="900" dirty="0">
              <a:ln>
                <a:noFill/>
              </a:ln>
              <a:solidFill>
                <a:schemeClr val="tx1"/>
              </a:solidFill>
            </a:endParaRPr>
          </a:p>
        </p:txBody>
      </p:sp>
      <p:sp>
        <p:nvSpPr>
          <p:cNvPr id="14" name="Text Placeholder 2">
            <a:extLst>
              <a:ext uri="{FF2B5EF4-FFF2-40B4-BE49-F238E27FC236}">
                <a16:creationId xmlns:a16="http://schemas.microsoft.com/office/drawing/2014/main" id="{F7E2A6FB-ACD6-42EB-B757-1507F95627E8}"/>
              </a:ext>
            </a:extLst>
          </p:cNvPr>
          <p:cNvSpPr>
            <a:spLocks noGrp="1"/>
          </p:cNvSpPr>
          <p:nvPr>
            <p:custDataLst>
              <p:tags r:id="rId1"/>
            </p:custDataLst>
          </p:nvPr>
        </p:nvSpPr>
        <p:spPr bwMode="auto">
          <a:xfrm>
            <a:off x="3988815" y="1000848"/>
            <a:ext cx="7695186" cy="476532"/>
          </a:xfrm>
          <a:prstGeom prst="chevron">
            <a:avLst>
              <a:gd name="adj" fmla="val 18261"/>
            </a:avLst>
          </a:prstGeom>
          <a:solidFill>
            <a:srgbClr val="3C5711"/>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11138" bIns="98425" anchor="ctr"/>
          <a:lstStyle/>
          <a:p>
            <a:pPr algn="ctr" fontAlgn="base">
              <a:spcBef>
                <a:spcPct val="0"/>
              </a:spcBef>
              <a:spcAft>
                <a:spcPct val="0"/>
              </a:spcAft>
            </a:pPr>
            <a:r>
              <a:rPr lang="el-GR" sz="1600" b="1" i="1" kern="0" dirty="0">
                <a:solidFill>
                  <a:schemeClr val="bg1"/>
                </a:solidFill>
                <a:cs typeface="Arial" pitchFamily="34" charset="0"/>
              </a:rPr>
              <a:t>Συμπεράσματα</a:t>
            </a:r>
          </a:p>
        </p:txBody>
      </p:sp>
      <p:sp>
        <p:nvSpPr>
          <p:cNvPr id="15" name="Text Placeholder 2">
            <a:extLst>
              <a:ext uri="{FF2B5EF4-FFF2-40B4-BE49-F238E27FC236}">
                <a16:creationId xmlns:a16="http://schemas.microsoft.com/office/drawing/2014/main" id="{6311B775-CBC2-4761-9C9A-D27ED38EDC4C}"/>
              </a:ext>
            </a:extLst>
          </p:cNvPr>
          <p:cNvSpPr>
            <a:spLocks noGrp="1"/>
          </p:cNvSpPr>
          <p:nvPr>
            <p:custDataLst>
              <p:tags r:id="rId2"/>
            </p:custDataLst>
          </p:nvPr>
        </p:nvSpPr>
        <p:spPr bwMode="auto">
          <a:xfrm>
            <a:off x="622742" y="1000848"/>
            <a:ext cx="2638425" cy="476532"/>
          </a:xfrm>
          <a:prstGeom prst="chevron">
            <a:avLst>
              <a:gd name="adj" fmla="val 18261"/>
            </a:avLst>
          </a:prstGeom>
          <a:solidFill>
            <a:srgbClr val="353013"/>
          </a:solidFill>
          <a:ln w="28575"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0" tIns="98425" rIns="23813" bIns="98425" anchor="ctr"/>
          <a:lstStyle/>
          <a:p>
            <a:pPr marL="0" lvl="1" indent="0" algn="ctr">
              <a:buNone/>
            </a:pPr>
            <a:r>
              <a:rPr lang="el-GR" sz="1600" b="1" i="1" kern="0" dirty="0">
                <a:solidFill>
                  <a:schemeClr val="bg1"/>
                </a:solidFill>
              </a:rPr>
              <a:t>Κατηγορία</a:t>
            </a:r>
          </a:p>
        </p:txBody>
      </p:sp>
    </p:spTree>
    <p:extLst>
      <p:ext uri="{BB962C8B-B14F-4D97-AF65-F5344CB8AC3E}">
        <p14:creationId xmlns:p14="http://schemas.microsoft.com/office/powerpoint/2010/main" val="143407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1F5CA9-BD76-FDBB-58AF-429E5B44C5DB}"/>
              </a:ext>
            </a:extLst>
          </p:cNvPr>
          <p:cNvSpPr>
            <a:spLocks noGrp="1"/>
          </p:cNvSpPr>
          <p:nvPr>
            <p:ph type="title"/>
          </p:nvPr>
        </p:nvSpPr>
        <p:spPr>
          <a:xfrm>
            <a:off x="508003" y="508000"/>
            <a:ext cx="11175997" cy="461665"/>
          </a:xfrm>
        </p:spPr>
        <p:txBody>
          <a:bodyPr/>
          <a:lstStyle/>
          <a:p>
            <a:r>
              <a:rPr lang="el-GR" dirty="0">
                <a:solidFill>
                  <a:srgbClr val="C00000"/>
                </a:solidFill>
              </a:rPr>
              <a:t>Αδυναμίες</a:t>
            </a:r>
            <a:endParaRPr lang="en-US" dirty="0">
              <a:solidFill>
                <a:srgbClr val="C00000"/>
              </a:solidFill>
            </a:endParaRPr>
          </a:p>
        </p:txBody>
      </p:sp>
      <p:sp>
        <p:nvSpPr>
          <p:cNvPr id="13" name="Title 6">
            <a:extLst>
              <a:ext uri="{FF2B5EF4-FFF2-40B4-BE49-F238E27FC236}">
                <a16:creationId xmlns:a16="http://schemas.microsoft.com/office/drawing/2014/main" id="{65025BEF-4767-4FE9-83AC-7255DCD9493C}"/>
              </a:ext>
            </a:extLst>
          </p:cNvPr>
          <p:cNvSpPr txBox="1">
            <a:spLocks/>
          </p:cNvSpPr>
          <p:nvPr/>
        </p:nvSpPr>
        <p:spPr>
          <a:xfrm>
            <a:off x="508003" y="3945438"/>
            <a:ext cx="11175997" cy="461665"/>
          </a:xfrm>
          <a:prstGeom prst="rect">
            <a:avLst/>
          </a:prstGeom>
        </p:spPr>
        <p:txBody>
          <a:bodyPr vert="horz" wrap="square" lIns="0" tIns="0" rIns="0" bIns="0" rtlCol="0" anchor="t" anchorCtr="0">
            <a:spAutoFit/>
          </a:bodyPr>
          <a:lstStyle>
            <a:lvl1pPr algn="l" defTabSz="736656" rtl="0" eaLnBrk="1" latinLnBrk="0" hangingPunct="1">
              <a:lnSpc>
                <a:spcPts val="3600"/>
              </a:lnSpc>
              <a:spcBef>
                <a:spcPct val="0"/>
              </a:spcBef>
              <a:buNone/>
              <a:defRPr sz="3000" b="1" kern="1200">
                <a:solidFill>
                  <a:schemeClr val="accent1"/>
                </a:solidFill>
                <a:latin typeface="+mj-lt"/>
                <a:ea typeface="+mj-ea"/>
                <a:cs typeface="+mj-cs"/>
              </a:defRPr>
            </a:lvl1pPr>
          </a:lstStyle>
          <a:p>
            <a:pPr>
              <a:spcAft>
                <a:spcPts val="0"/>
              </a:spcAft>
              <a:buFontTx/>
            </a:pPr>
            <a:r>
              <a:rPr lang="el-GR" dirty="0">
                <a:solidFill>
                  <a:srgbClr val="4E6F16"/>
                </a:solidFill>
              </a:rPr>
              <a:t>Συμπέρασμα </a:t>
            </a:r>
            <a:endParaRPr lang="en-US" dirty="0">
              <a:solidFill>
                <a:srgbClr val="4E6F16"/>
              </a:solidFill>
            </a:endParaRPr>
          </a:p>
        </p:txBody>
      </p:sp>
      <p:sp>
        <p:nvSpPr>
          <p:cNvPr id="14" name="Rectangle: Rounded Corners 13">
            <a:extLst>
              <a:ext uri="{FF2B5EF4-FFF2-40B4-BE49-F238E27FC236}">
                <a16:creationId xmlns:a16="http://schemas.microsoft.com/office/drawing/2014/main" id="{85176988-97E0-4BCD-855F-696DDD6ABD75}"/>
              </a:ext>
            </a:extLst>
          </p:cNvPr>
          <p:cNvSpPr/>
          <p:nvPr/>
        </p:nvSpPr>
        <p:spPr>
          <a:xfrm>
            <a:off x="1608881" y="1185656"/>
            <a:ext cx="9699584" cy="2594409"/>
          </a:xfrm>
          <a:prstGeom prst="roundRect">
            <a:avLst>
              <a:gd name="adj" fmla="val 907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Τρεις δεκαετίες με </a:t>
            </a:r>
            <a:r>
              <a:rPr lang="el-GR" sz="1400" dirty="0" err="1">
                <a:solidFill>
                  <a:schemeClr val="tx1"/>
                </a:solidFill>
                <a:ea typeface="Calibri" panose="020F0502020204030204" pitchFamily="34" charset="0"/>
                <a:cs typeface="Calibri" panose="020F0502020204030204" pitchFamily="34" charset="0"/>
              </a:rPr>
              <a:t>υποχρηματοδότηση</a:t>
            </a:r>
            <a:r>
              <a:rPr lang="el-GR" sz="1400" dirty="0">
                <a:solidFill>
                  <a:schemeClr val="tx1"/>
                </a:solidFill>
                <a:ea typeface="Calibri" panose="020F0502020204030204" pitchFamily="34" charset="0"/>
                <a:cs typeface="Calibri" panose="020F0502020204030204" pitchFamily="34" charset="0"/>
              </a:rPr>
              <a:t> του δασικού τομέα και κυρίως στα αντικείμενα της διαχείρισης.</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Μεγάλο μέρος των δασικών οικοσυστημάτων (&gt;50%) είναι </a:t>
            </a:r>
            <a:r>
              <a:rPr lang="el-GR" sz="1400" b="1" dirty="0">
                <a:solidFill>
                  <a:schemeClr val="tx1"/>
                </a:solidFill>
                <a:ea typeface="Calibri" panose="020F0502020204030204" pitchFamily="34" charset="0"/>
                <a:cs typeface="Calibri" panose="020F0502020204030204" pitchFamily="34" charset="0"/>
              </a:rPr>
              <a:t>χωρίς διαχείριση ή με διαχείριση χαμηλής παραγωγής δασικών προϊόντων</a:t>
            </a:r>
            <a:r>
              <a:rPr lang="el-GR" sz="1400" dirty="0">
                <a:solidFill>
                  <a:schemeClr val="tx1"/>
                </a:solidFill>
                <a:ea typeface="Calibri" panose="020F0502020204030204" pitchFamily="34" charset="0"/>
                <a:cs typeface="Calibri" panose="020F0502020204030204" pitchFamily="34" charset="0"/>
              </a:rPr>
              <a:t>. Η χώρα έχει </a:t>
            </a:r>
            <a:r>
              <a:rPr lang="el-GR" sz="1400" b="1" dirty="0">
                <a:solidFill>
                  <a:schemeClr val="tx1"/>
                </a:solidFill>
                <a:ea typeface="Calibri" panose="020F0502020204030204" pitchFamily="34" charset="0"/>
                <a:cs typeface="Calibri" panose="020F0502020204030204" pitchFamily="34" charset="0"/>
              </a:rPr>
              <a:t>μεγάλη δασοκάλυψη και μια μικρή (200 εκ. ετήσιος τζίρος) βιομηχανία ξύλου </a:t>
            </a:r>
            <a:r>
              <a:rPr lang="el-GR" sz="1400" dirty="0">
                <a:solidFill>
                  <a:schemeClr val="tx1"/>
                </a:solidFill>
                <a:ea typeface="Calibri" panose="020F0502020204030204" pitchFamily="34" charset="0"/>
                <a:cs typeface="Calibri" panose="020F0502020204030204" pitchFamily="34" charset="0"/>
              </a:rPr>
              <a:t>που εισάγει μεγάλο μέρος της ξυλείας της.</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Η </a:t>
            </a:r>
            <a:r>
              <a:rPr lang="el-GR" sz="1400" b="1" dirty="0">
                <a:solidFill>
                  <a:schemeClr val="tx1"/>
                </a:solidFill>
                <a:ea typeface="Calibri" panose="020F0502020204030204" pitchFamily="34" charset="0"/>
                <a:cs typeface="Calibri" panose="020F0502020204030204" pitchFamily="34" charset="0"/>
              </a:rPr>
              <a:t>δασική υπηρεσία είναι γερασμένη (μέση ηλικία άνω των 50), με μειωμένο προσωπικό όλων των βαθμίδων, χωρίς σύγχρονα μέσα και ψηφιακά εργαλεία.</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Η διαχείριση των δασών γίνεται από φορείς υψηλής κοινωνικής προσφοράς αλλά σήμερα με μικρές παραγωγικές δυνατότητες και περιορισμένο εξοπλισμό (δασικοί συνεταιρισμοί).</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Υπάρχει αξιόλογη μη νόμιμη απόληψη της βιομάζας (λαθροϋλοτομία).</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Έλλειψη ΔΑΣΕ και ΔΜ στη νότια Ελλάδα και τα νησιά.</a:t>
            </a:r>
          </a:p>
        </p:txBody>
      </p:sp>
      <p:sp>
        <p:nvSpPr>
          <p:cNvPr id="15" name="Rectangle: Rounded Corners 14">
            <a:extLst>
              <a:ext uri="{FF2B5EF4-FFF2-40B4-BE49-F238E27FC236}">
                <a16:creationId xmlns:a16="http://schemas.microsoft.com/office/drawing/2014/main" id="{F4534EDD-9AE3-4A16-A76D-43B0095FF103}"/>
              </a:ext>
            </a:extLst>
          </p:cNvPr>
          <p:cNvSpPr/>
          <p:nvPr/>
        </p:nvSpPr>
        <p:spPr>
          <a:xfrm>
            <a:off x="1608881" y="4524937"/>
            <a:ext cx="9699585" cy="1782155"/>
          </a:xfrm>
          <a:prstGeom prst="roundRect">
            <a:avLst>
              <a:gd name="adj" fmla="val 9074"/>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Ο τρόπος που αναπτύχθηκε η χώρα οικιστικά (αριθμός των οικισμών και των οικημάτων μέσα στο δάσος ή σε απόλυτη γειτνίαση με το δάσος χωρίς ζώνες προστασίας), οι μεγάλες ποσότητες πλεονάζουσας οργανικής ύλης στα δάση, σε συνδυασμό με την κλιματική κρίση δημιουργούν την ανάγκη για μια ριζική μεταρρύθμιση.</a:t>
            </a:r>
          </a:p>
          <a:p>
            <a:pPr marL="285750" indent="-285750">
              <a:buFont typeface="Wingdings" panose="05000000000000000000" pitchFamily="2" charset="2"/>
              <a:buChar char="v"/>
            </a:pPr>
            <a:r>
              <a:rPr lang="el-GR" sz="1400" dirty="0">
                <a:solidFill>
                  <a:schemeClr val="tx1"/>
                </a:solidFill>
                <a:ea typeface="Calibri" panose="020F0502020204030204" pitchFamily="34" charset="0"/>
                <a:cs typeface="Calibri" panose="020F0502020204030204" pitchFamily="34" charset="0"/>
              </a:rPr>
              <a:t>Οι πόροι που διαθέτει το κράτος μέσω του Ταμείου Ανάκαμψης παρά την αύξησή τους είναι εφάπαξ και δεν μπορούν να αλλάξουν τα συνολικά μεγέθη σε </a:t>
            </a:r>
            <a:r>
              <a:rPr lang="el-GR" sz="1400" dirty="0" err="1">
                <a:solidFill>
                  <a:schemeClr val="tx1"/>
                </a:solidFill>
                <a:ea typeface="Calibri" panose="020F0502020204030204" pitchFamily="34" charset="0"/>
                <a:cs typeface="Calibri" panose="020F0502020204030204" pitchFamily="34" charset="0"/>
              </a:rPr>
              <a:t>ό,τι</a:t>
            </a:r>
            <a:r>
              <a:rPr lang="el-GR" sz="1400" dirty="0">
                <a:solidFill>
                  <a:schemeClr val="tx1"/>
                </a:solidFill>
                <a:ea typeface="Calibri" panose="020F0502020204030204" pitchFamily="34" charset="0"/>
                <a:cs typeface="Calibri" panose="020F0502020204030204" pitchFamily="34" charset="0"/>
              </a:rPr>
              <a:t> αφορά τα έργα πρόληψης στο σύνολο της χώρας. Χρειάζονται νέοι μόνιμοι πόροι, και ένα σύστημα ώστε οι πόροι αυτοί να αξιοποιούνται παραγωγικά, το οποίο θα εξελιχθεί σε αυτοτροφοδοτούμενο.</a:t>
            </a:r>
          </a:p>
        </p:txBody>
      </p:sp>
      <p:sp>
        <p:nvSpPr>
          <p:cNvPr id="16" name="Oval 15">
            <a:extLst>
              <a:ext uri="{FF2B5EF4-FFF2-40B4-BE49-F238E27FC236}">
                <a16:creationId xmlns:a16="http://schemas.microsoft.com/office/drawing/2014/main" id="{52AF5000-4C37-47A9-9CB5-42871B87A670}"/>
              </a:ext>
            </a:extLst>
          </p:cNvPr>
          <p:cNvSpPr/>
          <p:nvPr/>
        </p:nvSpPr>
        <p:spPr>
          <a:xfrm>
            <a:off x="508003" y="1759352"/>
            <a:ext cx="914400" cy="856527"/>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7" name="Rectangle 16">
            <a:extLst>
              <a:ext uri="{FF2B5EF4-FFF2-40B4-BE49-F238E27FC236}">
                <a16:creationId xmlns:a16="http://schemas.microsoft.com/office/drawing/2014/main" id="{1E1FECC0-92FF-4AC5-A56B-43693D28CB2B}"/>
              </a:ext>
            </a:extLst>
          </p:cNvPr>
          <p:cNvSpPr/>
          <p:nvPr/>
        </p:nvSpPr>
        <p:spPr>
          <a:xfrm>
            <a:off x="768433" y="2145427"/>
            <a:ext cx="393539" cy="102886"/>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8" name="Oval 17">
            <a:extLst>
              <a:ext uri="{FF2B5EF4-FFF2-40B4-BE49-F238E27FC236}">
                <a16:creationId xmlns:a16="http://schemas.microsoft.com/office/drawing/2014/main" id="{A0B8D6BE-06B5-4748-B438-00DC92C5F62F}"/>
              </a:ext>
            </a:extLst>
          </p:cNvPr>
          <p:cNvSpPr/>
          <p:nvPr/>
        </p:nvSpPr>
        <p:spPr>
          <a:xfrm>
            <a:off x="508003" y="4987750"/>
            <a:ext cx="914400" cy="856527"/>
          </a:xfrm>
          <a:prstGeom prst="ellipse">
            <a:avLst/>
          </a:prstGeom>
          <a:solidFill>
            <a:srgbClr val="4E6F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19" name="Isosceles Triangle 18">
            <a:extLst>
              <a:ext uri="{FF2B5EF4-FFF2-40B4-BE49-F238E27FC236}">
                <a16:creationId xmlns:a16="http://schemas.microsoft.com/office/drawing/2014/main" id="{ACDA5096-35DC-41F5-A51B-A0B9C11CCCDD}"/>
              </a:ext>
            </a:extLst>
          </p:cNvPr>
          <p:cNvSpPr/>
          <p:nvPr/>
        </p:nvSpPr>
        <p:spPr>
          <a:xfrm rot="5400000">
            <a:off x="724929" y="5311873"/>
            <a:ext cx="548640" cy="208280"/>
          </a:xfrm>
          <a:prstGeom prst="triangle">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Tree>
    <p:extLst>
      <p:ext uri="{BB962C8B-B14F-4D97-AF65-F5344CB8AC3E}">
        <p14:creationId xmlns:p14="http://schemas.microsoft.com/office/powerpoint/2010/main" val="189131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Στρατηγική και πολιτική στόχευση</a:t>
            </a:r>
          </a:p>
        </p:txBody>
      </p:sp>
      <p:pic>
        <p:nvPicPr>
          <p:cNvPr id="3" name="Picture 2">
            <a:extLst>
              <a:ext uri="{FF2B5EF4-FFF2-40B4-BE49-F238E27FC236}">
                <a16:creationId xmlns:a16="http://schemas.microsoft.com/office/drawing/2014/main" id="{DB1CC5C5-9275-EF22-2F3A-3BE0EE6C7D0B}"/>
              </a:ext>
            </a:extLst>
          </p:cNvPr>
          <p:cNvPicPr>
            <a:picLocks noChangeAspect="1"/>
          </p:cNvPicPr>
          <p:nvPr/>
        </p:nvPicPr>
        <p:blipFill>
          <a:blip r:embed="rId3"/>
          <a:stretch>
            <a:fillRect/>
          </a:stretch>
        </p:blipFill>
        <p:spPr>
          <a:xfrm>
            <a:off x="9372311" y="905162"/>
            <a:ext cx="2524125" cy="5260109"/>
          </a:xfrm>
          <a:prstGeom prst="rect">
            <a:avLst/>
          </a:prstGeom>
        </p:spPr>
      </p:pic>
      <p:sp>
        <p:nvSpPr>
          <p:cNvPr id="4" name="Text Placeholder 7">
            <a:extLst>
              <a:ext uri="{FF2B5EF4-FFF2-40B4-BE49-F238E27FC236}">
                <a16:creationId xmlns:a16="http://schemas.microsoft.com/office/drawing/2014/main" id="{AD6BFEE2-953D-CC90-4A83-AD0AECB7B3AD}"/>
              </a:ext>
            </a:extLst>
          </p:cNvPr>
          <p:cNvSpPr txBox="1">
            <a:spLocks/>
          </p:cNvSpPr>
          <p:nvPr/>
        </p:nvSpPr>
        <p:spPr>
          <a:xfrm>
            <a:off x="508000" y="1507334"/>
            <a:ext cx="8758725" cy="5032907"/>
          </a:xfrm>
          <a:prstGeom prst="rect">
            <a:avLst/>
          </a:prstGeom>
        </p:spPr>
        <p:txBody>
          <a:bodyPr/>
          <a:lstStyle>
            <a:lvl1pPr marL="266700" indent="-266700" algn="l" defTabSz="736656" rtl="0" eaLnBrk="1" latinLnBrk="0" hangingPunct="1">
              <a:lnSpc>
                <a:spcPct val="100000"/>
              </a:lnSpc>
              <a:spcBef>
                <a:spcPts val="0"/>
              </a:spcBef>
              <a:spcAft>
                <a:spcPts val="600"/>
              </a:spcAft>
              <a:buFont typeface="Arial" panose="020B0604020202020204" pitchFamily="34" charset="0"/>
              <a:buChar char="•"/>
              <a:defRPr sz="2400" b="0" kern="1200">
                <a:solidFill>
                  <a:schemeClr val="tx1"/>
                </a:solidFill>
                <a:latin typeface="+mn-lt"/>
                <a:ea typeface="+mn-ea"/>
                <a:cs typeface="+mn-cs"/>
              </a:defRPr>
            </a:lvl1pPr>
            <a:lvl2pPr marL="533400" indent="-265113" algn="l" defTabSz="736656"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2pPr>
            <a:lvl3pPr marL="812800" indent="-263525" algn="l" defTabSz="9017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0" indent="0" algn="l" defTabSz="736656" rtl="0" eaLnBrk="1" latinLnBrk="0" hangingPunct="1">
              <a:lnSpc>
                <a:spcPct val="100000"/>
              </a:lnSpc>
              <a:spcBef>
                <a:spcPts val="0"/>
              </a:spcBef>
              <a:spcAft>
                <a:spcPts val="600"/>
              </a:spcAft>
              <a:buFont typeface="Arial" panose="020B0604020202020204" pitchFamily="34" charset="0"/>
              <a:buNone/>
              <a:defRPr lang="en-US" sz="2400" b="0" kern="1200" dirty="0">
                <a:solidFill>
                  <a:schemeClr val="tx1"/>
                </a:solidFill>
                <a:latin typeface="+mn-lt"/>
                <a:ea typeface="+mn-ea"/>
                <a:cs typeface="+mn-cs"/>
              </a:defRPr>
            </a:lvl4pPr>
            <a:lvl5pPr marL="355600" indent="-355600" algn="l" defTabSz="736656" rtl="0" eaLnBrk="1" latinLnBrk="0" hangingPunct="1">
              <a:lnSpc>
                <a:spcPct val="100000"/>
              </a:lnSpc>
              <a:spcBef>
                <a:spcPts val="0"/>
              </a:spcBef>
              <a:spcAft>
                <a:spcPts val="600"/>
              </a:spcAft>
              <a:buFont typeface="+mj-lt"/>
              <a:buAutoNum type="arabicPeriod"/>
              <a:defRPr sz="2400" kern="1200">
                <a:solidFill>
                  <a:schemeClr val="tx1"/>
                </a:solidFill>
                <a:latin typeface="+mn-lt"/>
                <a:ea typeface="+mn-ea"/>
                <a:cs typeface="+mn-cs"/>
              </a:defRPr>
            </a:lvl5pPr>
            <a:lvl6pPr marL="723900" indent="-354013" algn="l" defTabSz="736656" rtl="0" eaLnBrk="1" latinLnBrk="0" hangingPunct="1">
              <a:lnSpc>
                <a:spcPct val="100000"/>
              </a:lnSpc>
              <a:spcBef>
                <a:spcPts val="0"/>
              </a:spcBef>
              <a:spcAft>
                <a:spcPts val="600"/>
              </a:spcAft>
              <a:buFont typeface="+mj-lt"/>
              <a:buAutoNum type="alphaLcPeriod"/>
              <a:tabLst/>
              <a:defRPr sz="2400" b="0" kern="1200">
                <a:solidFill>
                  <a:schemeClr val="tx1"/>
                </a:solidFill>
                <a:latin typeface="+mn-lt"/>
                <a:ea typeface="+mn-ea"/>
                <a:cs typeface="+mn-cs"/>
              </a:defRPr>
            </a:lvl6pPr>
            <a:lvl7pPr marL="0" indent="0" algn="l" defTabSz="736656" rtl="0" eaLnBrk="1" latinLnBrk="0" hangingPunct="1">
              <a:lnSpc>
                <a:spcPct val="100000"/>
              </a:lnSpc>
              <a:spcBef>
                <a:spcPts val="0"/>
              </a:spcBef>
              <a:spcAft>
                <a:spcPts val="600"/>
              </a:spcAft>
              <a:buFont typeface="Arial" panose="020B0604020202020204" pitchFamily="34" charset="0"/>
              <a:buNone/>
              <a:defRPr lang="en-US" sz="3200" b="1" kern="1200" dirty="0">
                <a:solidFill>
                  <a:schemeClr val="tx1"/>
                </a:solidFill>
                <a:latin typeface="+mn-lt"/>
                <a:ea typeface="+mn-ea"/>
                <a:cs typeface="+mn-cs"/>
              </a:defRPr>
            </a:lvl7pPr>
            <a:lvl8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accent1"/>
                </a:solidFill>
                <a:latin typeface="+mn-lt"/>
                <a:ea typeface="+mn-ea"/>
                <a:cs typeface="+mn-cs"/>
              </a:defRPr>
            </a:lvl8pPr>
            <a:lvl9pPr marL="0" indent="0" algn="l" defTabSz="736656" rtl="0" eaLnBrk="1" latinLnBrk="0" hangingPunct="1">
              <a:lnSpc>
                <a:spcPct val="100000"/>
              </a:lnSpc>
              <a:spcBef>
                <a:spcPts val="0"/>
              </a:spcBef>
              <a:spcAft>
                <a:spcPts val="600"/>
              </a:spcAft>
              <a:buFont typeface="Arial" panose="020B0604020202020204" pitchFamily="34" charset="0"/>
              <a:buNone/>
              <a:defRPr lang="en-US" sz="2400" b="1" kern="1200" dirty="0">
                <a:solidFill>
                  <a:schemeClr val="tx1"/>
                </a:solidFill>
                <a:latin typeface="+mn-lt"/>
                <a:ea typeface="+mn-ea"/>
                <a:cs typeface="+mn-cs"/>
              </a:defRPr>
            </a:lvl9pPr>
          </a:lstStyle>
          <a:p>
            <a:pPr marL="0" indent="0" algn="just">
              <a:spcBef>
                <a:spcPts val="300"/>
              </a:spcBef>
              <a:spcAft>
                <a:spcPts val="300"/>
              </a:spcAft>
              <a:buFont typeface="Arial" panose="020B0604020202020204" pitchFamily="34" charset="0"/>
              <a:buNone/>
            </a:pPr>
            <a:r>
              <a:rPr lang="el-GR" sz="1400" b="1" dirty="0">
                <a:solidFill>
                  <a:srgbClr val="353013"/>
                </a:solidFill>
              </a:rPr>
              <a:t>Στρατηγικοί Στόχοι</a:t>
            </a:r>
          </a:p>
          <a:p>
            <a:pPr algn="just">
              <a:spcBef>
                <a:spcPts val="300"/>
              </a:spcBef>
              <a:spcAft>
                <a:spcPts val="300"/>
              </a:spcAft>
              <a:buFont typeface="Wingdings" panose="05000000000000000000" pitchFamily="2" charset="2"/>
              <a:buChar char="§"/>
            </a:pPr>
            <a:r>
              <a:rPr lang="el-GR" sz="1200" dirty="0"/>
              <a:t>Ολοκληρωμένη διαχείριση των δασικών οικοσυστημάτων, που εκτός των άλλων, θα οδηγεί σε καθαρισμό &amp; έργα πρόληψης με σκοπό τη μείωση κινδύνου πυρκαγιάς.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Αύξηση αλυσίδας προϊόντων και εθνικής παραγόμενης αξίας.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Στήριξη τοπικών κοινωνιών και δημιουργία νέων θέσεων εργασίας.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Μείωση της παράτυπης οικονομίας.</a:t>
            </a:r>
          </a:p>
          <a:p>
            <a:pPr algn="just">
              <a:spcBef>
                <a:spcPts val="300"/>
              </a:spcBef>
              <a:spcAft>
                <a:spcPts val="300"/>
              </a:spcAft>
              <a:buFont typeface="Wingdings" panose="05000000000000000000" pitchFamily="2" charset="2"/>
              <a:buChar char="§"/>
            </a:pPr>
            <a:r>
              <a:rPr lang="el-GR" sz="1200" dirty="0"/>
              <a:t>Δημιουργία αξιόπιστου συστήματος καταγραφής και παρακολούθησης δεδομένων.</a:t>
            </a:r>
            <a:endParaRPr lang="el-GR" sz="1200" dirty="0">
              <a:cs typeface="Arial"/>
            </a:endParaRPr>
          </a:p>
          <a:p>
            <a:pPr marL="0" indent="0" algn="just">
              <a:spcBef>
                <a:spcPts val="300"/>
              </a:spcBef>
              <a:spcAft>
                <a:spcPts val="300"/>
              </a:spcAft>
              <a:buFont typeface="Arial" panose="020B0604020202020204" pitchFamily="34" charset="0"/>
              <a:buNone/>
            </a:pPr>
            <a:r>
              <a:rPr lang="el-GR" sz="1400" b="1" dirty="0">
                <a:solidFill>
                  <a:srgbClr val="353013"/>
                </a:solidFill>
              </a:rPr>
              <a:t>Χαρακτηριστικά νέου μοντέλου</a:t>
            </a:r>
            <a:endParaRPr lang="el-GR" sz="1400" b="1" dirty="0">
              <a:solidFill>
                <a:srgbClr val="353013"/>
              </a:solidFill>
              <a:cs typeface="Arial"/>
            </a:endParaRPr>
          </a:p>
          <a:p>
            <a:pPr algn="just">
              <a:spcBef>
                <a:spcPts val="300"/>
              </a:spcBef>
              <a:spcAft>
                <a:spcPts val="300"/>
              </a:spcAft>
              <a:buFont typeface="Wingdings" panose="05000000000000000000" pitchFamily="2" charset="2"/>
              <a:buChar char="§"/>
            </a:pPr>
            <a:r>
              <a:rPr lang="el-GR" sz="1200" dirty="0"/>
              <a:t>Σύνταξη και επικαιροποίηση διαχειριστικών μελετών, που θα οδηγούν σε ολοκληρωμένη διαχείριση του συνόλου των δασικών οικοσυστημάτων.</a:t>
            </a:r>
          </a:p>
          <a:p>
            <a:pPr algn="just">
              <a:spcBef>
                <a:spcPts val="300"/>
              </a:spcBef>
              <a:spcAft>
                <a:spcPts val="300"/>
              </a:spcAft>
              <a:buFont typeface="Wingdings" panose="05000000000000000000" pitchFamily="2" charset="2"/>
              <a:buChar char="§"/>
            </a:pPr>
            <a:r>
              <a:rPr lang="el-GR" sz="1200" dirty="0"/>
              <a:t>Δημιουργία Ψηφιακής Πλατφόρμας, μέσω της οποίας θα παρακολουθούνται και θα υλοποιούνται οι διαχειριστικές μελέτες, καθώς και οι άλλες εργασίες της δασικής υπηρεσίας.</a:t>
            </a:r>
          </a:p>
          <a:p>
            <a:pPr algn="just">
              <a:spcBef>
                <a:spcPts val="300"/>
              </a:spcBef>
              <a:spcAft>
                <a:spcPts val="300"/>
              </a:spcAft>
              <a:buFont typeface="Wingdings" panose="05000000000000000000" pitchFamily="2" charset="2"/>
              <a:buChar char="§"/>
            </a:pPr>
            <a:r>
              <a:rPr lang="el-GR" sz="1200" dirty="0"/>
              <a:t>Επιδότηση της απόληψης δασικής πιστοποιημένης βιομάζας, που θα προκύπτει από τις εγκεκριμένες διαχειριστικές μελέτες, με κριτήριο την προστασία των δασικών οικοσυστημάτων (μεγαλύτερη επιδότηση όσο πιο δύσκολη ή χρήσιμη για την πρόληψη είναι η απόληψη της βιομάζας).</a:t>
            </a:r>
          </a:p>
          <a:p>
            <a:pPr algn="just">
              <a:spcBef>
                <a:spcPts val="300"/>
              </a:spcBef>
              <a:spcAft>
                <a:spcPts val="300"/>
              </a:spcAft>
              <a:buFont typeface="Wingdings" panose="05000000000000000000" pitchFamily="2" charset="2"/>
              <a:buChar char="§"/>
            </a:pPr>
            <a:r>
              <a:rPr lang="el-GR" sz="1200" dirty="0"/>
              <a:t>Υλοποίηση Συστήματος δημιουργίας </a:t>
            </a:r>
            <a:r>
              <a:rPr lang="en-US" sz="1200" dirty="0"/>
              <a:t>Carbon Credits</a:t>
            </a:r>
            <a:r>
              <a:rPr lang="el-GR" sz="1200" dirty="0"/>
              <a:t> από τη διαχείριση του δάσους και την απόληψη της δασικής βιομάζας.</a:t>
            </a:r>
            <a:endParaRPr lang="el-GR" sz="1200" dirty="0">
              <a:cs typeface="Arial"/>
            </a:endParaRPr>
          </a:p>
          <a:p>
            <a:pPr algn="just">
              <a:spcBef>
                <a:spcPts val="300"/>
              </a:spcBef>
              <a:spcAft>
                <a:spcPts val="300"/>
              </a:spcAft>
              <a:buFont typeface="Wingdings" panose="05000000000000000000" pitchFamily="2" charset="2"/>
              <a:buChar char="§"/>
            </a:pPr>
            <a:r>
              <a:rPr lang="el-GR" sz="1200" dirty="0"/>
              <a:t>Συμμετοχή ιδιωτικού τομέα μόνο μέσω της συνεργασίας του με τους δασικούς συνεταιρισμούς – σημαντικές επενδύσεις για μεγάλη αύξηση παραγωγικότητας στη διαχείριση των δασικών οικοσυστημάτων.</a:t>
            </a:r>
            <a:endParaRPr lang="el-GR" sz="1200" dirty="0">
              <a:cs typeface="Arial"/>
            </a:endParaRPr>
          </a:p>
          <a:p>
            <a:pPr algn="just">
              <a:spcBef>
                <a:spcPts val="300"/>
              </a:spcBef>
              <a:spcAft>
                <a:spcPts val="300"/>
              </a:spcAft>
              <a:buFont typeface="Wingdings" panose="05000000000000000000" pitchFamily="2" charset="2"/>
              <a:buChar char="§"/>
            </a:pPr>
            <a:r>
              <a:rPr lang="el-GR" sz="1200" dirty="0"/>
              <a:t>Ομαδοποίηση δασικών οικοσυστημάτων με υψηλή και χαμηλή παραγωγική ικανότητα - Υποχρεωτικά μέτρα αντιπυρικής προστασίας (μαζί με τη διαχειριστική μελέτη εφαρμόζεται και αντίστοιχη αντιπυρική μελέτη).</a:t>
            </a:r>
            <a:endParaRPr lang="el-GR" sz="1200" dirty="0">
              <a:cs typeface="Arial"/>
            </a:endParaRPr>
          </a:p>
          <a:p>
            <a:pPr algn="just">
              <a:spcBef>
                <a:spcPts val="300"/>
              </a:spcBef>
              <a:spcAft>
                <a:spcPts val="300"/>
              </a:spcAft>
              <a:buFont typeface="Wingdings" panose="05000000000000000000" pitchFamily="2" charset="2"/>
              <a:buChar char="§"/>
            </a:pPr>
            <a:r>
              <a:rPr lang="el-GR" sz="1200" dirty="0"/>
              <a:t>Συστηματική παρακολούθηση και έλεγχος από τις δασικές υπηρεσίες και ανεξάρτητους φορείς πιστοποίησης</a:t>
            </a:r>
            <a:r>
              <a:rPr lang="el-GR" sz="1200" dirty="0">
                <a:cs typeface="Arial"/>
              </a:rPr>
              <a:t>.</a:t>
            </a:r>
            <a:endParaRPr lang="el-GR" sz="1200" b="1" dirty="0">
              <a:cs typeface="Arial" panose="020B0604020202020204"/>
            </a:endParaRPr>
          </a:p>
          <a:p>
            <a:pPr marL="205105" lvl="4" indent="-205105" algn="just" defTabSz="1149408">
              <a:spcAft>
                <a:spcPts val="684"/>
              </a:spcAft>
              <a:buFont typeface="Arial" panose="020B0604020202020204" pitchFamily="34" charset="0"/>
              <a:buChar char="•"/>
              <a:defRPr/>
            </a:pPr>
            <a:endParaRPr lang="el-GR" sz="1300" b="1" dirty="0">
              <a:cs typeface="Arial" panose="020B0604020202020204"/>
            </a:endParaRPr>
          </a:p>
          <a:p>
            <a:pPr algn="just"/>
            <a:endParaRPr lang="el-GR" sz="1400" dirty="0"/>
          </a:p>
          <a:p>
            <a:pPr marL="0" indent="0" algn="just">
              <a:buFont typeface="Arial" panose="020B0604020202020204" pitchFamily="34" charset="0"/>
              <a:buNone/>
            </a:pPr>
            <a:endParaRPr lang="el-GR" sz="1400" dirty="0"/>
          </a:p>
        </p:txBody>
      </p:sp>
      <p:sp>
        <p:nvSpPr>
          <p:cNvPr id="5" name="Rectangle 4">
            <a:extLst>
              <a:ext uri="{FF2B5EF4-FFF2-40B4-BE49-F238E27FC236}">
                <a16:creationId xmlns:a16="http://schemas.microsoft.com/office/drawing/2014/main" id="{D129E691-0BD7-A87C-6AD3-64032C164DE7}"/>
              </a:ext>
            </a:extLst>
          </p:cNvPr>
          <p:cNvSpPr/>
          <p:nvPr/>
        </p:nvSpPr>
        <p:spPr>
          <a:xfrm>
            <a:off x="508000" y="828371"/>
            <a:ext cx="8301526" cy="584775"/>
          </a:xfrm>
          <a:prstGeom prst="rect">
            <a:avLst/>
          </a:prstGeom>
        </p:spPr>
        <p:txBody>
          <a:bodyPr wrap="square">
            <a:spAutoFit/>
          </a:bodyPr>
          <a:lstStyle/>
          <a:p>
            <a:r>
              <a:rPr lang="el-GR" sz="1600" b="1" dirty="0">
                <a:solidFill>
                  <a:srgbClr val="4E6F16"/>
                </a:solidFill>
              </a:rPr>
              <a:t>Υφίσταται ανάγκη για μία νέα πρόταση διαχείρισης δασικών οικοσυστημάτων με τα παρακάτω χαρακτηριστικά</a:t>
            </a:r>
          </a:p>
        </p:txBody>
      </p:sp>
      <p:cxnSp>
        <p:nvCxnSpPr>
          <p:cNvPr id="6" name="Straight Connector 5">
            <a:extLst>
              <a:ext uri="{FF2B5EF4-FFF2-40B4-BE49-F238E27FC236}">
                <a16:creationId xmlns:a16="http://schemas.microsoft.com/office/drawing/2014/main" id="{3C195E72-CE00-6E3D-F838-628F6975C175}"/>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8864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Κατευθύνσεις και βασικά βήματα υλοποίησης</a:t>
            </a:r>
          </a:p>
        </p:txBody>
      </p:sp>
      <p:sp>
        <p:nvSpPr>
          <p:cNvPr id="2" name="Rectangle 1">
            <a:extLst>
              <a:ext uri="{FF2B5EF4-FFF2-40B4-BE49-F238E27FC236}">
                <a16:creationId xmlns:a16="http://schemas.microsoft.com/office/drawing/2014/main" id="{DF131199-0B64-76DF-07FF-8789E46FEC5B}"/>
              </a:ext>
            </a:extLst>
          </p:cNvPr>
          <p:cNvSpPr/>
          <p:nvPr/>
        </p:nvSpPr>
        <p:spPr>
          <a:xfrm>
            <a:off x="339186" y="801456"/>
            <a:ext cx="8700039" cy="5724644"/>
          </a:xfrm>
          <a:prstGeom prst="rect">
            <a:avLst/>
          </a:prstGeom>
        </p:spPr>
        <p:txBody>
          <a:bodyPr wrap="square" lIns="91440" tIns="45720" rIns="91440" bIns="45720" anchor="t">
            <a:spAutoFit/>
          </a:bodyPr>
          <a:lstStyle/>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Για όλα τα δάση σύνταξη Διαχειριστικής Μελέτης</a:t>
            </a:r>
            <a:r>
              <a:rPr lang="en-GB" sz="1100" b="1" dirty="0">
                <a:sym typeface="Wingdings" panose="05000000000000000000" pitchFamily="2" charset="2"/>
              </a:rPr>
              <a:t> </a:t>
            </a:r>
            <a:r>
              <a:rPr lang="el-GR" sz="1100" dirty="0">
                <a:sym typeface="Wingdings" panose="05000000000000000000" pitchFamily="2" charset="2"/>
              </a:rPr>
              <a:t>με σύγχρονες - επικαιροποιημένες Τεχνικές Προδιαγραφές και έγκριση της από την αρμόδια δασική υπηρεσία.</a:t>
            </a:r>
            <a:endParaRPr lang="el-GR" sz="1100" b="1" dirty="0">
              <a:sym typeface="Wingdings" panose="05000000000000000000" pitchFamily="2" charset="2"/>
            </a:endParaRP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Επιδότηση από τους πόρους των ρύπων της απόληψης βιομάζας από τα δάση</a:t>
            </a:r>
            <a:r>
              <a:rPr lang="el-GR" sz="1100" dirty="0">
                <a:sym typeface="Wingdings" panose="05000000000000000000" pitchFamily="2" charset="2"/>
              </a:rPr>
              <a:t> (ενδεικτικό ποσό σε πλήρη εφαρμογή περίπου 150 εκ. ευρώ ετησίως) και </a:t>
            </a:r>
            <a:r>
              <a:rPr lang="el-GR" sz="1100" b="1" dirty="0">
                <a:sym typeface="Wingdings" panose="05000000000000000000" pitchFamily="2" charset="2"/>
              </a:rPr>
              <a:t>δημιουργία αγοράς ρύπων που δημιουργεί η διαχείριση του δάσους και η πιστοποιημένη απόληψη και χρήση της δασικής βιομάζας </a:t>
            </a:r>
            <a:r>
              <a:rPr lang="el-GR" sz="1100" dirty="0">
                <a:sym typeface="Wingdings" panose="05000000000000000000" pitchFamily="2" charset="2"/>
              </a:rPr>
              <a:t>(στο πλαίσιο ευρύτερου συστήματος αγοράς ρύπων από τον δασικό, αγροτικό κλπ. τομέα). </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Αποτελεσματική αποτροπή παράνομα υλοτομημένης βιομάζας καθώς και της διακίνησης αυτής</a:t>
            </a:r>
            <a:endParaRPr lang="el-GR" sz="1100" dirty="0">
              <a:sym typeface="Wingdings" panose="05000000000000000000" pitchFamily="2" charset="2"/>
            </a:endParaRPr>
          </a:p>
          <a:p>
            <a:pPr marL="454660" lvl="1" indent="-285750">
              <a:spcBef>
                <a:spcPts val="300"/>
              </a:spcBef>
              <a:spcAft>
                <a:spcPts val="300"/>
              </a:spcAft>
              <a:buFont typeface="Wingdings" panose="05000000000000000000" pitchFamily="2" charset="2"/>
              <a:buChar char="§"/>
            </a:pPr>
            <a:r>
              <a:rPr lang="el-GR" sz="1100" b="1" dirty="0">
                <a:cs typeface="Arial" panose="020B0604020202020204"/>
                <a:sym typeface="Wingdings" panose="05000000000000000000" pitchFamily="2" charset="2"/>
              </a:rPr>
              <a:t>Αξιοποίηση Δασικών Συνεταιρισμών Εργασίας (ΔΑΣΕ) για όλες τις διαδικασίες απόληψης των προϊόντων βιομάζας. </a:t>
            </a:r>
            <a:r>
              <a:rPr lang="el-GR" sz="1100" dirty="0">
                <a:cs typeface="Arial" panose="020B0604020202020204"/>
                <a:sym typeface="Wingdings" panose="05000000000000000000" pitchFamily="2" charset="2"/>
              </a:rPr>
              <a:t>Πρόβλεψη δυνατότητας συνεργασίας ΔΑΣΕ με εταιρίες </a:t>
            </a:r>
            <a:r>
              <a:rPr lang="el-GR" sz="1100" dirty="0">
                <a:sym typeface="Wingdings" panose="05000000000000000000" pitchFamily="2" charset="2"/>
              </a:rPr>
              <a:t>που διαχειρίζονται και προσθέτουν αξία στην πιστοποιημένη βιομάζα (επεξεργασία ξύλου, παραγωγή </a:t>
            </a:r>
            <a:r>
              <a:rPr lang="el-GR" sz="1100" dirty="0" err="1">
                <a:sym typeface="Wingdings" panose="05000000000000000000" pitchFamily="2" charset="2"/>
              </a:rPr>
              <a:t>βιοκαυσίμων</a:t>
            </a:r>
            <a:r>
              <a:rPr lang="el-GR" sz="1100" dirty="0">
                <a:sym typeface="Wingdings" panose="05000000000000000000" pitchFamily="2" charset="2"/>
              </a:rPr>
              <a:t> κ.λπ.) με </a:t>
            </a:r>
            <a:r>
              <a:rPr lang="el-GR" sz="1100" b="1" dirty="0">
                <a:sym typeface="Wingdings" panose="05000000000000000000" pitchFamily="2" charset="2"/>
              </a:rPr>
              <a:t>δημιουργία κοινών υβριδικών συνεργατικών σχημάτων</a:t>
            </a:r>
            <a:r>
              <a:rPr lang="el-GR" sz="1100" dirty="0">
                <a:sym typeface="Wingdings" panose="05000000000000000000" pitchFamily="2" charset="2"/>
              </a:rPr>
              <a:t>, για την πραγματοποίηση </a:t>
            </a:r>
            <a:r>
              <a:rPr lang="el-GR" sz="1100" b="1" dirty="0">
                <a:sym typeface="Wingdings" panose="05000000000000000000" pitchFamily="2" charset="2"/>
              </a:rPr>
              <a:t>σημαντικών επενδύσεων σε εξοπλισμό που αυξάνει την παραγωγικότητα στο δάσος</a:t>
            </a:r>
            <a:r>
              <a:rPr lang="el-GR" sz="1100" dirty="0">
                <a:sym typeface="Wingdings" panose="05000000000000000000" pitchFamily="2" charset="2"/>
              </a:rPr>
              <a:t>.</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Αναβάθμιση μέσων και υποδομών </a:t>
            </a:r>
            <a:r>
              <a:rPr lang="el-GR" sz="1100" dirty="0">
                <a:sym typeface="Wingdings" panose="05000000000000000000" pitchFamily="2" charset="2"/>
              </a:rPr>
              <a:t>των ΔΑΣΕ και των υβριδικών συνεργατικών σχημάτων, κατόπιν και σχετικής πρόβλεψης χρηματοδότησης από Πράσινο Ταμείο.</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Κανονισμός ασφαλείας </a:t>
            </a:r>
            <a:r>
              <a:rPr lang="el-GR" sz="1100" dirty="0">
                <a:sym typeface="Wingdings" panose="05000000000000000000" pitchFamily="2" charset="2"/>
              </a:rPr>
              <a:t>για εργαζόμενους στα δάση και </a:t>
            </a:r>
            <a:r>
              <a:rPr lang="el-GR" sz="1100" b="1" dirty="0">
                <a:sym typeface="Wingdings" panose="05000000000000000000" pitchFamily="2" charset="2"/>
              </a:rPr>
              <a:t>παροχή σχετικών εξειδικεύσεων για την εργασία στα δάση από τα Δημόσια ΙΕΚ</a:t>
            </a:r>
            <a:r>
              <a:rPr lang="el-GR" sz="1100" dirty="0">
                <a:sym typeface="Wingdings" panose="05000000000000000000" pitchFamily="2" charset="2"/>
              </a:rPr>
              <a:t>. </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Ενεργοποίηση και αξιοποίηση των ΔΑΣΕ σε μεγάλα περιστατικά δασικών πυρκαγιών με αποζημίωσή τους, </a:t>
            </a:r>
            <a:r>
              <a:rPr lang="el-GR" sz="1100" dirty="0">
                <a:sym typeface="Wingdings" panose="05000000000000000000" pitchFamily="2" charset="2"/>
              </a:rPr>
              <a:t>μέσω σχετικής νομοθετικής πρόβλεψης.</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Ανταγωνιστικές διαδικασίες </a:t>
            </a:r>
            <a:r>
              <a:rPr lang="el-GR" sz="1100" dirty="0">
                <a:sym typeface="Wingdings" panose="05000000000000000000" pitchFamily="2" charset="2"/>
              </a:rPr>
              <a:t>για την εφαρμογή των μελετών διαχείρισης και </a:t>
            </a:r>
            <a:r>
              <a:rPr lang="el-GR" sz="1100" b="1" dirty="0">
                <a:sym typeface="Wingdings" panose="05000000000000000000" pitchFamily="2" charset="2"/>
              </a:rPr>
              <a:t>υποχρέωση έργων πρόληψης σε δάση με χαμηλή παραγωγική ικανότητα σε όσους αναλαμβάνουν τη διαχείριση δασών με υψηλή παραγωγική ικανότητα. Οι διαδικασίες ξεκινούν καταρχήν από δάση που βρίσκονται εκτός διαχείρισης.</a:t>
            </a:r>
          </a:p>
          <a:p>
            <a:pPr marL="454660" lvl="1" indent="-285750">
              <a:spcBef>
                <a:spcPts val="300"/>
              </a:spcBef>
              <a:spcAft>
                <a:spcPts val="300"/>
              </a:spcAft>
              <a:buFont typeface="Wingdings" panose="05000000000000000000" pitchFamily="2" charset="2"/>
              <a:buChar char="§"/>
            </a:pPr>
            <a:r>
              <a:rPr lang="el-GR" sz="1100" b="1" dirty="0">
                <a:cs typeface="Calibri" panose="020F0502020204030204" pitchFamily="34" charset="0"/>
                <a:sym typeface="Wingdings" panose="05000000000000000000" pitchFamily="2" charset="2"/>
              </a:rPr>
              <a:t>Ενίσχυση της δασικής υπηρεσίας με ταχεία ολοκλήρωση προσλήψεων </a:t>
            </a:r>
            <a:r>
              <a:rPr lang="el-GR" sz="1100" dirty="0">
                <a:cs typeface="Calibri" panose="020F0502020204030204" pitchFamily="34" charset="0"/>
                <a:sym typeface="Wingdings" panose="05000000000000000000" pitchFamily="2" charset="2"/>
              </a:rPr>
              <a:t>με μόνιμο προσωπικό (500 στελέχη) και εποχικό προσωπικό (1200 στελέχη ετησίως, με βάση την υφιστάμενη νομοθεσία)</a:t>
            </a:r>
            <a:r>
              <a:rPr lang="el-GR" sz="1100" b="1" dirty="0">
                <a:cs typeface="Calibri" panose="020F0502020204030204" pitchFamily="34" charset="0"/>
                <a:sym typeface="Wingdings" panose="05000000000000000000" pitchFamily="2" charset="2"/>
              </a:rPr>
              <a:t>. Αναβάθμιση μέσων και υποδομών της δασικής υπηρεσίας </a:t>
            </a:r>
            <a:r>
              <a:rPr lang="el-GR" sz="1100" dirty="0">
                <a:cs typeface="Calibri" panose="020F0502020204030204" pitchFamily="34" charset="0"/>
                <a:sym typeface="Wingdings" panose="05000000000000000000" pitchFamily="2" charset="2"/>
              </a:rPr>
              <a:t>μέσω του προγράμματος «έξυπνου δάσους» (</a:t>
            </a:r>
            <a:r>
              <a:rPr lang="en-US" sz="1100" dirty="0">
                <a:cs typeface="Calibri" panose="020F0502020204030204" pitchFamily="34" charset="0"/>
                <a:sym typeface="Wingdings" panose="05000000000000000000" pitchFamily="2" charset="2"/>
              </a:rPr>
              <a:t>laptop, tablet</a:t>
            </a:r>
            <a:r>
              <a:rPr lang="el-GR" sz="1100" dirty="0">
                <a:cs typeface="Calibri" panose="020F0502020204030204" pitchFamily="34" charset="0"/>
                <a:sym typeface="Wingdings" panose="05000000000000000000" pitchFamily="2" charset="2"/>
              </a:rPr>
              <a:t>, δορυφορικό </a:t>
            </a:r>
            <a:r>
              <a:rPr lang="en-US" sz="1100" dirty="0">
                <a:cs typeface="Calibri" panose="020F0502020204030204" pitchFamily="34" charset="0"/>
                <a:sym typeface="Wingdings" panose="05000000000000000000" pitchFamily="2" charset="2"/>
              </a:rPr>
              <a:t>internet, </a:t>
            </a:r>
            <a:r>
              <a:rPr lang="el-GR" sz="1100" dirty="0">
                <a:cs typeface="Calibri" panose="020F0502020204030204" pitchFamily="34" charset="0"/>
                <a:sym typeface="Wingdings" panose="05000000000000000000" pitchFamily="2" charset="2"/>
              </a:rPr>
              <a:t>αισθητήρες, </a:t>
            </a:r>
            <a:r>
              <a:rPr lang="en-US" sz="1100" dirty="0">
                <a:cs typeface="Calibri" panose="020F0502020204030204" pitchFamily="34" charset="0"/>
                <a:sym typeface="Wingdings" panose="05000000000000000000" pitchFamily="2" charset="2"/>
              </a:rPr>
              <a:t>drones, </a:t>
            </a:r>
            <a:r>
              <a:rPr lang="en-GB" sz="1100" dirty="0">
                <a:cs typeface="Calibri" panose="020F0502020204030204" pitchFamily="34" charset="0"/>
                <a:sym typeface="Wingdings" panose="05000000000000000000" pitchFamily="2" charset="2"/>
              </a:rPr>
              <a:t>300 </a:t>
            </a:r>
            <a:r>
              <a:rPr lang="el-GR" sz="1100" dirty="0">
                <a:cs typeface="Calibri" panose="020F0502020204030204" pitchFamily="34" charset="0"/>
                <a:sym typeface="Wingdings" panose="05000000000000000000" pitchFamily="2" charset="2"/>
              </a:rPr>
              <a:t>οχήματα ΑΙΓΙΣ</a:t>
            </a:r>
            <a:r>
              <a:rPr lang="en-US" sz="1100" dirty="0">
                <a:cs typeface="Calibri" panose="020F0502020204030204" pitchFamily="34" charset="0"/>
                <a:sym typeface="Wingdings" panose="05000000000000000000" pitchFamily="2" charset="2"/>
              </a:rPr>
              <a:t>, </a:t>
            </a:r>
            <a:r>
              <a:rPr lang="el-GR" sz="1100" dirty="0" err="1">
                <a:cs typeface="Calibri" panose="020F0502020204030204" pitchFamily="34" charset="0"/>
                <a:sym typeface="Wingdings" panose="05000000000000000000" pitchFamily="2" charset="2"/>
              </a:rPr>
              <a:t>κλπ</a:t>
            </a:r>
            <a:r>
              <a:rPr lang="el-GR" sz="1100" dirty="0">
                <a:cs typeface="Calibri" panose="020F0502020204030204" pitchFamily="34" charset="0"/>
                <a:sym typeface="Wingdings" panose="05000000000000000000" pitchFamily="2" charset="2"/>
              </a:rPr>
              <a:t>).</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Θέσπιση αντισταθμιστικού οφέλους σε όλα τα νοικοκυριά Ορεινών / Μειονεκτικών Περιοχών </a:t>
            </a:r>
            <a:r>
              <a:rPr lang="el-GR" sz="1100" dirty="0">
                <a:sym typeface="Wingdings" panose="05000000000000000000" pitchFamily="2" charset="2"/>
              </a:rPr>
              <a:t>με βάση την βιομάζα που απολαμβάνεται με τη μορφή εκπτώσεων στους λογαριασμούς ηλεκτρικού ρεύματος.</a:t>
            </a:r>
          </a:p>
          <a:p>
            <a:pPr marL="454660" lvl="1" indent="-285750">
              <a:spcBef>
                <a:spcPts val="300"/>
              </a:spcBef>
              <a:spcAft>
                <a:spcPts val="300"/>
              </a:spcAft>
              <a:buFont typeface="Wingdings" panose="05000000000000000000" pitchFamily="2" charset="2"/>
              <a:buChar char="§"/>
            </a:pPr>
            <a:r>
              <a:rPr lang="el-GR" sz="1100" b="1" dirty="0">
                <a:sym typeface="Wingdings" panose="05000000000000000000" pitchFamily="2" charset="2"/>
              </a:rPr>
              <a:t>Τα καμένα δασικά οικοσυστήματα δεν μπαίνουν στο σύστημα </a:t>
            </a:r>
            <a:r>
              <a:rPr lang="el-GR" sz="1100" b="1">
                <a:sym typeface="Wingdings" panose="05000000000000000000" pitchFamily="2" charset="2"/>
              </a:rPr>
              <a:t>επιδότησης βιομάζας.</a:t>
            </a:r>
            <a:endParaRPr lang="el-GR" sz="1100" b="1" dirty="0">
              <a:sym typeface="Wingdings" panose="05000000000000000000" pitchFamily="2" charset="2"/>
            </a:endParaRPr>
          </a:p>
          <a:p>
            <a:pPr marL="454660" lvl="1" indent="-285750">
              <a:spcBef>
                <a:spcPts val="300"/>
              </a:spcBef>
              <a:spcAft>
                <a:spcPts val="300"/>
              </a:spcAft>
              <a:buFont typeface="Wingdings" panose="05000000000000000000" pitchFamily="2" charset="2"/>
              <a:buChar char="§"/>
            </a:pPr>
            <a:endParaRPr lang="el-GR" sz="1400" b="1" dirty="0">
              <a:sym typeface="Wingdings" panose="05000000000000000000" pitchFamily="2" charset="2"/>
            </a:endParaRPr>
          </a:p>
        </p:txBody>
      </p:sp>
      <p:cxnSp>
        <p:nvCxnSpPr>
          <p:cNvPr id="7" name="Straight Connector 6">
            <a:extLst>
              <a:ext uri="{FF2B5EF4-FFF2-40B4-BE49-F238E27FC236}">
                <a16:creationId xmlns:a16="http://schemas.microsoft.com/office/drawing/2014/main" id="{8226AF64-5ECA-5597-3477-3CA5EED2DCC8}"/>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pic>
        <p:nvPicPr>
          <p:cNvPr id="8" name="Picture 7">
            <a:extLst>
              <a:ext uri="{FF2B5EF4-FFF2-40B4-BE49-F238E27FC236}">
                <a16:creationId xmlns:a16="http://schemas.microsoft.com/office/drawing/2014/main" id="{84DF0541-8877-440D-A85B-AA0DEAC8FC0E}"/>
              </a:ext>
            </a:extLst>
          </p:cNvPr>
          <p:cNvPicPr>
            <a:picLocks noChangeAspect="1"/>
          </p:cNvPicPr>
          <p:nvPr/>
        </p:nvPicPr>
        <p:blipFill>
          <a:blip r:embed="rId3"/>
          <a:stretch>
            <a:fillRect/>
          </a:stretch>
        </p:blipFill>
        <p:spPr>
          <a:xfrm>
            <a:off x="9372311" y="905162"/>
            <a:ext cx="2524125" cy="5260109"/>
          </a:xfrm>
          <a:prstGeom prst="rect">
            <a:avLst/>
          </a:prstGeom>
        </p:spPr>
      </p:pic>
    </p:spTree>
    <p:extLst>
      <p:ext uri="{BB962C8B-B14F-4D97-AF65-F5344CB8AC3E}">
        <p14:creationId xmlns:p14="http://schemas.microsoft.com/office/powerpoint/2010/main" val="204735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Υφιστάμενη κατάσταση στην Ελλάδα</a:t>
            </a:r>
          </a:p>
        </p:txBody>
      </p:sp>
      <p:graphicFrame>
        <p:nvGraphicFramePr>
          <p:cNvPr id="4" name="Chart 3">
            <a:extLst>
              <a:ext uri="{FF2B5EF4-FFF2-40B4-BE49-F238E27FC236}">
                <a16:creationId xmlns:a16="http://schemas.microsoft.com/office/drawing/2014/main" id="{272B1541-87A4-44AB-A868-E69CC3FFA260}"/>
              </a:ext>
            </a:extLst>
          </p:cNvPr>
          <p:cNvGraphicFramePr>
            <a:graphicFrameLocks/>
          </p:cNvGraphicFramePr>
          <p:nvPr>
            <p:extLst>
              <p:ext uri="{D42A27DB-BD31-4B8C-83A1-F6EECF244321}">
                <p14:modId xmlns:p14="http://schemas.microsoft.com/office/powerpoint/2010/main" val="4137652328"/>
              </p:ext>
            </p:extLst>
          </p:nvPr>
        </p:nvGraphicFramePr>
        <p:xfrm>
          <a:off x="660515" y="1682495"/>
          <a:ext cx="7194181" cy="466750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C0561544-EF06-968D-C886-A364BDBD908C}"/>
              </a:ext>
            </a:extLst>
          </p:cNvPr>
          <p:cNvSpPr/>
          <p:nvPr/>
        </p:nvSpPr>
        <p:spPr>
          <a:xfrm>
            <a:off x="1650177" y="2322076"/>
            <a:ext cx="1258678" cy="230832"/>
          </a:xfrm>
          <a:prstGeom prst="rect">
            <a:avLst/>
          </a:prstGeom>
        </p:spPr>
        <p:txBody>
          <a:bodyPr wrap="none">
            <a:spAutoFit/>
          </a:bodyPr>
          <a:lstStyle/>
          <a:p>
            <a:r>
              <a:rPr lang="el-GR" dirty="0">
                <a:solidFill>
                  <a:schemeClr val="bg1">
                    <a:lumMod val="50000"/>
                  </a:schemeClr>
                </a:solidFill>
              </a:rPr>
              <a:t>Δασικός Άτλας/</a:t>
            </a:r>
            <a:r>
              <a:rPr lang="en-US" dirty="0">
                <a:solidFill>
                  <a:schemeClr val="bg1">
                    <a:lumMod val="50000"/>
                  </a:schemeClr>
                </a:solidFill>
              </a:rPr>
              <a:t>WWF</a:t>
            </a:r>
            <a:endParaRPr lang="el-GR" dirty="0"/>
          </a:p>
        </p:txBody>
      </p:sp>
      <p:sp>
        <p:nvSpPr>
          <p:cNvPr id="6" name="Rectangle 5">
            <a:extLst>
              <a:ext uri="{FF2B5EF4-FFF2-40B4-BE49-F238E27FC236}">
                <a16:creationId xmlns:a16="http://schemas.microsoft.com/office/drawing/2014/main" id="{6DD1CF5A-0422-E980-02BB-3A6CD54AAED7}"/>
              </a:ext>
            </a:extLst>
          </p:cNvPr>
          <p:cNvSpPr/>
          <p:nvPr/>
        </p:nvSpPr>
        <p:spPr>
          <a:xfrm>
            <a:off x="4837322" y="2632682"/>
            <a:ext cx="1258678" cy="230832"/>
          </a:xfrm>
          <a:prstGeom prst="rect">
            <a:avLst/>
          </a:prstGeom>
        </p:spPr>
        <p:txBody>
          <a:bodyPr wrap="none">
            <a:spAutoFit/>
          </a:bodyPr>
          <a:lstStyle/>
          <a:p>
            <a:r>
              <a:rPr lang="el-GR" dirty="0">
                <a:solidFill>
                  <a:schemeClr val="bg1">
                    <a:lumMod val="50000"/>
                  </a:schemeClr>
                </a:solidFill>
              </a:rPr>
              <a:t>Δασικός Άτλας/</a:t>
            </a:r>
            <a:r>
              <a:rPr lang="en-US" dirty="0">
                <a:solidFill>
                  <a:schemeClr val="bg1">
                    <a:lumMod val="50000"/>
                  </a:schemeClr>
                </a:solidFill>
              </a:rPr>
              <a:t>WWF</a:t>
            </a:r>
            <a:endParaRPr lang="el-GR" dirty="0"/>
          </a:p>
        </p:txBody>
      </p:sp>
      <p:sp>
        <p:nvSpPr>
          <p:cNvPr id="7" name="Rectangle 6">
            <a:extLst>
              <a:ext uri="{FF2B5EF4-FFF2-40B4-BE49-F238E27FC236}">
                <a16:creationId xmlns:a16="http://schemas.microsoft.com/office/drawing/2014/main" id="{2F249061-9FBF-7E51-B005-63C9074E1AC2}"/>
              </a:ext>
            </a:extLst>
          </p:cNvPr>
          <p:cNvSpPr/>
          <p:nvPr/>
        </p:nvSpPr>
        <p:spPr>
          <a:xfrm>
            <a:off x="6273964" y="2336167"/>
            <a:ext cx="1255472" cy="230832"/>
          </a:xfrm>
          <a:prstGeom prst="rect">
            <a:avLst/>
          </a:prstGeom>
        </p:spPr>
        <p:txBody>
          <a:bodyPr wrap="none">
            <a:spAutoFit/>
          </a:bodyPr>
          <a:lstStyle/>
          <a:p>
            <a:r>
              <a:rPr lang="el-GR" dirty="0">
                <a:solidFill>
                  <a:schemeClr val="bg1">
                    <a:lumMod val="50000"/>
                  </a:schemeClr>
                </a:solidFill>
              </a:rPr>
              <a:t>Δασικοί Χάρτες 2022</a:t>
            </a:r>
            <a:endParaRPr lang="el-GR" dirty="0"/>
          </a:p>
        </p:txBody>
      </p:sp>
      <p:sp>
        <p:nvSpPr>
          <p:cNvPr id="8" name="Rectangle: Diagonal Corners Rounded 7">
            <a:extLst>
              <a:ext uri="{FF2B5EF4-FFF2-40B4-BE49-F238E27FC236}">
                <a16:creationId xmlns:a16="http://schemas.microsoft.com/office/drawing/2014/main" id="{6726B5B6-FA40-56B5-A681-E292EDBF8BB1}"/>
              </a:ext>
            </a:extLst>
          </p:cNvPr>
          <p:cNvSpPr/>
          <p:nvPr/>
        </p:nvSpPr>
        <p:spPr>
          <a:xfrm>
            <a:off x="8191500" y="1724025"/>
            <a:ext cx="3485014" cy="4625975"/>
          </a:xfrm>
          <a:prstGeom prst="round2DiagRect">
            <a:avLst/>
          </a:prstGeom>
          <a:solidFill>
            <a:schemeClr val="bg1">
              <a:lumMod val="95000"/>
            </a:schemeClr>
          </a:solidFill>
          <a:ln w="19050">
            <a:solidFill>
              <a:srgbClr val="27525A"/>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Το σύνολο του δασικού οικοσυστήματος σε έκταση (έτος 2022) ισοδυναμεί με 7.621.423 εκτάρια, με τις κατηγορίες που αφορούν τα υψηλά δάση και τους </a:t>
            </a:r>
            <a:r>
              <a:rPr lang="el-GR" sz="1400" dirty="0" err="1">
                <a:solidFill>
                  <a:schemeClr val="tx1"/>
                </a:solidFill>
                <a:ea typeface="Times New Roman" panose="02020603050405020304" pitchFamily="18" charset="0"/>
              </a:rPr>
              <a:t>θαμνώνες</a:t>
            </a:r>
            <a:r>
              <a:rPr lang="el-GR" sz="1400" dirty="0">
                <a:solidFill>
                  <a:schemeClr val="tx1"/>
                </a:solidFill>
                <a:ea typeface="Times New Roman" panose="02020603050405020304" pitchFamily="18" charset="0"/>
              </a:rPr>
              <a:t> να αντιστοιχούν σε ~40% του συνόλου η κάθε μία.</a:t>
            </a:r>
          </a:p>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Το 49% περίπου των δασικών οικοσυστημάτων τελούν υπό παραγωγική διαχείριση (χωρική προσέγγιση).</a:t>
            </a:r>
          </a:p>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Ο αριθμός των εγγεγραμμένων Δασεργατών στο ΜΗΔΑΣΟ ανέρχεται στους 9.220.</a:t>
            </a:r>
          </a:p>
          <a:p>
            <a:pPr marL="171450" indent="-171450">
              <a:spcBef>
                <a:spcPts val="400"/>
              </a:spcBef>
              <a:spcAft>
                <a:spcPts val="400"/>
              </a:spcAft>
              <a:buFont typeface="Wingdings" panose="05000000000000000000" pitchFamily="2" charset="2"/>
              <a:buChar char="Ø"/>
            </a:pPr>
            <a:r>
              <a:rPr lang="el-GR" sz="1400" dirty="0">
                <a:solidFill>
                  <a:schemeClr val="tx1"/>
                </a:solidFill>
                <a:ea typeface="Times New Roman" panose="02020603050405020304" pitchFamily="18" charset="0"/>
              </a:rPr>
              <a:t>Το σύνολο των Δασικών Συνεταιρισμών Εργασίας στην Ελλάδα (ΔΑΣΕ) ανέρχεται σήμερα σε 293.</a:t>
            </a:r>
          </a:p>
        </p:txBody>
      </p:sp>
      <p:sp>
        <p:nvSpPr>
          <p:cNvPr id="9" name="Rectangle 8">
            <a:extLst>
              <a:ext uri="{FF2B5EF4-FFF2-40B4-BE49-F238E27FC236}">
                <a16:creationId xmlns:a16="http://schemas.microsoft.com/office/drawing/2014/main" id="{CE5840D9-3A88-E4AA-283A-E7904B1D5491}"/>
              </a:ext>
            </a:extLst>
          </p:cNvPr>
          <p:cNvSpPr/>
          <p:nvPr/>
        </p:nvSpPr>
        <p:spPr>
          <a:xfrm>
            <a:off x="660514" y="1319303"/>
            <a:ext cx="11016000" cy="252000"/>
          </a:xfrm>
          <a:prstGeom prst="rect">
            <a:avLst/>
          </a:prstGeom>
          <a:solidFill>
            <a:srgbClr val="27525A"/>
          </a:solidFill>
          <a:ln>
            <a:noFill/>
          </a:ln>
        </p:spPr>
        <p:style>
          <a:lnRef idx="2">
            <a:schemeClr val="accent1">
              <a:shade val="50000"/>
            </a:schemeClr>
          </a:lnRef>
          <a:fillRef idx="1">
            <a:schemeClr val="accent1"/>
          </a:fillRef>
          <a:effectRef idx="0">
            <a:schemeClr val="accent1"/>
          </a:effectRef>
          <a:fontRef idx="minor">
            <a:schemeClr val="lt1"/>
          </a:fontRef>
        </p:style>
        <p:txBody>
          <a:bodyPr lIns="65315" tIns="0" rIns="0" bIns="0" rtlCol="0" anchor="ctr"/>
          <a:lstStyle/>
          <a:p>
            <a:pPr defTabSz="914406"/>
            <a:r>
              <a:rPr lang="el-GR" sz="1400" b="1" dirty="0">
                <a:solidFill>
                  <a:prstClr val="white"/>
                </a:solidFill>
                <a:latin typeface="Arial" panose="020B0604020202020204"/>
              </a:rPr>
              <a:t>Βασικά στοιχεία δασικού περιβάλλοντος</a:t>
            </a:r>
          </a:p>
        </p:txBody>
      </p:sp>
      <p:cxnSp>
        <p:nvCxnSpPr>
          <p:cNvPr id="10" name="Straight Connector 9">
            <a:extLst>
              <a:ext uri="{FF2B5EF4-FFF2-40B4-BE49-F238E27FC236}">
                <a16:creationId xmlns:a16="http://schemas.microsoft.com/office/drawing/2014/main" id="{ACBAB918-3908-C37B-F6CD-FB6EAAC375E7}"/>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317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sosceles Triangle 172">
            <a:extLst>
              <a:ext uri="{FF2B5EF4-FFF2-40B4-BE49-F238E27FC236}">
                <a16:creationId xmlns:a16="http://schemas.microsoft.com/office/drawing/2014/main" id="{B02BC8B7-94BB-8880-B811-4280AF435DA6}"/>
              </a:ext>
            </a:extLst>
          </p:cNvPr>
          <p:cNvSpPr/>
          <p:nvPr/>
        </p:nvSpPr>
        <p:spPr>
          <a:xfrm rot="5400000" flipH="1" flipV="1">
            <a:off x="2988072" y="3141515"/>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179" name="Isosceles Triangle 178">
            <a:extLst>
              <a:ext uri="{FF2B5EF4-FFF2-40B4-BE49-F238E27FC236}">
                <a16:creationId xmlns:a16="http://schemas.microsoft.com/office/drawing/2014/main" id="{966B77A1-F34A-15A1-1B40-8252C8BEF86F}"/>
              </a:ext>
            </a:extLst>
          </p:cNvPr>
          <p:cNvSpPr/>
          <p:nvPr/>
        </p:nvSpPr>
        <p:spPr>
          <a:xfrm rot="16200000" flipH="1" flipV="1">
            <a:off x="5814784" y="3163470"/>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2" name="Title 1">
            <a:extLst>
              <a:ext uri="{FF2B5EF4-FFF2-40B4-BE49-F238E27FC236}">
                <a16:creationId xmlns:a16="http://schemas.microsoft.com/office/drawing/2014/main" id="{6BD483A8-86AE-B9F4-8C5A-B9599D72EF83}"/>
              </a:ext>
            </a:extLst>
          </p:cNvPr>
          <p:cNvSpPr>
            <a:spLocks noGrp="1"/>
          </p:cNvSpPr>
          <p:nvPr>
            <p:ph type="title"/>
          </p:nvPr>
        </p:nvSpPr>
        <p:spPr>
          <a:xfrm>
            <a:off x="622742" y="101068"/>
            <a:ext cx="11477422" cy="461665"/>
          </a:xfrm>
        </p:spPr>
        <p:txBody>
          <a:bodyPr/>
          <a:lstStyle/>
          <a:p>
            <a:r>
              <a:rPr lang="el-GR" dirty="0"/>
              <a:t>Χαρτογράφηση έκτασης δασών και Διαχειριστικών Μελετών</a:t>
            </a:r>
          </a:p>
        </p:txBody>
      </p:sp>
      <p:sp>
        <p:nvSpPr>
          <p:cNvPr id="5" name="Rectangle 4">
            <a:extLst>
              <a:ext uri="{FF2B5EF4-FFF2-40B4-BE49-F238E27FC236}">
                <a16:creationId xmlns:a16="http://schemas.microsoft.com/office/drawing/2014/main" id="{BEFCAEE0-871A-A173-762E-80C52B5CB4A1}"/>
              </a:ext>
            </a:extLst>
          </p:cNvPr>
          <p:cNvSpPr/>
          <p:nvPr/>
        </p:nvSpPr>
        <p:spPr>
          <a:xfrm>
            <a:off x="5002244" y="976826"/>
            <a:ext cx="2217229" cy="5101749"/>
          </a:xfrm>
          <a:prstGeom prst="rect">
            <a:avLst/>
          </a:prstGeom>
          <a:no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r>
              <a:rPr lang="el-GR" sz="1100" dirty="0">
                <a:solidFill>
                  <a:schemeClr val="tx1"/>
                </a:solidFill>
              </a:rPr>
              <a:t>Η πλειοψηφία των εν ισχύ Διαχειριστικών Μελετών (ΔΜ) καταγράφεται στις Περιφέρειες Θεσσαλίας (101), Κεντρικής Μακεδονίας (96) και Δυτικής Μακεδονίας (62).</a:t>
            </a:r>
          </a:p>
          <a:p>
            <a:pPr marL="171450" indent="-171450">
              <a:buFont typeface="Wingdings" panose="05000000000000000000" pitchFamily="2" charset="2"/>
              <a:buChar char="v"/>
            </a:pPr>
            <a:r>
              <a:rPr lang="el-GR" sz="1100" dirty="0">
                <a:solidFill>
                  <a:schemeClr val="tx1"/>
                </a:solidFill>
              </a:rPr>
              <a:t>Η συνολική έκταση δάσους σε επίπεδο Περιφέρειας ξεπερνά σε ορισμένες Περιφέρειες τα 9 εκατ. στρέμματα. Στις εν λόγω Περιφέρειες, με εξαίρεση την Περιφέρεια Πελοποννήσου, εντοπίζονται και οι περισσότερες εν ισχύ ΔΜ.</a:t>
            </a:r>
          </a:p>
          <a:p>
            <a:pPr marL="171450" indent="-171450">
              <a:buFont typeface="Wingdings" panose="05000000000000000000" pitchFamily="2" charset="2"/>
              <a:buChar char="v"/>
            </a:pPr>
            <a:r>
              <a:rPr lang="el-GR" sz="1100" dirty="0">
                <a:solidFill>
                  <a:schemeClr val="tx1"/>
                </a:solidFill>
              </a:rPr>
              <a:t>Οι Δασικές Εκτάσεις και οι ΔΜ των χαρτών Αιγαίου αφορούν το σύνολο των νησιών του Γεωγραφικού Διαμερίσματος. </a:t>
            </a:r>
          </a:p>
          <a:p>
            <a:pPr marL="171450" indent="-171450">
              <a:buFont typeface="Wingdings" panose="05000000000000000000" pitchFamily="2" charset="2"/>
              <a:buChar char="v"/>
            </a:pPr>
            <a:r>
              <a:rPr lang="el-GR" sz="1100" dirty="0">
                <a:solidFill>
                  <a:schemeClr val="tx1"/>
                </a:solidFill>
              </a:rPr>
              <a:t>Από το σύνολο των δασοσκεπών εκτάσεων με ΔΜ, περί το 84% αφορά σε δημόσιες εκτάσεις, ενώ το υπόλοιπο 16%</a:t>
            </a:r>
            <a:r>
              <a:rPr lang="en-US" sz="1100" dirty="0">
                <a:solidFill>
                  <a:schemeClr val="tx1"/>
                </a:solidFill>
              </a:rPr>
              <a:t> </a:t>
            </a:r>
            <a:r>
              <a:rPr lang="el-GR" sz="1100" dirty="0">
                <a:solidFill>
                  <a:schemeClr val="tx1"/>
                </a:solidFill>
              </a:rPr>
              <a:t>υπόκειται σε άλλο καθεστώς (ιδιωτικές ή άλλο).</a:t>
            </a:r>
          </a:p>
        </p:txBody>
      </p:sp>
      <p:sp>
        <p:nvSpPr>
          <p:cNvPr id="181" name="Rectangle: Rounded Corners 180">
            <a:extLst>
              <a:ext uri="{FF2B5EF4-FFF2-40B4-BE49-F238E27FC236}">
                <a16:creationId xmlns:a16="http://schemas.microsoft.com/office/drawing/2014/main" id="{8B485788-C7D9-0468-F4F3-A680E216243B}"/>
              </a:ext>
            </a:extLst>
          </p:cNvPr>
          <p:cNvSpPr/>
          <p:nvPr/>
        </p:nvSpPr>
        <p:spPr>
          <a:xfrm>
            <a:off x="7383670" y="820178"/>
            <a:ext cx="4562133" cy="53778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418" name="Freeform 37">
            <a:extLst>
              <a:ext uri="{FF2B5EF4-FFF2-40B4-BE49-F238E27FC236}">
                <a16:creationId xmlns:a16="http://schemas.microsoft.com/office/drawing/2014/main" id="{F0630EC1-1B1A-B831-CB14-B42E2C245491}"/>
              </a:ext>
            </a:extLst>
          </p:cNvPr>
          <p:cNvSpPr>
            <a:spLocks noChangeAspect="1"/>
          </p:cNvSpPr>
          <p:nvPr/>
        </p:nvSpPr>
        <p:spPr bwMode="auto">
          <a:xfrm>
            <a:off x="10475140" y="1211303"/>
            <a:ext cx="510692" cy="363613"/>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19" name="Freeform 38">
            <a:extLst>
              <a:ext uri="{FF2B5EF4-FFF2-40B4-BE49-F238E27FC236}">
                <a16:creationId xmlns:a16="http://schemas.microsoft.com/office/drawing/2014/main" id="{C3D39E41-E7CA-61D7-C51B-0C804BD3B372}"/>
              </a:ext>
            </a:extLst>
          </p:cNvPr>
          <p:cNvSpPr>
            <a:spLocks noChangeAspect="1"/>
          </p:cNvSpPr>
          <p:nvPr/>
        </p:nvSpPr>
        <p:spPr bwMode="auto">
          <a:xfrm>
            <a:off x="10187620" y="1169720"/>
            <a:ext cx="415924" cy="397103"/>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0" name="Freeform 39">
            <a:extLst>
              <a:ext uri="{FF2B5EF4-FFF2-40B4-BE49-F238E27FC236}">
                <a16:creationId xmlns:a16="http://schemas.microsoft.com/office/drawing/2014/main" id="{4641EF88-44EA-6617-CDEE-78DD3F1AA59F}"/>
              </a:ext>
            </a:extLst>
          </p:cNvPr>
          <p:cNvSpPr>
            <a:spLocks noChangeAspect="1"/>
          </p:cNvSpPr>
          <p:nvPr/>
        </p:nvSpPr>
        <p:spPr bwMode="auto">
          <a:xfrm>
            <a:off x="9731110" y="1050110"/>
            <a:ext cx="631783" cy="435378"/>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21" name="Freeform 40">
            <a:extLst>
              <a:ext uri="{FF2B5EF4-FFF2-40B4-BE49-F238E27FC236}">
                <a16:creationId xmlns:a16="http://schemas.microsoft.com/office/drawing/2014/main" id="{A77DE35C-DE54-1CCF-2A03-2F1226FD0B08}"/>
              </a:ext>
            </a:extLst>
          </p:cNvPr>
          <p:cNvSpPr>
            <a:spLocks noChangeAspect="1"/>
          </p:cNvSpPr>
          <p:nvPr/>
        </p:nvSpPr>
        <p:spPr bwMode="auto">
          <a:xfrm>
            <a:off x="9299391" y="1169720"/>
            <a:ext cx="700227" cy="488006"/>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2" name="Freeform 41">
            <a:extLst>
              <a:ext uri="{FF2B5EF4-FFF2-40B4-BE49-F238E27FC236}">
                <a16:creationId xmlns:a16="http://schemas.microsoft.com/office/drawing/2014/main" id="{37F5E05E-3F3C-F4F6-DEC2-858F7E847740}"/>
              </a:ext>
            </a:extLst>
          </p:cNvPr>
          <p:cNvSpPr>
            <a:spLocks noChangeAspect="1"/>
          </p:cNvSpPr>
          <p:nvPr/>
        </p:nvSpPr>
        <p:spPr bwMode="auto">
          <a:xfrm>
            <a:off x="8967705" y="1212779"/>
            <a:ext cx="542281" cy="421025"/>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3" name="Freeform 42">
            <a:extLst>
              <a:ext uri="{FF2B5EF4-FFF2-40B4-BE49-F238E27FC236}">
                <a16:creationId xmlns:a16="http://schemas.microsoft.com/office/drawing/2014/main" id="{D5466494-7EBB-9D14-30C5-DF9F51EC3185}"/>
              </a:ext>
            </a:extLst>
          </p:cNvPr>
          <p:cNvSpPr>
            <a:spLocks noChangeAspect="1"/>
          </p:cNvSpPr>
          <p:nvPr/>
        </p:nvSpPr>
        <p:spPr bwMode="auto">
          <a:xfrm>
            <a:off x="9099326" y="1456782"/>
            <a:ext cx="684432" cy="516712"/>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4" name="Freeform 43">
            <a:extLst>
              <a:ext uri="{FF2B5EF4-FFF2-40B4-BE49-F238E27FC236}">
                <a16:creationId xmlns:a16="http://schemas.microsoft.com/office/drawing/2014/main" id="{8B52ED25-6CED-A17B-8CFB-9FD80D50C4C4}"/>
              </a:ext>
            </a:extLst>
          </p:cNvPr>
          <p:cNvSpPr>
            <a:spLocks noChangeAspect="1"/>
          </p:cNvSpPr>
          <p:nvPr/>
        </p:nvSpPr>
        <p:spPr bwMode="auto">
          <a:xfrm>
            <a:off x="8641283" y="1337173"/>
            <a:ext cx="510692" cy="392319"/>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5" name="Freeform 44">
            <a:extLst>
              <a:ext uri="{FF2B5EF4-FFF2-40B4-BE49-F238E27FC236}">
                <a16:creationId xmlns:a16="http://schemas.microsoft.com/office/drawing/2014/main" id="{B4A89963-19B7-A73C-5441-47DC6CF4D7BD}"/>
              </a:ext>
            </a:extLst>
          </p:cNvPr>
          <p:cNvSpPr>
            <a:spLocks noChangeAspect="1"/>
          </p:cNvSpPr>
          <p:nvPr/>
        </p:nvSpPr>
        <p:spPr bwMode="auto">
          <a:xfrm>
            <a:off x="8746580" y="1686433"/>
            <a:ext cx="431719" cy="287062"/>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6" name="Freeform 45">
            <a:extLst>
              <a:ext uri="{FF2B5EF4-FFF2-40B4-BE49-F238E27FC236}">
                <a16:creationId xmlns:a16="http://schemas.microsoft.com/office/drawing/2014/main" id="{1D042056-6666-2DCC-4A65-81DB18D3AA28}"/>
              </a:ext>
            </a:extLst>
          </p:cNvPr>
          <p:cNvSpPr>
            <a:spLocks noChangeAspect="1"/>
          </p:cNvSpPr>
          <p:nvPr/>
        </p:nvSpPr>
        <p:spPr bwMode="auto">
          <a:xfrm>
            <a:off x="8893997" y="1806041"/>
            <a:ext cx="284302" cy="444947"/>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7" name="Freeform 46">
            <a:extLst>
              <a:ext uri="{FF2B5EF4-FFF2-40B4-BE49-F238E27FC236}">
                <a16:creationId xmlns:a16="http://schemas.microsoft.com/office/drawing/2014/main" id="{A92BD855-16B5-9ACE-11B1-C8F68BAE9BC8}"/>
              </a:ext>
            </a:extLst>
          </p:cNvPr>
          <p:cNvSpPr>
            <a:spLocks noChangeAspect="1"/>
          </p:cNvSpPr>
          <p:nvPr/>
        </p:nvSpPr>
        <p:spPr bwMode="auto">
          <a:xfrm>
            <a:off x="8246418" y="1648157"/>
            <a:ext cx="684432" cy="588479"/>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8" name="Freeform 47">
            <a:extLst>
              <a:ext uri="{FF2B5EF4-FFF2-40B4-BE49-F238E27FC236}">
                <a16:creationId xmlns:a16="http://schemas.microsoft.com/office/drawing/2014/main" id="{121E63E2-8FDC-420F-2687-B62E260ECD30}"/>
              </a:ext>
            </a:extLst>
          </p:cNvPr>
          <p:cNvSpPr>
            <a:spLocks noChangeAspect="1"/>
          </p:cNvSpPr>
          <p:nvPr/>
        </p:nvSpPr>
        <p:spPr bwMode="auto">
          <a:xfrm>
            <a:off x="8714991" y="2069182"/>
            <a:ext cx="600194" cy="794206"/>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29" name="Freeform 48">
            <a:extLst>
              <a:ext uri="{FF2B5EF4-FFF2-40B4-BE49-F238E27FC236}">
                <a16:creationId xmlns:a16="http://schemas.microsoft.com/office/drawing/2014/main" id="{637667BA-28C8-C926-7F32-A24F04535342}"/>
              </a:ext>
            </a:extLst>
          </p:cNvPr>
          <p:cNvSpPr>
            <a:spLocks noChangeAspect="1"/>
          </p:cNvSpPr>
          <p:nvPr/>
        </p:nvSpPr>
        <p:spPr bwMode="auto">
          <a:xfrm>
            <a:off x="8209563" y="1513316"/>
            <a:ext cx="484368" cy="301415"/>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0" name="Freeform 49">
            <a:extLst>
              <a:ext uri="{FF2B5EF4-FFF2-40B4-BE49-F238E27FC236}">
                <a16:creationId xmlns:a16="http://schemas.microsoft.com/office/drawing/2014/main" id="{573064AB-C1D4-CE69-54BB-913718CD96F8}"/>
              </a:ext>
            </a:extLst>
          </p:cNvPr>
          <p:cNvSpPr>
            <a:spLocks noChangeAspect="1"/>
          </p:cNvSpPr>
          <p:nvPr/>
        </p:nvSpPr>
        <p:spPr bwMode="auto">
          <a:xfrm>
            <a:off x="8096400" y="1664902"/>
            <a:ext cx="421189" cy="435378"/>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1" name="Freeform 50">
            <a:extLst>
              <a:ext uri="{FF2B5EF4-FFF2-40B4-BE49-F238E27FC236}">
                <a16:creationId xmlns:a16="http://schemas.microsoft.com/office/drawing/2014/main" id="{6270E880-4933-CE59-C58D-6FB35B1306E2}"/>
              </a:ext>
            </a:extLst>
          </p:cNvPr>
          <p:cNvSpPr>
            <a:spLocks noChangeAspect="1"/>
          </p:cNvSpPr>
          <p:nvPr/>
        </p:nvSpPr>
        <p:spPr bwMode="auto">
          <a:xfrm>
            <a:off x="7819964" y="1920866"/>
            <a:ext cx="537016" cy="789422"/>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2" name="Freeform 51">
            <a:extLst>
              <a:ext uri="{FF2B5EF4-FFF2-40B4-BE49-F238E27FC236}">
                <a16:creationId xmlns:a16="http://schemas.microsoft.com/office/drawing/2014/main" id="{1297D2EB-9830-AFE0-3965-C4C56CF250F8}"/>
              </a:ext>
            </a:extLst>
          </p:cNvPr>
          <p:cNvSpPr>
            <a:spLocks noChangeAspect="1"/>
          </p:cNvSpPr>
          <p:nvPr/>
        </p:nvSpPr>
        <p:spPr bwMode="auto">
          <a:xfrm>
            <a:off x="7630429" y="2308401"/>
            <a:ext cx="389600" cy="401887"/>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3" name="Freeform 52">
            <a:extLst>
              <a:ext uri="{FF2B5EF4-FFF2-40B4-BE49-F238E27FC236}">
                <a16:creationId xmlns:a16="http://schemas.microsoft.com/office/drawing/2014/main" id="{C1B7BB54-1FF1-AB95-337A-09760442A64E}"/>
              </a:ext>
            </a:extLst>
          </p:cNvPr>
          <p:cNvSpPr>
            <a:spLocks noChangeAspect="1"/>
          </p:cNvSpPr>
          <p:nvPr/>
        </p:nvSpPr>
        <p:spPr bwMode="auto">
          <a:xfrm>
            <a:off x="7804170" y="2638523"/>
            <a:ext cx="394865" cy="330122"/>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4" name="Freeform 53">
            <a:extLst>
              <a:ext uri="{FF2B5EF4-FFF2-40B4-BE49-F238E27FC236}">
                <a16:creationId xmlns:a16="http://schemas.microsoft.com/office/drawing/2014/main" id="{704F8581-959A-9F26-0DF4-2FA3AD8DC907}"/>
              </a:ext>
            </a:extLst>
          </p:cNvPr>
          <p:cNvSpPr>
            <a:spLocks noChangeAspect="1"/>
          </p:cNvSpPr>
          <p:nvPr/>
        </p:nvSpPr>
        <p:spPr bwMode="auto">
          <a:xfrm>
            <a:off x="8209564" y="2026123"/>
            <a:ext cx="515957" cy="287062"/>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5" name="Freeform 54">
            <a:extLst>
              <a:ext uri="{FF2B5EF4-FFF2-40B4-BE49-F238E27FC236}">
                <a16:creationId xmlns:a16="http://schemas.microsoft.com/office/drawing/2014/main" id="{EE987C2F-DC93-55A0-50B4-617913F6A229}"/>
              </a:ext>
            </a:extLst>
          </p:cNvPr>
          <p:cNvSpPr>
            <a:spLocks noChangeAspect="1"/>
          </p:cNvSpPr>
          <p:nvPr/>
        </p:nvSpPr>
        <p:spPr bwMode="auto">
          <a:xfrm>
            <a:off x="8267478" y="2265342"/>
            <a:ext cx="615989" cy="43059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6" name="Freeform 55">
            <a:extLst>
              <a:ext uri="{FF2B5EF4-FFF2-40B4-BE49-F238E27FC236}">
                <a16:creationId xmlns:a16="http://schemas.microsoft.com/office/drawing/2014/main" id="{C34896CC-B029-6F67-8B25-7B1867E72545}"/>
              </a:ext>
            </a:extLst>
          </p:cNvPr>
          <p:cNvSpPr>
            <a:spLocks noChangeAspect="1"/>
          </p:cNvSpPr>
          <p:nvPr/>
        </p:nvSpPr>
        <p:spPr bwMode="auto">
          <a:xfrm>
            <a:off x="8388570" y="2533266"/>
            <a:ext cx="537016" cy="397103"/>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7" name="Freeform 56">
            <a:extLst>
              <a:ext uri="{FF2B5EF4-FFF2-40B4-BE49-F238E27FC236}">
                <a16:creationId xmlns:a16="http://schemas.microsoft.com/office/drawing/2014/main" id="{B23284EA-2B84-414B-05AA-A3D2D7C8C12D}"/>
              </a:ext>
            </a:extLst>
          </p:cNvPr>
          <p:cNvSpPr>
            <a:spLocks noChangeAspect="1"/>
          </p:cNvSpPr>
          <p:nvPr/>
        </p:nvSpPr>
        <p:spPr bwMode="auto">
          <a:xfrm>
            <a:off x="8067413" y="2571542"/>
            <a:ext cx="373805" cy="363613"/>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8" name="Freeform 57">
            <a:extLst>
              <a:ext uri="{FF2B5EF4-FFF2-40B4-BE49-F238E27FC236}">
                <a16:creationId xmlns:a16="http://schemas.microsoft.com/office/drawing/2014/main" id="{7AF4F783-41ED-2DA4-C2D1-B2B89FB4B91C}"/>
              </a:ext>
            </a:extLst>
          </p:cNvPr>
          <p:cNvSpPr>
            <a:spLocks noChangeAspect="1"/>
          </p:cNvSpPr>
          <p:nvPr/>
        </p:nvSpPr>
        <p:spPr bwMode="auto">
          <a:xfrm>
            <a:off x="8420159" y="2734210"/>
            <a:ext cx="321157" cy="449731"/>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39" name="Freeform 58">
            <a:extLst>
              <a:ext uri="{FF2B5EF4-FFF2-40B4-BE49-F238E27FC236}">
                <a16:creationId xmlns:a16="http://schemas.microsoft.com/office/drawing/2014/main" id="{F293D423-3CD0-DE44-860C-867AAF95042D}"/>
              </a:ext>
            </a:extLst>
          </p:cNvPr>
          <p:cNvSpPr>
            <a:spLocks noChangeAspect="1"/>
          </p:cNvSpPr>
          <p:nvPr/>
        </p:nvSpPr>
        <p:spPr bwMode="auto">
          <a:xfrm>
            <a:off x="8688667" y="2743779"/>
            <a:ext cx="852908" cy="578909"/>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0" name="Freeform 59">
            <a:extLst>
              <a:ext uri="{FF2B5EF4-FFF2-40B4-BE49-F238E27FC236}">
                <a16:creationId xmlns:a16="http://schemas.microsoft.com/office/drawing/2014/main" id="{3AF17FFA-DAAB-99CF-1B52-89267B5E48D4}"/>
              </a:ext>
            </a:extLst>
          </p:cNvPr>
          <p:cNvSpPr>
            <a:spLocks noChangeAspect="1"/>
          </p:cNvSpPr>
          <p:nvPr/>
        </p:nvSpPr>
        <p:spPr bwMode="auto">
          <a:xfrm>
            <a:off x="9046678" y="3255708"/>
            <a:ext cx="679167" cy="363613"/>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1" name="Freeform 60">
            <a:extLst>
              <a:ext uri="{FF2B5EF4-FFF2-40B4-BE49-F238E27FC236}">
                <a16:creationId xmlns:a16="http://schemas.microsoft.com/office/drawing/2014/main" id="{1DDCA4EC-F805-6F69-5D31-E73F02149AFF}"/>
              </a:ext>
            </a:extLst>
          </p:cNvPr>
          <p:cNvSpPr>
            <a:spLocks noChangeAspect="1"/>
          </p:cNvSpPr>
          <p:nvPr/>
        </p:nvSpPr>
        <p:spPr bwMode="auto">
          <a:xfrm>
            <a:off x="8893997" y="3614536"/>
            <a:ext cx="547545" cy="330122"/>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2" name="Freeform 61">
            <a:extLst>
              <a:ext uri="{FF2B5EF4-FFF2-40B4-BE49-F238E27FC236}">
                <a16:creationId xmlns:a16="http://schemas.microsoft.com/office/drawing/2014/main" id="{B7A4C8ED-4E8E-B7BF-AC8A-3A78CC102562}"/>
              </a:ext>
            </a:extLst>
          </p:cNvPr>
          <p:cNvSpPr>
            <a:spLocks noChangeAspect="1"/>
          </p:cNvSpPr>
          <p:nvPr/>
        </p:nvSpPr>
        <p:spPr bwMode="auto">
          <a:xfrm>
            <a:off x="8972970" y="3834617"/>
            <a:ext cx="684432" cy="425810"/>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3" name="Freeform 62">
            <a:extLst>
              <a:ext uri="{FF2B5EF4-FFF2-40B4-BE49-F238E27FC236}">
                <a16:creationId xmlns:a16="http://schemas.microsoft.com/office/drawing/2014/main" id="{65F3D98D-AC6C-88B6-E4A5-9B74430E58EB}"/>
              </a:ext>
            </a:extLst>
          </p:cNvPr>
          <p:cNvSpPr>
            <a:spLocks noChangeAspect="1"/>
          </p:cNvSpPr>
          <p:nvPr/>
        </p:nvSpPr>
        <p:spPr bwMode="auto">
          <a:xfrm>
            <a:off x="8367510" y="3461435"/>
            <a:ext cx="621254" cy="411457"/>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4" name="Freeform 63">
            <a:extLst>
              <a:ext uri="{FF2B5EF4-FFF2-40B4-BE49-F238E27FC236}">
                <a16:creationId xmlns:a16="http://schemas.microsoft.com/office/drawing/2014/main" id="{E910B76F-A081-C9C2-EAD4-263F5BCE5A8C}"/>
              </a:ext>
            </a:extLst>
          </p:cNvPr>
          <p:cNvSpPr>
            <a:spLocks noChangeAspect="1"/>
          </p:cNvSpPr>
          <p:nvPr/>
        </p:nvSpPr>
        <p:spPr bwMode="auto">
          <a:xfrm>
            <a:off x="8209564" y="3619320"/>
            <a:ext cx="526486" cy="564556"/>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5" name="Freeform 64">
            <a:extLst>
              <a:ext uri="{FF2B5EF4-FFF2-40B4-BE49-F238E27FC236}">
                <a16:creationId xmlns:a16="http://schemas.microsoft.com/office/drawing/2014/main" id="{F529E58C-26E2-0959-884E-194D90B031CF}"/>
              </a:ext>
            </a:extLst>
          </p:cNvPr>
          <p:cNvSpPr>
            <a:spLocks noChangeAspect="1"/>
          </p:cNvSpPr>
          <p:nvPr/>
        </p:nvSpPr>
        <p:spPr bwMode="auto">
          <a:xfrm>
            <a:off x="8614959" y="3810695"/>
            <a:ext cx="705491" cy="655460"/>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6" name="Freeform 65">
            <a:extLst>
              <a:ext uri="{FF2B5EF4-FFF2-40B4-BE49-F238E27FC236}">
                <a16:creationId xmlns:a16="http://schemas.microsoft.com/office/drawing/2014/main" id="{19BDB859-9DD8-80BB-B804-0833BC5AA9E7}"/>
              </a:ext>
            </a:extLst>
          </p:cNvPr>
          <p:cNvSpPr>
            <a:spLocks noChangeAspect="1"/>
          </p:cNvSpPr>
          <p:nvPr/>
        </p:nvSpPr>
        <p:spPr bwMode="auto">
          <a:xfrm>
            <a:off x="8683402" y="3107392"/>
            <a:ext cx="447513" cy="392319"/>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47" name="Freeform 66">
            <a:extLst>
              <a:ext uri="{FF2B5EF4-FFF2-40B4-BE49-F238E27FC236}">
                <a16:creationId xmlns:a16="http://schemas.microsoft.com/office/drawing/2014/main" id="{40BC7776-C82B-DDB4-BE89-E90391B64722}"/>
              </a:ext>
            </a:extLst>
          </p:cNvPr>
          <p:cNvSpPr>
            <a:spLocks noChangeAspect="1"/>
          </p:cNvSpPr>
          <p:nvPr/>
        </p:nvSpPr>
        <p:spPr bwMode="auto">
          <a:xfrm>
            <a:off x="9973294" y="5676601"/>
            <a:ext cx="373805" cy="258356"/>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Freeform 67">
            <a:extLst>
              <a:ext uri="{FF2B5EF4-FFF2-40B4-BE49-F238E27FC236}">
                <a16:creationId xmlns:a16="http://schemas.microsoft.com/office/drawing/2014/main" id="{956F80A1-14CE-B29F-0FE5-64ABBA429C93}"/>
              </a:ext>
            </a:extLst>
          </p:cNvPr>
          <p:cNvSpPr>
            <a:spLocks noChangeAspect="1"/>
          </p:cNvSpPr>
          <p:nvPr/>
        </p:nvSpPr>
        <p:spPr bwMode="auto">
          <a:xfrm>
            <a:off x="8883467" y="4236504"/>
            <a:ext cx="552811" cy="698519"/>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49" name="Freeform 68">
            <a:extLst>
              <a:ext uri="{FF2B5EF4-FFF2-40B4-BE49-F238E27FC236}">
                <a16:creationId xmlns:a16="http://schemas.microsoft.com/office/drawing/2014/main" id="{F9F1EF7A-8993-167E-9FAB-6BB27AE07510}"/>
              </a:ext>
            </a:extLst>
          </p:cNvPr>
          <p:cNvSpPr>
            <a:spLocks noChangeAspect="1"/>
          </p:cNvSpPr>
          <p:nvPr/>
        </p:nvSpPr>
        <p:spPr bwMode="auto">
          <a:xfrm>
            <a:off x="9283597" y="4853689"/>
            <a:ext cx="31589" cy="23922"/>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50" name="Freeform 69">
            <a:extLst>
              <a:ext uri="{FF2B5EF4-FFF2-40B4-BE49-F238E27FC236}">
                <a16:creationId xmlns:a16="http://schemas.microsoft.com/office/drawing/2014/main" id="{842959C2-B506-751B-11FD-87743CA5D4C2}"/>
              </a:ext>
            </a:extLst>
          </p:cNvPr>
          <p:cNvSpPr>
            <a:spLocks noChangeAspect="1"/>
          </p:cNvSpPr>
          <p:nvPr/>
        </p:nvSpPr>
        <p:spPr bwMode="auto">
          <a:xfrm>
            <a:off x="8472807" y="4121679"/>
            <a:ext cx="484368" cy="578909"/>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1" name="Freeform 70">
            <a:extLst>
              <a:ext uri="{FF2B5EF4-FFF2-40B4-BE49-F238E27FC236}">
                <a16:creationId xmlns:a16="http://schemas.microsoft.com/office/drawing/2014/main" id="{29671138-E21E-A244-9FA2-BA1AD50E63AD}"/>
              </a:ext>
            </a:extLst>
          </p:cNvPr>
          <p:cNvSpPr>
            <a:spLocks noChangeAspect="1"/>
          </p:cNvSpPr>
          <p:nvPr/>
        </p:nvSpPr>
        <p:spPr bwMode="auto">
          <a:xfrm>
            <a:off x="8539049" y="4635621"/>
            <a:ext cx="21059" cy="38275"/>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Freeform 71">
            <a:extLst>
              <a:ext uri="{FF2B5EF4-FFF2-40B4-BE49-F238E27FC236}">
                <a16:creationId xmlns:a16="http://schemas.microsoft.com/office/drawing/2014/main" id="{BAB7C59B-84BE-34F2-BB3C-633C59DCEB76}"/>
              </a:ext>
            </a:extLst>
          </p:cNvPr>
          <p:cNvSpPr>
            <a:spLocks noChangeAspect="1"/>
          </p:cNvSpPr>
          <p:nvPr/>
        </p:nvSpPr>
        <p:spPr bwMode="auto">
          <a:xfrm>
            <a:off x="8535986" y="4619255"/>
            <a:ext cx="15794" cy="33491"/>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72">
            <a:extLst>
              <a:ext uri="{FF2B5EF4-FFF2-40B4-BE49-F238E27FC236}">
                <a16:creationId xmlns:a16="http://schemas.microsoft.com/office/drawing/2014/main" id="{D0BFC04B-FE83-BE98-C503-F4E40A50068B}"/>
              </a:ext>
            </a:extLst>
          </p:cNvPr>
          <p:cNvSpPr>
            <a:spLocks noChangeAspect="1"/>
          </p:cNvSpPr>
          <p:nvPr/>
        </p:nvSpPr>
        <p:spPr bwMode="auto">
          <a:xfrm>
            <a:off x="9388894" y="3461435"/>
            <a:ext cx="573870" cy="531065"/>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4" name="Freeform 73">
            <a:extLst>
              <a:ext uri="{FF2B5EF4-FFF2-40B4-BE49-F238E27FC236}">
                <a16:creationId xmlns:a16="http://schemas.microsoft.com/office/drawing/2014/main" id="{1D9AD8C2-C07F-C367-68F6-469E3931B081}"/>
              </a:ext>
            </a:extLst>
          </p:cNvPr>
          <p:cNvSpPr>
            <a:spLocks noChangeAspect="1"/>
          </p:cNvSpPr>
          <p:nvPr/>
        </p:nvSpPr>
        <p:spPr bwMode="auto">
          <a:xfrm>
            <a:off x="9441542" y="3997286"/>
            <a:ext cx="200064" cy="143531"/>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5" name="Freeform 74">
            <a:extLst>
              <a:ext uri="{FF2B5EF4-FFF2-40B4-BE49-F238E27FC236}">
                <a16:creationId xmlns:a16="http://schemas.microsoft.com/office/drawing/2014/main" id="{440C914F-BED2-F103-DE04-1BCECD85D1D1}"/>
              </a:ext>
            </a:extLst>
          </p:cNvPr>
          <p:cNvSpPr>
            <a:spLocks noChangeAspect="1"/>
          </p:cNvSpPr>
          <p:nvPr/>
        </p:nvSpPr>
        <p:spPr bwMode="auto">
          <a:xfrm>
            <a:off x="9578429" y="3729361"/>
            <a:ext cx="89503" cy="95687"/>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6" name="Freeform 75">
            <a:extLst>
              <a:ext uri="{FF2B5EF4-FFF2-40B4-BE49-F238E27FC236}">
                <a16:creationId xmlns:a16="http://schemas.microsoft.com/office/drawing/2014/main" id="{04E52F42-4DBE-5B1A-3EE0-B3E87E2439EA}"/>
              </a:ext>
            </a:extLst>
          </p:cNvPr>
          <p:cNvSpPr>
            <a:spLocks noChangeAspect="1"/>
          </p:cNvSpPr>
          <p:nvPr/>
        </p:nvSpPr>
        <p:spPr bwMode="auto">
          <a:xfrm>
            <a:off x="9546840" y="4207798"/>
            <a:ext cx="126357" cy="52628"/>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7" name="Freeform 76">
            <a:extLst>
              <a:ext uri="{FF2B5EF4-FFF2-40B4-BE49-F238E27FC236}">
                <a16:creationId xmlns:a16="http://schemas.microsoft.com/office/drawing/2014/main" id="{EB6EF619-19A0-CDCD-5467-6D85071F77E5}"/>
              </a:ext>
            </a:extLst>
          </p:cNvPr>
          <p:cNvSpPr>
            <a:spLocks noChangeAspect="1"/>
          </p:cNvSpPr>
          <p:nvPr/>
        </p:nvSpPr>
        <p:spPr bwMode="auto">
          <a:xfrm>
            <a:off x="9578429" y="3896813"/>
            <a:ext cx="89503" cy="76550"/>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8" name="Freeform 77">
            <a:extLst>
              <a:ext uri="{FF2B5EF4-FFF2-40B4-BE49-F238E27FC236}">
                <a16:creationId xmlns:a16="http://schemas.microsoft.com/office/drawing/2014/main" id="{DCA5CF39-E03E-344B-B0DC-1A1D756144E3}"/>
              </a:ext>
            </a:extLst>
          </p:cNvPr>
          <p:cNvSpPr>
            <a:spLocks noChangeAspect="1"/>
          </p:cNvSpPr>
          <p:nvPr/>
        </p:nvSpPr>
        <p:spPr bwMode="auto">
          <a:xfrm>
            <a:off x="9588958" y="4064267"/>
            <a:ext cx="52649" cy="38275"/>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59" name="Freeform 78">
            <a:extLst>
              <a:ext uri="{FF2B5EF4-FFF2-40B4-BE49-F238E27FC236}">
                <a16:creationId xmlns:a16="http://schemas.microsoft.com/office/drawing/2014/main" id="{4A7E0508-65CB-A42B-10F0-3DAB3CA8AB3F}"/>
              </a:ext>
            </a:extLst>
          </p:cNvPr>
          <p:cNvSpPr>
            <a:spLocks noChangeAspect="1"/>
          </p:cNvSpPr>
          <p:nvPr/>
        </p:nvSpPr>
        <p:spPr bwMode="auto">
          <a:xfrm>
            <a:off x="9525780" y="3944657"/>
            <a:ext cx="26324" cy="28706"/>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0" name="Freeform 79">
            <a:extLst>
              <a:ext uri="{FF2B5EF4-FFF2-40B4-BE49-F238E27FC236}">
                <a16:creationId xmlns:a16="http://schemas.microsoft.com/office/drawing/2014/main" id="{81FD2E2E-FE9E-7AB3-DD57-2D37B3BBA7A9}"/>
              </a:ext>
            </a:extLst>
          </p:cNvPr>
          <p:cNvSpPr>
            <a:spLocks noChangeAspect="1"/>
          </p:cNvSpPr>
          <p:nvPr/>
        </p:nvSpPr>
        <p:spPr bwMode="auto">
          <a:xfrm>
            <a:off x="9499456" y="4217366"/>
            <a:ext cx="42119" cy="23922"/>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1" name="Freeform 80">
            <a:extLst>
              <a:ext uri="{FF2B5EF4-FFF2-40B4-BE49-F238E27FC236}">
                <a16:creationId xmlns:a16="http://schemas.microsoft.com/office/drawing/2014/main" id="{A4D675F7-835E-A6E3-EC3D-2918A799EC03}"/>
              </a:ext>
            </a:extLst>
          </p:cNvPr>
          <p:cNvSpPr>
            <a:spLocks noChangeAspect="1"/>
          </p:cNvSpPr>
          <p:nvPr/>
        </p:nvSpPr>
        <p:spPr bwMode="auto">
          <a:xfrm>
            <a:off x="9341510" y="5322557"/>
            <a:ext cx="31589" cy="47844"/>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62" name="Freeform 81">
            <a:extLst>
              <a:ext uri="{FF2B5EF4-FFF2-40B4-BE49-F238E27FC236}">
                <a16:creationId xmlns:a16="http://schemas.microsoft.com/office/drawing/2014/main" id="{A744FC10-55BE-923C-6AEC-0EA0CBE2AE68}"/>
              </a:ext>
            </a:extLst>
          </p:cNvPr>
          <p:cNvSpPr>
            <a:spLocks noChangeAspect="1"/>
          </p:cNvSpPr>
          <p:nvPr/>
        </p:nvSpPr>
        <p:spPr bwMode="auto">
          <a:xfrm>
            <a:off x="9388894" y="4269995"/>
            <a:ext cx="36854" cy="28706"/>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3" name="Freeform 82">
            <a:extLst>
              <a:ext uri="{FF2B5EF4-FFF2-40B4-BE49-F238E27FC236}">
                <a16:creationId xmlns:a16="http://schemas.microsoft.com/office/drawing/2014/main" id="{CEE7F021-6313-E904-F548-135149511F2D}"/>
              </a:ext>
            </a:extLst>
          </p:cNvPr>
          <p:cNvSpPr>
            <a:spLocks noChangeAspect="1"/>
          </p:cNvSpPr>
          <p:nvPr/>
        </p:nvSpPr>
        <p:spPr bwMode="auto">
          <a:xfrm>
            <a:off x="9257272" y="4944591"/>
            <a:ext cx="115827" cy="186590"/>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64" name="Freeform 83">
            <a:extLst>
              <a:ext uri="{FF2B5EF4-FFF2-40B4-BE49-F238E27FC236}">
                <a16:creationId xmlns:a16="http://schemas.microsoft.com/office/drawing/2014/main" id="{4A3C6F29-7ABE-52DB-EC77-195FC9CA1714}"/>
              </a:ext>
            </a:extLst>
          </p:cNvPr>
          <p:cNvSpPr>
            <a:spLocks noChangeAspect="1"/>
          </p:cNvSpPr>
          <p:nvPr/>
        </p:nvSpPr>
        <p:spPr bwMode="auto">
          <a:xfrm>
            <a:off x="11221022" y="3858539"/>
            <a:ext cx="300097" cy="124393"/>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5" name="Freeform 84">
            <a:extLst>
              <a:ext uri="{FF2B5EF4-FFF2-40B4-BE49-F238E27FC236}">
                <a16:creationId xmlns:a16="http://schemas.microsoft.com/office/drawing/2014/main" id="{27B7BB3E-8284-5F71-1632-AC590ABAAF31}"/>
              </a:ext>
            </a:extLst>
          </p:cNvPr>
          <p:cNvSpPr>
            <a:spLocks noChangeAspect="1"/>
          </p:cNvSpPr>
          <p:nvPr/>
        </p:nvSpPr>
        <p:spPr bwMode="auto">
          <a:xfrm>
            <a:off x="11168373" y="3992501"/>
            <a:ext cx="31589" cy="81334"/>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6" name="Freeform 85">
            <a:extLst>
              <a:ext uri="{FF2B5EF4-FFF2-40B4-BE49-F238E27FC236}">
                <a16:creationId xmlns:a16="http://schemas.microsoft.com/office/drawing/2014/main" id="{BA34A329-6506-0957-C472-15CE3F182D7F}"/>
              </a:ext>
            </a:extLst>
          </p:cNvPr>
          <p:cNvSpPr>
            <a:spLocks noChangeAspect="1"/>
          </p:cNvSpPr>
          <p:nvPr/>
        </p:nvSpPr>
        <p:spPr bwMode="auto">
          <a:xfrm>
            <a:off x="11126255" y="4030776"/>
            <a:ext cx="26324" cy="14353"/>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Freeform 86">
            <a:extLst>
              <a:ext uri="{FF2B5EF4-FFF2-40B4-BE49-F238E27FC236}">
                <a16:creationId xmlns:a16="http://schemas.microsoft.com/office/drawing/2014/main" id="{A7FFD113-666A-F1BA-3144-B2338CC978B3}"/>
              </a:ext>
            </a:extLst>
          </p:cNvPr>
          <p:cNvSpPr>
            <a:spLocks noChangeAspect="1"/>
          </p:cNvSpPr>
          <p:nvPr/>
        </p:nvSpPr>
        <p:spPr bwMode="auto">
          <a:xfrm>
            <a:off x="10972084" y="3954227"/>
            <a:ext cx="226389" cy="138746"/>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68" name="Freeform 87">
            <a:extLst>
              <a:ext uri="{FF2B5EF4-FFF2-40B4-BE49-F238E27FC236}">
                <a16:creationId xmlns:a16="http://schemas.microsoft.com/office/drawing/2014/main" id="{F11F4CB1-CB47-BF32-A009-A094D5A740CA}"/>
              </a:ext>
            </a:extLst>
          </p:cNvPr>
          <p:cNvSpPr>
            <a:spLocks noChangeAspect="1"/>
          </p:cNvSpPr>
          <p:nvPr/>
        </p:nvSpPr>
        <p:spPr bwMode="auto">
          <a:xfrm>
            <a:off x="11540454" y="4872826"/>
            <a:ext cx="321157" cy="43059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69" name="Freeform 88">
            <a:extLst>
              <a:ext uri="{FF2B5EF4-FFF2-40B4-BE49-F238E27FC236}">
                <a16:creationId xmlns:a16="http://schemas.microsoft.com/office/drawing/2014/main" id="{22138F95-2918-9CF8-B827-08B98AD95018}"/>
              </a:ext>
            </a:extLst>
          </p:cNvPr>
          <p:cNvSpPr>
            <a:spLocks noChangeAspect="1"/>
          </p:cNvSpPr>
          <p:nvPr/>
        </p:nvSpPr>
        <p:spPr bwMode="auto">
          <a:xfrm>
            <a:off x="11738494" y="4734080"/>
            <a:ext cx="63179" cy="86119"/>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0" name="Freeform 89">
            <a:extLst>
              <a:ext uri="{FF2B5EF4-FFF2-40B4-BE49-F238E27FC236}">
                <a16:creationId xmlns:a16="http://schemas.microsoft.com/office/drawing/2014/main" id="{1C437528-EEB7-51C7-1514-9BB94B7CCB03}"/>
              </a:ext>
            </a:extLst>
          </p:cNvPr>
          <p:cNvSpPr>
            <a:spLocks noChangeAspect="1"/>
          </p:cNvSpPr>
          <p:nvPr/>
        </p:nvSpPr>
        <p:spPr bwMode="auto">
          <a:xfrm>
            <a:off x="11701640" y="5006789"/>
            <a:ext cx="15794" cy="14353"/>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1" name="Freeform 90">
            <a:extLst>
              <a:ext uri="{FF2B5EF4-FFF2-40B4-BE49-F238E27FC236}">
                <a16:creationId xmlns:a16="http://schemas.microsoft.com/office/drawing/2014/main" id="{A3AAF5C1-9AF3-2E81-5886-D62B26D8A819}"/>
              </a:ext>
            </a:extLst>
          </p:cNvPr>
          <p:cNvSpPr>
            <a:spLocks noChangeAspect="1"/>
          </p:cNvSpPr>
          <p:nvPr/>
        </p:nvSpPr>
        <p:spPr bwMode="auto">
          <a:xfrm>
            <a:off x="11586152" y="5037886"/>
            <a:ext cx="63179" cy="23922"/>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2" name="Freeform 91">
            <a:extLst>
              <a:ext uri="{FF2B5EF4-FFF2-40B4-BE49-F238E27FC236}">
                <a16:creationId xmlns:a16="http://schemas.microsoft.com/office/drawing/2014/main" id="{D3FD75FB-D597-F163-E963-CF3A1960D00D}"/>
              </a:ext>
            </a:extLst>
          </p:cNvPr>
          <p:cNvSpPr>
            <a:spLocks noChangeAspect="1"/>
          </p:cNvSpPr>
          <p:nvPr/>
        </p:nvSpPr>
        <p:spPr bwMode="auto">
          <a:xfrm>
            <a:off x="11460135" y="4848786"/>
            <a:ext cx="100032" cy="71766"/>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3" name="Freeform 92">
            <a:extLst>
              <a:ext uri="{FF2B5EF4-FFF2-40B4-BE49-F238E27FC236}">
                <a16:creationId xmlns:a16="http://schemas.microsoft.com/office/drawing/2014/main" id="{530EF622-57D5-AA94-B4EB-669871C2BF33}"/>
              </a:ext>
            </a:extLst>
          </p:cNvPr>
          <p:cNvSpPr>
            <a:spLocks noChangeAspect="1"/>
          </p:cNvSpPr>
          <p:nvPr/>
        </p:nvSpPr>
        <p:spPr bwMode="auto">
          <a:xfrm>
            <a:off x="11275914" y="4528351"/>
            <a:ext cx="268508" cy="191375"/>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74" name="Freeform 93">
            <a:extLst>
              <a:ext uri="{FF2B5EF4-FFF2-40B4-BE49-F238E27FC236}">
                <a16:creationId xmlns:a16="http://schemas.microsoft.com/office/drawing/2014/main" id="{7F597F6E-DD41-425B-D9C8-32CE431D2B1A}"/>
              </a:ext>
            </a:extLst>
          </p:cNvPr>
          <p:cNvSpPr>
            <a:spLocks noChangeAspect="1"/>
          </p:cNvSpPr>
          <p:nvPr/>
        </p:nvSpPr>
        <p:spPr bwMode="auto">
          <a:xfrm>
            <a:off x="11491724" y="5303419"/>
            <a:ext cx="36854" cy="52628"/>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5" name="Freeform 94">
            <a:extLst>
              <a:ext uri="{FF2B5EF4-FFF2-40B4-BE49-F238E27FC236}">
                <a16:creationId xmlns:a16="http://schemas.microsoft.com/office/drawing/2014/main" id="{E896DDC2-4F7E-FE6A-B1C8-0314B9874587}"/>
              </a:ext>
            </a:extLst>
          </p:cNvPr>
          <p:cNvSpPr>
            <a:spLocks noChangeAspect="1"/>
          </p:cNvSpPr>
          <p:nvPr/>
        </p:nvSpPr>
        <p:spPr bwMode="auto">
          <a:xfrm>
            <a:off x="11440422" y="5360833"/>
            <a:ext cx="100032" cy="325338"/>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6" name="Freeform 95">
            <a:extLst>
              <a:ext uri="{FF2B5EF4-FFF2-40B4-BE49-F238E27FC236}">
                <a16:creationId xmlns:a16="http://schemas.microsoft.com/office/drawing/2014/main" id="{DF22AB97-5419-22C1-BBF7-B935922DD15D}"/>
              </a:ext>
            </a:extLst>
          </p:cNvPr>
          <p:cNvSpPr>
            <a:spLocks noChangeAspect="1"/>
          </p:cNvSpPr>
          <p:nvPr/>
        </p:nvSpPr>
        <p:spPr bwMode="auto">
          <a:xfrm>
            <a:off x="11323688" y="4718751"/>
            <a:ext cx="47384" cy="43059"/>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7" name="Freeform 96">
            <a:extLst>
              <a:ext uri="{FF2B5EF4-FFF2-40B4-BE49-F238E27FC236}">
                <a16:creationId xmlns:a16="http://schemas.microsoft.com/office/drawing/2014/main" id="{69BC3410-573A-2D98-6897-775447EA9097}"/>
              </a:ext>
            </a:extLst>
          </p:cNvPr>
          <p:cNvSpPr>
            <a:spLocks noChangeAspect="1"/>
          </p:cNvSpPr>
          <p:nvPr/>
        </p:nvSpPr>
        <p:spPr bwMode="auto">
          <a:xfrm>
            <a:off x="11338365" y="4499645"/>
            <a:ext cx="42119" cy="28706"/>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chemeClr val="accent5">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8" name="Freeform 97">
            <a:extLst>
              <a:ext uri="{FF2B5EF4-FFF2-40B4-BE49-F238E27FC236}">
                <a16:creationId xmlns:a16="http://schemas.microsoft.com/office/drawing/2014/main" id="{643D8BF5-3F94-2C14-BC3D-6E251329574E}"/>
              </a:ext>
            </a:extLst>
          </p:cNvPr>
          <p:cNvSpPr>
            <a:spLocks noChangeAspect="1"/>
          </p:cNvSpPr>
          <p:nvPr/>
        </p:nvSpPr>
        <p:spPr bwMode="auto">
          <a:xfrm>
            <a:off x="11384011" y="5667033"/>
            <a:ext cx="94767" cy="66981"/>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79" name="Freeform 98">
            <a:extLst>
              <a:ext uri="{FF2B5EF4-FFF2-40B4-BE49-F238E27FC236}">
                <a16:creationId xmlns:a16="http://schemas.microsoft.com/office/drawing/2014/main" id="{47889787-D5FA-186C-6F41-745258ADF28F}"/>
              </a:ext>
            </a:extLst>
          </p:cNvPr>
          <p:cNvSpPr>
            <a:spLocks noChangeAspect="1"/>
          </p:cNvSpPr>
          <p:nvPr/>
        </p:nvSpPr>
        <p:spPr bwMode="auto">
          <a:xfrm>
            <a:off x="11287218" y="4418311"/>
            <a:ext cx="94767" cy="105256"/>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0" name="Freeform 99">
            <a:extLst>
              <a:ext uri="{FF2B5EF4-FFF2-40B4-BE49-F238E27FC236}">
                <a16:creationId xmlns:a16="http://schemas.microsoft.com/office/drawing/2014/main" id="{70096836-D1CC-2042-CE42-CCFD4A6B8314}"/>
              </a:ext>
            </a:extLst>
          </p:cNvPr>
          <p:cNvSpPr>
            <a:spLocks noChangeAspect="1"/>
          </p:cNvSpPr>
          <p:nvPr/>
        </p:nvSpPr>
        <p:spPr bwMode="auto">
          <a:xfrm>
            <a:off x="11297748" y="4112111"/>
            <a:ext cx="42119" cy="23922"/>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1" name="Freeform 100">
            <a:extLst>
              <a:ext uri="{FF2B5EF4-FFF2-40B4-BE49-F238E27FC236}">
                <a16:creationId xmlns:a16="http://schemas.microsoft.com/office/drawing/2014/main" id="{63041350-B5EB-1E86-BAC2-93EACB16CF4E}"/>
              </a:ext>
            </a:extLst>
          </p:cNvPr>
          <p:cNvSpPr>
            <a:spLocks noChangeAspect="1"/>
          </p:cNvSpPr>
          <p:nvPr/>
        </p:nvSpPr>
        <p:spPr bwMode="auto">
          <a:xfrm>
            <a:off x="11213510" y="4322623"/>
            <a:ext cx="73708" cy="86119"/>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2" name="Freeform 101">
            <a:extLst>
              <a:ext uri="{FF2B5EF4-FFF2-40B4-BE49-F238E27FC236}">
                <a16:creationId xmlns:a16="http://schemas.microsoft.com/office/drawing/2014/main" id="{F9C51426-74A5-E3DB-AE74-11FB4B961357}"/>
              </a:ext>
            </a:extLst>
          </p:cNvPr>
          <p:cNvSpPr>
            <a:spLocks noChangeAspect="1"/>
          </p:cNvSpPr>
          <p:nvPr/>
        </p:nvSpPr>
        <p:spPr bwMode="auto">
          <a:xfrm>
            <a:off x="11166127" y="4231720"/>
            <a:ext cx="31589" cy="14353"/>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3" name="Freeform 102">
            <a:extLst>
              <a:ext uri="{FF2B5EF4-FFF2-40B4-BE49-F238E27FC236}">
                <a16:creationId xmlns:a16="http://schemas.microsoft.com/office/drawing/2014/main" id="{3CA0F8A8-C470-0108-8008-2A85FFF91488}"/>
              </a:ext>
            </a:extLst>
          </p:cNvPr>
          <p:cNvSpPr>
            <a:spLocks noChangeAspect="1"/>
          </p:cNvSpPr>
          <p:nvPr/>
        </p:nvSpPr>
        <p:spPr bwMode="auto">
          <a:xfrm>
            <a:off x="11160862" y="4169523"/>
            <a:ext cx="31589" cy="28706"/>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4" name="Freeform 103">
            <a:extLst>
              <a:ext uri="{FF2B5EF4-FFF2-40B4-BE49-F238E27FC236}">
                <a16:creationId xmlns:a16="http://schemas.microsoft.com/office/drawing/2014/main" id="{D1FF8B0A-A806-D850-4F2A-2B9857ACF4C4}"/>
              </a:ext>
            </a:extLst>
          </p:cNvPr>
          <p:cNvSpPr>
            <a:spLocks noChangeAspect="1"/>
          </p:cNvSpPr>
          <p:nvPr/>
        </p:nvSpPr>
        <p:spPr bwMode="auto">
          <a:xfrm>
            <a:off x="11160862" y="4958945"/>
            <a:ext cx="15794" cy="14353"/>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Freeform 104">
            <a:extLst>
              <a:ext uri="{FF2B5EF4-FFF2-40B4-BE49-F238E27FC236}">
                <a16:creationId xmlns:a16="http://schemas.microsoft.com/office/drawing/2014/main" id="{29D3AEB2-220B-652D-7D28-98B039613DC7}"/>
              </a:ext>
            </a:extLst>
          </p:cNvPr>
          <p:cNvSpPr>
            <a:spLocks noChangeAspect="1"/>
          </p:cNvSpPr>
          <p:nvPr/>
        </p:nvSpPr>
        <p:spPr bwMode="auto">
          <a:xfrm>
            <a:off x="11199963" y="4179856"/>
            <a:ext cx="47384" cy="62197"/>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6" name="Freeform 105">
            <a:extLst>
              <a:ext uri="{FF2B5EF4-FFF2-40B4-BE49-F238E27FC236}">
                <a16:creationId xmlns:a16="http://schemas.microsoft.com/office/drawing/2014/main" id="{582EA2A8-317B-F4FE-12DE-8E6D46F3C529}"/>
              </a:ext>
            </a:extLst>
          </p:cNvPr>
          <p:cNvSpPr>
            <a:spLocks noChangeAspect="1"/>
          </p:cNvSpPr>
          <p:nvPr/>
        </p:nvSpPr>
        <p:spPr bwMode="auto">
          <a:xfrm>
            <a:off x="11152579" y="4466154"/>
            <a:ext cx="42119" cy="19138"/>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7" name="Freeform 106">
            <a:extLst>
              <a:ext uri="{FF2B5EF4-FFF2-40B4-BE49-F238E27FC236}">
                <a16:creationId xmlns:a16="http://schemas.microsoft.com/office/drawing/2014/main" id="{136ABD72-2CDD-EB4D-4DF7-6AE58BEB3F1E}"/>
              </a:ext>
            </a:extLst>
          </p:cNvPr>
          <p:cNvSpPr>
            <a:spLocks noChangeAspect="1"/>
          </p:cNvSpPr>
          <p:nvPr/>
        </p:nvSpPr>
        <p:spPr bwMode="auto">
          <a:xfrm>
            <a:off x="11172149" y="4753217"/>
            <a:ext cx="115827" cy="100472"/>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88" name="Freeform 107">
            <a:extLst>
              <a:ext uri="{FF2B5EF4-FFF2-40B4-BE49-F238E27FC236}">
                <a16:creationId xmlns:a16="http://schemas.microsoft.com/office/drawing/2014/main" id="{E7AC3936-044A-CC97-A294-D0FBF5CFA08A}"/>
              </a:ext>
            </a:extLst>
          </p:cNvPr>
          <p:cNvSpPr>
            <a:spLocks noChangeAspect="1"/>
          </p:cNvSpPr>
          <p:nvPr/>
        </p:nvSpPr>
        <p:spPr bwMode="auto">
          <a:xfrm>
            <a:off x="11166884" y="4490077"/>
            <a:ext cx="21059" cy="14353"/>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89" name="Freeform 108">
            <a:extLst>
              <a:ext uri="{FF2B5EF4-FFF2-40B4-BE49-F238E27FC236}">
                <a16:creationId xmlns:a16="http://schemas.microsoft.com/office/drawing/2014/main" id="{F60A14A3-7FCA-01B5-F397-74AC48D7418F}"/>
              </a:ext>
            </a:extLst>
          </p:cNvPr>
          <p:cNvSpPr>
            <a:spLocks noChangeAspect="1"/>
          </p:cNvSpPr>
          <p:nvPr/>
        </p:nvSpPr>
        <p:spPr bwMode="auto">
          <a:xfrm>
            <a:off x="11082646" y="3317904"/>
            <a:ext cx="42119" cy="14353"/>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0" name="Freeform 109">
            <a:extLst>
              <a:ext uri="{FF2B5EF4-FFF2-40B4-BE49-F238E27FC236}">
                <a16:creationId xmlns:a16="http://schemas.microsoft.com/office/drawing/2014/main" id="{D6A55526-6A69-664E-A4F5-BF4A77B56ED8}"/>
              </a:ext>
            </a:extLst>
          </p:cNvPr>
          <p:cNvSpPr>
            <a:spLocks noChangeAspect="1"/>
          </p:cNvSpPr>
          <p:nvPr/>
        </p:nvSpPr>
        <p:spPr bwMode="auto">
          <a:xfrm>
            <a:off x="10824668" y="3274845"/>
            <a:ext cx="194800" cy="334906"/>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1" name="Freeform 110">
            <a:extLst>
              <a:ext uri="{FF2B5EF4-FFF2-40B4-BE49-F238E27FC236}">
                <a16:creationId xmlns:a16="http://schemas.microsoft.com/office/drawing/2014/main" id="{55031899-07D6-DFCB-09B1-9112ABEC2138}"/>
              </a:ext>
            </a:extLst>
          </p:cNvPr>
          <p:cNvSpPr>
            <a:spLocks noChangeAspect="1"/>
          </p:cNvSpPr>
          <p:nvPr/>
        </p:nvSpPr>
        <p:spPr bwMode="auto">
          <a:xfrm>
            <a:off x="10708841" y="3274845"/>
            <a:ext cx="52649" cy="47844"/>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2" name="Freeform 111">
            <a:extLst>
              <a:ext uri="{FF2B5EF4-FFF2-40B4-BE49-F238E27FC236}">
                <a16:creationId xmlns:a16="http://schemas.microsoft.com/office/drawing/2014/main" id="{8F61212F-216E-03B0-EECB-E193B625BD8D}"/>
              </a:ext>
            </a:extLst>
          </p:cNvPr>
          <p:cNvSpPr>
            <a:spLocks noChangeAspect="1"/>
          </p:cNvSpPr>
          <p:nvPr/>
        </p:nvSpPr>
        <p:spPr bwMode="auto">
          <a:xfrm>
            <a:off x="10882581" y="2676798"/>
            <a:ext cx="447513" cy="315768"/>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3" name="Freeform 112">
            <a:extLst>
              <a:ext uri="{FF2B5EF4-FFF2-40B4-BE49-F238E27FC236}">
                <a16:creationId xmlns:a16="http://schemas.microsoft.com/office/drawing/2014/main" id="{4CF3FF24-53D1-C413-3C8F-D38A1A33F532}"/>
              </a:ext>
            </a:extLst>
          </p:cNvPr>
          <p:cNvSpPr>
            <a:spLocks noChangeAspect="1"/>
          </p:cNvSpPr>
          <p:nvPr/>
        </p:nvSpPr>
        <p:spPr bwMode="auto">
          <a:xfrm>
            <a:off x="10414009" y="2193576"/>
            <a:ext cx="226389" cy="186590"/>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4" name="Freeform 113">
            <a:extLst>
              <a:ext uri="{FF2B5EF4-FFF2-40B4-BE49-F238E27FC236}">
                <a16:creationId xmlns:a16="http://schemas.microsoft.com/office/drawing/2014/main" id="{D4B3FA2A-160D-2C0C-7CE3-316971851F36}"/>
              </a:ext>
            </a:extLst>
          </p:cNvPr>
          <p:cNvSpPr>
            <a:spLocks noChangeAspect="1"/>
          </p:cNvSpPr>
          <p:nvPr/>
        </p:nvSpPr>
        <p:spPr bwMode="auto">
          <a:xfrm>
            <a:off x="10458152" y="2557189"/>
            <a:ext cx="47384" cy="66981"/>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5" name="Freeform 114">
            <a:extLst>
              <a:ext uri="{FF2B5EF4-FFF2-40B4-BE49-F238E27FC236}">
                <a16:creationId xmlns:a16="http://schemas.microsoft.com/office/drawing/2014/main" id="{14857A96-6B7F-A381-7B61-A9FB5A5D43A2}"/>
              </a:ext>
            </a:extLst>
          </p:cNvPr>
          <p:cNvSpPr>
            <a:spLocks noChangeAspect="1"/>
          </p:cNvSpPr>
          <p:nvPr/>
        </p:nvSpPr>
        <p:spPr bwMode="auto">
          <a:xfrm>
            <a:off x="10850992" y="4537920"/>
            <a:ext cx="194800" cy="129178"/>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6" name="Freeform 115">
            <a:extLst>
              <a:ext uri="{FF2B5EF4-FFF2-40B4-BE49-F238E27FC236}">
                <a16:creationId xmlns:a16="http://schemas.microsoft.com/office/drawing/2014/main" id="{CA807C2B-706F-8A53-C653-CF53EDD57E24}"/>
              </a:ext>
            </a:extLst>
          </p:cNvPr>
          <p:cNvSpPr>
            <a:spLocks noChangeAspect="1"/>
          </p:cNvSpPr>
          <p:nvPr/>
        </p:nvSpPr>
        <p:spPr bwMode="auto">
          <a:xfrm>
            <a:off x="10850992" y="4939808"/>
            <a:ext cx="73708" cy="47844"/>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497" name="Freeform 116">
            <a:extLst>
              <a:ext uri="{FF2B5EF4-FFF2-40B4-BE49-F238E27FC236}">
                <a16:creationId xmlns:a16="http://schemas.microsoft.com/office/drawing/2014/main" id="{27592358-42F8-CE3B-F1C7-F2D03DED0263}"/>
              </a:ext>
            </a:extLst>
          </p:cNvPr>
          <p:cNvSpPr>
            <a:spLocks noChangeAspect="1"/>
          </p:cNvSpPr>
          <p:nvPr/>
        </p:nvSpPr>
        <p:spPr bwMode="auto">
          <a:xfrm>
            <a:off x="10861522" y="4384820"/>
            <a:ext cx="36854" cy="28706"/>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8" name="Freeform 117">
            <a:extLst>
              <a:ext uri="{FF2B5EF4-FFF2-40B4-BE49-F238E27FC236}">
                <a16:creationId xmlns:a16="http://schemas.microsoft.com/office/drawing/2014/main" id="{664EFBA5-E48E-014C-42F9-BF6FCD5254F0}"/>
              </a:ext>
            </a:extLst>
          </p:cNvPr>
          <p:cNvSpPr>
            <a:spLocks noChangeAspect="1"/>
          </p:cNvSpPr>
          <p:nvPr/>
        </p:nvSpPr>
        <p:spPr bwMode="auto">
          <a:xfrm>
            <a:off x="10766755" y="4557057"/>
            <a:ext cx="47384" cy="23922"/>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499" name="Freeform 118">
            <a:extLst>
              <a:ext uri="{FF2B5EF4-FFF2-40B4-BE49-F238E27FC236}">
                <a16:creationId xmlns:a16="http://schemas.microsoft.com/office/drawing/2014/main" id="{EEE0BF0C-7779-C406-EAF9-69B52B658D66}"/>
              </a:ext>
            </a:extLst>
          </p:cNvPr>
          <p:cNvSpPr>
            <a:spLocks noChangeAspect="1"/>
          </p:cNvSpPr>
          <p:nvPr/>
        </p:nvSpPr>
        <p:spPr bwMode="auto">
          <a:xfrm>
            <a:off x="10750960" y="4528351"/>
            <a:ext cx="21059" cy="4785"/>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0" name="Freeform 119">
            <a:extLst>
              <a:ext uri="{FF2B5EF4-FFF2-40B4-BE49-F238E27FC236}">
                <a16:creationId xmlns:a16="http://schemas.microsoft.com/office/drawing/2014/main" id="{E5A5D1EC-36ED-CE30-EFA1-22804F843049}"/>
              </a:ext>
            </a:extLst>
          </p:cNvPr>
          <p:cNvSpPr>
            <a:spLocks noChangeAspect="1"/>
          </p:cNvSpPr>
          <p:nvPr/>
        </p:nvSpPr>
        <p:spPr bwMode="auto">
          <a:xfrm>
            <a:off x="10603544" y="4332192"/>
            <a:ext cx="147416" cy="220081"/>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1" name="Freeform 120">
            <a:extLst>
              <a:ext uri="{FF2B5EF4-FFF2-40B4-BE49-F238E27FC236}">
                <a16:creationId xmlns:a16="http://schemas.microsoft.com/office/drawing/2014/main" id="{C76022ED-7692-54B3-52C0-8EA4CE9AAB21}"/>
              </a:ext>
            </a:extLst>
          </p:cNvPr>
          <p:cNvSpPr>
            <a:spLocks noChangeAspect="1"/>
          </p:cNvSpPr>
          <p:nvPr/>
        </p:nvSpPr>
        <p:spPr bwMode="auto">
          <a:xfrm>
            <a:off x="10729900" y="4552273"/>
            <a:ext cx="15794" cy="9568"/>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2" name="Freeform 121">
            <a:extLst>
              <a:ext uri="{FF2B5EF4-FFF2-40B4-BE49-F238E27FC236}">
                <a16:creationId xmlns:a16="http://schemas.microsoft.com/office/drawing/2014/main" id="{A4D1968C-ED38-AE66-56AB-2AB8B19BCAF3}"/>
              </a:ext>
            </a:extLst>
          </p:cNvPr>
          <p:cNvSpPr>
            <a:spLocks noChangeAspect="1"/>
          </p:cNvSpPr>
          <p:nvPr/>
        </p:nvSpPr>
        <p:spPr bwMode="auto">
          <a:xfrm>
            <a:off x="10703576" y="4576195"/>
            <a:ext cx="21059" cy="19138"/>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3" name="Freeform 122">
            <a:extLst>
              <a:ext uri="{FF2B5EF4-FFF2-40B4-BE49-F238E27FC236}">
                <a16:creationId xmlns:a16="http://schemas.microsoft.com/office/drawing/2014/main" id="{22B87338-6465-6037-67EC-C433094FE43A}"/>
              </a:ext>
            </a:extLst>
          </p:cNvPr>
          <p:cNvSpPr>
            <a:spLocks noChangeAspect="1"/>
          </p:cNvSpPr>
          <p:nvPr/>
        </p:nvSpPr>
        <p:spPr bwMode="auto">
          <a:xfrm>
            <a:off x="10614073" y="4877611"/>
            <a:ext cx="84238" cy="114825"/>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04" name="Freeform 123">
            <a:extLst>
              <a:ext uri="{FF2B5EF4-FFF2-40B4-BE49-F238E27FC236}">
                <a16:creationId xmlns:a16="http://schemas.microsoft.com/office/drawing/2014/main" id="{2432CB9E-A109-4EF3-73D2-E624936A6222}"/>
              </a:ext>
            </a:extLst>
          </p:cNvPr>
          <p:cNvSpPr>
            <a:spLocks noChangeAspect="1"/>
          </p:cNvSpPr>
          <p:nvPr/>
        </p:nvSpPr>
        <p:spPr bwMode="auto">
          <a:xfrm>
            <a:off x="10656192" y="4595332"/>
            <a:ext cx="36854" cy="28706"/>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5" name="Freeform 124">
            <a:extLst>
              <a:ext uri="{FF2B5EF4-FFF2-40B4-BE49-F238E27FC236}">
                <a16:creationId xmlns:a16="http://schemas.microsoft.com/office/drawing/2014/main" id="{6886CE90-3BEE-7240-E0F0-9D8E822375E9}"/>
              </a:ext>
            </a:extLst>
          </p:cNvPr>
          <p:cNvSpPr>
            <a:spLocks noChangeAspect="1"/>
          </p:cNvSpPr>
          <p:nvPr/>
        </p:nvSpPr>
        <p:spPr bwMode="auto">
          <a:xfrm>
            <a:off x="10582484" y="4112111"/>
            <a:ext cx="94767" cy="62197"/>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06" name="Freeform 125">
            <a:extLst>
              <a:ext uri="{FF2B5EF4-FFF2-40B4-BE49-F238E27FC236}">
                <a16:creationId xmlns:a16="http://schemas.microsoft.com/office/drawing/2014/main" id="{EF9FCD2D-CC2F-26DB-0D26-22EF98D94A9C}"/>
              </a:ext>
            </a:extLst>
          </p:cNvPr>
          <p:cNvSpPr>
            <a:spLocks noChangeAspect="1"/>
          </p:cNvSpPr>
          <p:nvPr/>
        </p:nvSpPr>
        <p:spPr bwMode="auto">
          <a:xfrm>
            <a:off x="10635132" y="4935023"/>
            <a:ext cx="10530" cy="9568"/>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7" name="Freeform 126">
            <a:extLst>
              <a:ext uri="{FF2B5EF4-FFF2-40B4-BE49-F238E27FC236}">
                <a16:creationId xmlns:a16="http://schemas.microsoft.com/office/drawing/2014/main" id="{DDE4C642-5A88-2596-9BA3-8E788919B130}"/>
              </a:ext>
            </a:extLst>
          </p:cNvPr>
          <p:cNvSpPr>
            <a:spLocks noChangeAspect="1"/>
          </p:cNvSpPr>
          <p:nvPr/>
        </p:nvSpPr>
        <p:spPr bwMode="auto">
          <a:xfrm>
            <a:off x="10556159" y="4647961"/>
            <a:ext cx="84238" cy="105256"/>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08" name="Freeform 127">
            <a:extLst>
              <a:ext uri="{FF2B5EF4-FFF2-40B4-BE49-F238E27FC236}">
                <a16:creationId xmlns:a16="http://schemas.microsoft.com/office/drawing/2014/main" id="{3B9917A2-1CF8-2A6B-92E2-F853A17B97B9}"/>
              </a:ext>
            </a:extLst>
          </p:cNvPr>
          <p:cNvSpPr>
            <a:spLocks noChangeAspect="1"/>
          </p:cNvSpPr>
          <p:nvPr/>
        </p:nvSpPr>
        <p:spPr bwMode="auto">
          <a:xfrm>
            <a:off x="10598279" y="4911102"/>
            <a:ext cx="15794" cy="23922"/>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9" name="Freeform 128">
            <a:extLst>
              <a:ext uri="{FF2B5EF4-FFF2-40B4-BE49-F238E27FC236}">
                <a16:creationId xmlns:a16="http://schemas.microsoft.com/office/drawing/2014/main" id="{284ADA9E-9A9F-F8BF-EDCF-78D7D4873C31}"/>
              </a:ext>
            </a:extLst>
          </p:cNvPr>
          <p:cNvSpPr>
            <a:spLocks noChangeAspect="1"/>
          </p:cNvSpPr>
          <p:nvPr/>
        </p:nvSpPr>
        <p:spPr bwMode="auto">
          <a:xfrm>
            <a:off x="10466657" y="4370467"/>
            <a:ext cx="100032" cy="133963"/>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0" name="Freeform 129">
            <a:extLst>
              <a:ext uri="{FF2B5EF4-FFF2-40B4-BE49-F238E27FC236}">
                <a16:creationId xmlns:a16="http://schemas.microsoft.com/office/drawing/2014/main" id="{82393872-623C-5C3F-D3B6-E984C71E228C}"/>
              </a:ext>
            </a:extLst>
          </p:cNvPr>
          <p:cNvSpPr>
            <a:spLocks noChangeAspect="1"/>
          </p:cNvSpPr>
          <p:nvPr/>
        </p:nvSpPr>
        <p:spPr bwMode="auto">
          <a:xfrm>
            <a:off x="10497639" y="4157190"/>
            <a:ext cx="36854" cy="33491"/>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1" name="Freeform 130">
            <a:extLst>
              <a:ext uri="{FF2B5EF4-FFF2-40B4-BE49-F238E27FC236}">
                <a16:creationId xmlns:a16="http://schemas.microsoft.com/office/drawing/2014/main" id="{C1D8D70C-D31E-BA8A-A95D-63AD9374A508}"/>
              </a:ext>
            </a:extLst>
          </p:cNvPr>
          <p:cNvSpPr>
            <a:spLocks noChangeAspect="1"/>
          </p:cNvSpPr>
          <p:nvPr/>
        </p:nvSpPr>
        <p:spPr bwMode="auto">
          <a:xfrm>
            <a:off x="10382419" y="3978148"/>
            <a:ext cx="173740" cy="110040"/>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2" name="Freeform 131">
            <a:extLst>
              <a:ext uri="{FF2B5EF4-FFF2-40B4-BE49-F238E27FC236}">
                <a16:creationId xmlns:a16="http://schemas.microsoft.com/office/drawing/2014/main" id="{10D4D0FC-6E42-BD5E-1989-B291A5C7E5CB}"/>
              </a:ext>
            </a:extLst>
          </p:cNvPr>
          <p:cNvSpPr>
            <a:spLocks noChangeAspect="1"/>
          </p:cNvSpPr>
          <p:nvPr/>
        </p:nvSpPr>
        <p:spPr bwMode="auto">
          <a:xfrm>
            <a:off x="10462606" y="4671882"/>
            <a:ext cx="68443" cy="57412"/>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3" name="Freeform 132">
            <a:extLst>
              <a:ext uri="{FF2B5EF4-FFF2-40B4-BE49-F238E27FC236}">
                <a16:creationId xmlns:a16="http://schemas.microsoft.com/office/drawing/2014/main" id="{234A6E32-083B-5B93-581A-B35BE4F2167A}"/>
              </a:ext>
            </a:extLst>
          </p:cNvPr>
          <p:cNvSpPr>
            <a:spLocks noChangeAspect="1"/>
          </p:cNvSpPr>
          <p:nvPr/>
        </p:nvSpPr>
        <p:spPr bwMode="auto">
          <a:xfrm>
            <a:off x="10429231" y="4420702"/>
            <a:ext cx="42119" cy="71766"/>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4" name="Freeform 133">
            <a:extLst>
              <a:ext uri="{FF2B5EF4-FFF2-40B4-BE49-F238E27FC236}">
                <a16:creationId xmlns:a16="http://schemas.microsoft.com/office/drawing/2014/main" id="{786FACB5-81F0-DAF9-DDA0-A82E2DA00A9D}"/>
              </a:ext>
            </a:extLst>
          </p:cNvPr>
          <p:cNvSpPr>
            <a:spLocks noChangeAspect="1"/>
          </p:cNvSpPr>
          <p:nvPr/>
        </p:nvSpPr>
        <p:spPr bwMode="auto">
          <a:xfrm>
            <a:off x="10382419" y="4513998"/>
            <a:ext cx="36854" cy="14353"/>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5" name="Freeform 134">
            <a:extLst>
              <a:ext uri="{FF2B5EF4-FFF2-40B4-BE49-F238E27FC236}">
                <a16:creationId xmlns:a16="http://schemas.microsoft.com/office/drawing/2014/main" id="{AAC917CA-0A02-6509-A995-78B6EA4159BB}"/>
              </a:ext>
            </a:extLst>
          </p:cNvPr>
          <p:cNvSpPr>
            <a:spLocks noChangeAspect="1"/>
          </p:cNvSpPr>
          <p:nvPr/>
        </p:nvSpPr>
        <p:spPr bwMode="auto">
          <a:xfrm>
            <a:off x="10320775" y="3734145"/>
            <a:ext cx="179005" cy="23443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6" name="Freeform 135">
            <a:extLst>
              <a:ext uri="{FF2B5EF4-FFF2-40B4-BE49-F238E27FC236}">
                <a16:creationId xmlns:a16="http://schemas.microsoft.com/office/drawing/2014/main" id="{303A0073-EFD4-04FD-C4D6-C9FEA82DD177}"/>
              </a:ext>
            </a:extLst>
          </p:cNvPr>
          <p:cNvSpPr>
            <a:spLocks noChangeAspect="1"/>
          </p:cNvSpPr>
          <p:nvPr/>
        </p:nvSpPr>
        <p:spPr bwMode="auto">
          <a:xfrm>
            <a:off x="10400239" y="4097758"/>
            <a:ext cx="68443" cy="110040"/>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7" name="Freeform 136">
            <a:extLst>
              <a:ext uri="{FF2B5EF4-FFF2-40B4-BE49-F238E27FC236}">
                <a16:creationId xmlns:a16="http://schemas.microsoft.com/office/drawing/2014/main" id="{7F9ADA0B-9C00-A7A5-F0D0-991D3FE82AE0}"/>
              </a:ext>
            </a:extLst>
          </p:cNvPr>
          <p:cNvSpPr>
            <a:spLocks noChangeAspect="1"/>
          </p:cNvSpPr>
          <p:nvPr/>
        </p:nvSpPr>
        <p:spPr bwMode="auto">
          <a:xfrm>
            <a:off x="10400239" y="4734080"/>
            <a:ext cx="63179" cy="47844"/>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18" name="Freeform 137">
            <a:extLst>
              <a:ext uri="{FF2B5EF4-FFF2-40B4-BE49-F238E27FC236}">
                <a16:creationId xmlns:a16="http://schemas.microsoft.com/office/drawing/2014/main" id="{EB681301-EE76-F16E-77D8-91F4FE25B01D}"/>
              </a:ext>
            </a:extLst>
          </p:cNvPr>
          <p:cNvSpPr>
            <a:spLocks noChangeAspect="1"/>
          </p:cNvSpPr>
          <p:nvPr/>
        </p:nvSpPr>
        <p:spPr bwMode="auto">
          <a:xfrm>
            <a:off x="10294450" y="4456586"/>
            <a:ext cx="73708" cy="105256"/>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19" name="Freeform 138">
            <a:extLst>
              <a:ext uri="{FF2B5EF4-FFF2-40B4-BE49-F238E27FC236}">
                <a16:creationId xmlns:a16="http://schemas.microsoft.com/office/drawing/2014/main" id="{A3FDBE2C-7932-9C9E-01CE-728F3BD41BBA}"/>
              </a:ext>
            </a:extLst>
          </p:cNvPr>
          <p:cNvSpPr>
            <a:spLocks noChangeAspect="1"/>
          </p:cNvSpPr>
          <p:nvPr/>
        </p:nvSpPr>
        <p:spPr bwMode="auto">
          <a:xfrm>
            <a:off x="10320775" y="4016423"/>
            <a:ext cx="42119" cy="23922"/>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0" name="Freeform 139">
            <a:extLst>
              <a:ext uri="{FF2B5EF4-FFF2-40B4-BE49-F238E27FC236}">
                <a16:creationId xmlns:a16="http://schemas.microsoft.com/office/drawing/2014/main" id="{1CC5EAB7-CADE-D58B-9F9D-39A816AFACE5}"/>
              </a:ext>
            </a:extLst>
          </p:cNvPr>
          <p:cNvSpPr>
            <a:spLocks noChangeAspect="1"/>
          </p:cNvSpPr>
          <p:nvPr/>
        </p:nvSpPr>
        <p:spPr bwMode="auto">
          <a:xfrm>
            <a:off x="10273390" y="4652745"/>
            <a:ext cx="42119" cy="23922"/>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1" name="Freeform 140">
            <a:extLst>
              <a:ext uri="{FF2B5EF4-FFF2-40B4-BE49-F238E27FC236}">
                <a16:creationId xmlns:a16="http://schemas.microsoft.com/office/drawing/2014/main" id="{B1B0176E-4846-641C-A7B0-6206E219E12E}"/>
              </a:ext>
            </a:extLst>
          </p:cNvPr>
          <p:cNvSpPr>
            <a:spLocks noChangeAspect="1"/>
          </p:cNvSpPr>
          <p:nvPr/>
        </p:nvSpPr>
        <p:spPr bwMode="auto">
          <a:xfrm>
            <a:off x="10226007" y="4604901"/>
            <a:ext cx="42119" cy="47844"/>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2" name="Freeform 141">
            <a:extLst>
              <a:ext uri="{FF2B5EF4-FFF2-40B4-BE49-F238E27FC236}">
                <a16:creationId xmlns:a16="http://schemas.microsoft.com/office/drawing/2014/main" id="{75025504-433F-11C5-5BA0-DC7796FDCC9F}"/>
              </a:ext>
            </a:extLst>
          </p:cNvPr>
          <p:cNvSpPr>
            <a:spLocks noChangeAspect="1"/>
          </p:cNvSpPr>
          <p:nvPr/>
        </p:nvSpPr>
        <p:spPr bwMode="auto">
          <a:xfrm>
            <a:off x="10099650" y="4667098"/>
            <a:ext cx="147416" cy="86119"/>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23" name="Freeform 142">
            <a:extLst>
              <a:ext uri="{FF2B5EF4-FFF2-40B4-BE49-F238E27FC236}">
                <a16:creationId xmlns:a16="http://schemas.microsoft.com/office/drawing/2014/main" id="{CA9924E5-E032-F96B-432B-AF64F4F1DF3C}"/>
              </a:ext>
            </a:extLst>
          </p:cNvPr>
          <p:cNvSpPr>
            <a:spLocks noChangeAspect="1"/>
          </p:cNvSpPr>
          <p:nvPr/>
        </p:nvSpPr>
        <p:spPr bwMode="auto">
          <a:xfrm>
            <a:off x="10168093" y="4336976"/>
            <a:ext cx="63179" cy="66981"/>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4" name="Freeform 143">
            <a:extLst>
              <a:ext uri="{FF2B5EF4-FFF2-40B4-BE49-F238E27FC236}">
                <a16:creationId xmlns:a16="http://schemas.microsoft.com/office/drawing/2014/main" id="{5B7427A8-9CEB-420A-41C8-4198FF436BF6}"/>
              </a:ext>
            </a:extLst>
          </p:cNvPr>
          <p:cNvSpPr>
            <a:spLocks noChangeAspect="1"/>
          </p:cNvSpPr>
          <p:nvPr/>
        </p:nvSpPr>
        <p:spPr bwMode="auto">
          <a:xfrm>
            <a:off x="10125975" y="4126464"/>
            <a:ext cx="78973" cy="133963"/>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5" name="Freeform 144">
            <a:extLst>
              <a:ext uri="{FF2B5EF4-FFF2-40B4-BE49-F238E27FC236}">
                <a16:creationId xmlns:a16="http://schemas.microsoft.com/office/drawing/2014/main" id="{3CE61BE2-86BA-35E3-2E58-037D90B7E0A7}"/>
              </a:ext>
            </a:extLst>
          </p:cNvPr>
          <p:cNvSpPr>
            <a:spLocks noChangeAspect="1"/>
          </p:cNvSpPr>
          <p:nvPr/>
        </p:nvSpPr>
        <p:spPr bwMode="auto">
          <a:xfrm>
            <a:off x="10078591" y="3973364"/>
            <a:ext cx="84238" cy="119610"/>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6" name="Freeform 145">
            <a:extLst>
              <a:ext uri="{FF2B5EF4-FFF2-40B4-BE49-F238E27FC236}">
                <a16:creationId xmlns:a16="http://schemas.microsoft.com/office/drawing/2014/main" id="{C768EF3B-9FF1-3349-513F-5E8155AD2A82}"/>
              </a:ext>
            </a:extLst>
          </p:cNvPr>
          <p:cNvSpPr>
            <a:spLocks noChangeAspect="1"/>
          </p:cNvSpPr>
          <p:nvPr/>
        </p:nvSpPr>
        <p:spPr bwMode="auto">
          <a:xfrm>
            <a:off x="10036072" y="4635999"/>
            <a:ext cx="21059" cy="23922"/>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7" name="Freeform 146">
            <a:extLst>
              <a:ext uri="{FF2B5EF4-FFF2-40B4-BE49-F238E27FC236}">
                <a16:creationId xmlns:a16="http://schemas.microsoft.com/office/drawing/2014/main" id="{2A79B310-51BE-EDC5-B241-D5CEEC92BB2C}"/>
              </a:ext>
            </a:extLst>
          </p:cNvPr>
          <p:cNvSpPr>
            <a:spLocks noChangeAspect="1"/>
          </p:cNvSpPr>
          <p:nvPr/>
        </p:nvSpPr>
        <p:spPr bwMode="auto">
          <a:xfrm>
            <a:off x="9983824" y="3911165"/>
            <a:ext cx="21059" cy="71766"/>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8" name="Freeform 147">
            <a:extLst>
              <a:ext uri="{FF2B5EF4-FFF2-40B4-BE49-F238E27FC236}">
                <a16:creationId xmlns:a16="http://schemas.microsoft.com/office/drawing/2014/main" id="{6602DE84-8D69-962B-2E1C-C69978BDD6B3}"/>
              </a:ext>
            </a:extLst>
          </p:cNvPr>
          <p:cNvSpPr>
            <a:spLocks noChangeAspect="1"/>
          </p:cNvSpPr>
          <p:nvPr/>
        </p:nvSpPr>
        <p:spPr bwMode="auto">
          <a:xfrm>
            <a:off x="8014765" y="2810760"/>
            <a:ext cx="768670" cy="665028"/>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29" name="Freeform 148">
            <a:extLst>
              <a:ext uri="{FF2B5EF4-FFF2-40B4-BE49-F238E27FC236}">
                <a16:creationId xmlns:a16="http://schemas.microsoft.com/office/drawing/2014/main" id="{C781EA76-9A2F-4EFA-A1B8-71479B9FD356}"/>
              </a:ext>
            </a:extLst>
          </p:cNvPr>
          <p:cNvSpPr>
            <a:spLocks noChangeAspect="1"/>
          </p:cNvSpPr>
          <p:nvPr/>
        </p:nvSpPr>
        <p:spPr bwMode="auto">
          <a:xfrm>
            <a:off x="8267478" y="3466220"/>
            <a:ext cx="42119" cy="9568"/>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0" name="Freeform 149">
            <a:extLst>
              <a:ext uri="{FF2B5EF4-FFF2-40B4-BE49-F238E27FC236}">
                <a16:creationId xmlns:a16="http://schemas.microsoft.com/office/drawing/2014/main" id="{11DA7F2C-8F97-696A-9B87-8AD4E89E0E55}"/>
              </a:ext>
            </a:extLst>
          </p:cNvPr>
          <p:cNvSpPr>
            <a:spLocks noChangeAspect="1"/>
          </p:cNvSpPr>
          <p:nvPr/>
        </p:nvSpPr>
        <p:spPr bwMode="auto">
          <a:xfrm>
            <a:off x="8209564" y="3461435"/>
            <a:ext cx="21059" cy="14353"/>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1" name="Freeform 150">
            <a:extLst>
              <a:ext uri="{FF2B5EF4-FFF2-40B4-BE49-F238E27FC236}">
                <a16:creationId xmlns:a16="http://schemas.microsoft.com/office/drawing/2014/main" id="{AA92111A-AD1C-61B5-8AD5-6D733CF81CC1}"/>
              </a:ext>
            </a:extLst>
          </p:cNvPr>
          <p:cNvSpPr>
            <a:spLocks noChangeAspect="1"/>
          </p:cNvSpPr>
          <p:nvPr/>
        </p:nvSpPr>
        <p:spPr bwMode="auto">
          <a:xfrm>
            <a:off x="8191929" y="3365747"/>
            <a:ext cx="21059" cy="23922"/>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chemeClr val="accent1">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2" name="Freeform 151">
            <a:extLst>
              <a:ext uri="{FF2B5EF4-FFF2-40B4-BE49-F238E27FC236}">
                <a16:creationId xmlns:a16="http://schemas.microsoft.com/office/drawing/2014/main" id="{472E04A9-9987-0509-EBEE-AB2DE1D1CDDD}"/>
              </a:ext>
            </a:extLst>
          </p:cNvPr>
          <p:cNvSpPr>
            <a:spLocks noChangeAspect="1"/>
          </p:cNvSpPr>
          <p:nvPr/>
        </p:nvSpPr>
        <p:spPr bwMode="auto">
          <a:xfrm>
            <a:off x="7930527" y="3734145"/>
            <a:ext cx="210594" cy="220081"/>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3" name="Freeform 152">
            <a:extLst>
              <a:ext uri="{FF2B5EF4-FFF2-40B4-BE49-F238E27FC236}">
                <a16:creationId xmlns:a16="http://schemas.microsoft.com/office/drawing/2014/main" id="{6E15FEA8-1EFF-F5EB-959B-089218FB8AD4}"/>
              </a:ext>
            </a:extLst>
          </p:cNvPr>
          <p:cNvSpPr>
            <a:spLocks noChangeAspect="1"/>
          </p:cNvSpPr>
          <p:nvPr/>
        </p:nvSpPr>
        <p:spPr bwMode="auto">
          <a:xfrm>
            <a:off x="10621363" y="5743582"/>
            <a:ext cx="558076" cy="263141"/>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4" name="Freeform 153">
            <a:extLst>
              <a:ext uri="{FF2B5EF4-FFF2-40B4-BE49-F238E27FC236}">
                <a16:creationId xmlns:a16="http://schemas.microsoft.com/office/drawing/2014/main" id="{EEA2C249-719A-2FE0-3F0F-3539C321CE1D}"/>
              </a:ext>
            </a:extLst>
          </p:cNvPr>
          <p:cNvSpPr>
            <a:spLocks noChangeAspect="1"/>
          </p:cNvSpPr>
          <p:nvPr/>
        </p:nvSpPr>
        <p:spPr bwMode="auto">
          <a:xfrm>
            <a:off x="11058347" y="6035429"/>
            <a:ext cx="10530" cy="14353"/>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57CCE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5" name="Freeform 154">
            <a:extLst>
              <a:ext uri="{FF2B5EF4-FFF2-40B4-BE49-F238E27FC236}">
                <a16:creationId xmlns:a16="http://schemas.microsoft.com/office/drawing/2014/main" id="{6439FAF3-A9E0-D33C-3A9C-0DFE9173227C}"/>
              </a:ext>
            </a:extLst>
          </p:cNvPr>
          <p:cNvSpPr>
            <a:spLocks noChangeAspect="1"/>
          </p:cNvSpPr>
          <p:nvPr/>
        </p:nvSpPr>
        <p:spPr bwMode="auto">
          <a:xfrm>
            <a:off x="10231272" y="5686170"/>
            <a:ext cx="494897" cy="373181"/>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6" name="Freeform 155">
            <a:extLst>
              <a:ext uri="{FF2B5EF4-FFF2-40B4-BE49-F238E27FC236}">
                <a16:creationId xmlns:a16="http://schemas.microsoft.com/office/drawing/2014/main" id="{43823FE1-E82D-2A5C-6654-A2F58CD632CA}"/>
              </a:ext>
            </a:extLst>
          </p:cNvPr>
          <p:cNvSpPr>
            <a:spLocks noChangeAspect="1"/>
          </p:cNvSpPr>
          <p:nvPr/>
        </p:nvSpPr>
        <p:spPr bwMode="auto">
          <a:xfrm>
            <a:off x="10479212" y="5647895"/>
            <a:ext cx="36854" cy="23922"/>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7" name="Freeform 156">
            <a:extLst>
              <a:ext uri="{FF2B5EF4-FFF2-40B4-BE49-F238E27FC236}">
                <a16:creationId xmlns:a16="http://schemas.microsoft.com/office/drawing/2014/main" id="{2200F682-9E3E-5667-1A1A-06F175BA5FAB}"/>
              </a:ext>
            </a:extLst>
          </p:cNvPr>
          <p:cNvSpPr>
            <a:spLocks noChangeAspect="1"/>
          </p:cNvSpPr>
          <p:nvPr/>
        </p:nvSpPr>
        <p:spPr bwMode="auto">
          <a:xfrm>
            <a:off x="9494191" y="5480441"/>
            <a:ext cx="500162" cy="382750"/>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8" name="Freeform 157">
            <a:extLst>
              <a:ext uri="{FF2B5EF4-FFF2-40B4-BE49-F238E27FC236}">
                <a16:creationId xmlns:a16="http://schemas.microsoft.com/office/drawing/2014/main" id="{A2F04590-048B-2FF6-00CE-1264291D3BBB}"/>
              </a:ext>
            </a:extLst>
          </p:cNvPr>
          <p:cNvSpPr>
            <a:spLocks noChangeAspect="1"/>
          </p:cNvSpPr>
          <p:nvPr/>
        </p:nvSpPr>
        <p:spPr bwMode="auto">
          <a:xfrm>
            <a:off x="9815348" y="6069095"/>
            <a:ext cx="47384" cy="43059"/>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9" name="Freeform 158">
            <a:extLst>
              <a:ext uri="{FF2B5EF4-FFF2-40B4-BE49-F238E27FC236}">
                <a16:creationId xmlns:a16="http://schemas.microsoft.com/office/drawing/2014/main" id="{074AEBFD-0B84-4268-FF58-C11A01E4B542}"/>
              </a:ext>
            </a:extLst>
          </p:cNvPr>
          <p:cNvSpPr>
            <a:spLocks noChangeAspect="1"/>
          </p:cNvSpPr>
          <p:nvPr/>
        </p:nvSpPr>
        <p:spPr bwMode="auto">
          <a:xfrm>
            <a:off x="9051943" y="2518913"/>
            <a:ext cx="500162" cy="449731"/>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0" name="Freeform 159">
            <a:extLst>
              <a:ext uri="{FF2B5EF4-FFF2-40B4-BE49-F238E27FC236}">
                <a16:creationId xmlns:a16="http://schemas.microsoft.com/office/drawing/2014/main" id="{B9C86F24-1D40-76D9-7F77-A9D0F47DFBC4}"/>
              </a:ext>
            </a:extLst>
          </p:cNvPr>
          <p:cNvSpPr>
            <a:spLocks noChangeAspect="1"/>
          </p:cNvSpPr>
          <p:nvPr/>
        </p:nvSpPr>
        <p:spPr bwMode="auto">
          <a:xfrm>
            <a:off x="10090300" y="2681582"/>
            <a:ext cx="21059" cy="23922"/>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chemeClr val="accent4">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1" name="Freeform 160">
            <a:extLst>
              <a:ext uri="{FF2B5EF4-FFF2-40B4-BE49-F238E27FC236}">
                <a16:creationId xmlns:a16="http://schemas.microsoft.com/office/drawing/2014/main" id="{0D3CFBFE-DD74-BC03-B194-BB4406548D99}"/>
              </a:ext>
            </a:extLst>
          </p:cNvPr>
          <p:cNvSpPr>
            <a:spLocks noChangeAspect="1"/>
          </p:cNvSpPr>
          <p:nvPr/>
        </p:nvSpPr>
        <p:spPr bwMode="auto">
          <a:xfrm>
            <a:off x="10004883" y="2662445"/>
            <a:ext cx="26324" cy="33491"/>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2" name="Freeform 161">
            <a:extLst>
              <a:ext uri="{FF2B5EF4-FFF2-40B4-BE49-F238E27FC236}">
                <a16:creationId xmlns:a16="http://schemas.microsoft.com/office/drawing/2014/main" id="{17D3BF13-0353-074E-1AD9-E1B8A7CB5DF3}"/>
              </a:ext>
            </a:extLst>
          </p:cNvPr>
          <p:cNvSpPr>
            <a:spLocks noChangeAspect="1"/>
          </p:cNvSpPr>
          <p:nvPr/>
        </p:nvSpPr>
        <p:spPr bwMode="auto">
          <a:xfrm>
            <a:off x="9973294" y="2906448"/>
            <a:ext cx="15794" cy="23922"/>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3" name="Freeform 162">
            <a:extLst>
              <a:ext uri="{FF2B5EF4-FFF2-40B4-BE49-F238E27FC236}">
                <a16:creationId xmlns:a16="http://schemas.microsoft.com/office/drawing/2014/main" id="{E6A11E5F-F8FF-B72D-9DCD-882BBF2E280D}"/>
              </a:ext>
            </a:extLst>
          </p:cNvPr>
          <p:cNvSpPr>
            <a:spLocks noChangeAspect="1"/>
          </p:cNvSpPr>
          <p:nvPr/>
        </p:nvSpPr>
        <p:spPr bwMode="auto">
          <a:xfrm>
            <a:off x="9946969" y="2710289"/>
            <a:ext cx="31589" cy="47844"/>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4" name="Freeform 163">
            <a:extLst>
              <a:ext uri="{FF2B5EF4-FFF2-40B4-BE49-F238E27FC236}">
                <a16:creationId xmlns:a16="http://schemas.microsoft.com/office/drawing/2014/main" id="{836B2554-F739-E004-79A1-26244EBF964B}"/>
              </a:ext>
            </a:extLst>
          </p:cNvPr>
          <p:cNvSpPr>
            <a:spLocks noChangeAspect="1"/>
          </p:cNvSpPr>
          <p:nvPr/>
        </p:nvSpPr>
        <p:spPr bwMode="auto">
          <a:xfrm>
            <a:off x="9899586" y="2796407"/>
            <a:ext cx="21059" cy="52628"/>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accent4">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5" name="Freeform 164">
            <a:extLst>
              <a:ext uri="{FF2B5EF4-FFF2-40B4-BE49-F238E27FC236}">
                <a16:creationId xmlns:a16="http://schemas.microsoft.com/office/drawing/2014/main" id="{A2CE1264-ACA5-8AE9-26E0-39B9B919BAB5}"/>
              </a:ext>
            </a:extLst>
          </p:cNvPr>
          <p:cNvSpPr>
            <a:spLocks noChangeAspect="1"/>
          </p:cNvSpPr>
          <p:nvPr/>
        </p:nvSpPr>
        <p:spPr bwMode="auto">
          <a:xfrm>
            <a:off x="9831142" y="2762916"/>
            <a:ext cx="78973" cy="105256"/>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6" name="Freeform 165">
            <a:extLst>
              <a:ext uri="{FF2B5EF4-FFF2-40B4-BE49-F238E27FC236}">
                <a16:creationId xmlns:a16="http://schemas.microsoft.com/office/drawing/2014/main" id="{0FEFF264-2F38-5396-6788-F08977C8407C}"/>
              </a:ext>
            </a:extLst>
          </p:cNvPr>
          <p:cNvSpPr>
            <a:spLocks noChangeAspect="1"/>
          </p:cNvSpPr>
          <p:nvPr/>
        </p:nvSpPr>
        <p:spPr bwMode="auto">
          <a:xfrm>
            <a:off x="9686359" y="2796407"/>
            <a:ext cx="110562" cy="105256"/>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7" name="Freeform 166">
            <a:extLst>
              <a:ext uri="{FF2B5EF4-FFF2-40B4-BE49-F238E27FC236}">
                <a16:creationId xmlns:a16="http://schemas.microsoft.com/office/drawing/2014/main" id="{6DBFCA67-C138-9754-8E6B-94D755E983E5}"/>
              </a:ext>
            </a:extLst>
          </p:cNvPr>
          <p:cNvSpPr>
            <a:spLocks noChangeAspect="1"/>
          </p:cNvSpPr>
          <p:nvPr/>
        </p:nvSpPr>
        <p:spPr bwMode="auto">
          <a:xfrm>
            <a:off x="9578429" y="2815545"/>
            <a:ext cx="78973" cy="52628"/>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48" name="Freeform 167">
            <a:extLst>
              <a:ext uri="{FF2B5EF4-FFF2-40B4-BE49-F238E27FC236}">
                <a16:creationId xmlns:a16="http://schemas.microsoft.com/office/drawing/2014/main" id="{83DACD2C-0469-B41E-6F50-D0EF6AC3F6F6}"/>
              </a:ext>
            </a:extLst>
          </p:cNvPr>
          <p:cNvSpPr>
            <a:spLocks noChangeAspect="1"/>
          </p:cNvSpPr>
          <p:nvPr/>
        </p:nvSpPr>
        <p:spPr bwMode="auto">
          <a:xfrm>
            <a:off x="8076946" y="3207863"/>
            <a:ext cx="52649" cy="47844"/>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9" name="Freeform 168">
            <a:extLst>
              <a:ext uri="{FF2B5EF4-FFF2-40B4-BE49-F238E27FC236}">
                <a16:creationId xmlns:a16="http://schemas.microsoft.com/office/drawing/2014/main" id="{046B0CD9-3597-894C-72BB-76CD7DEE30D5}"/>
              </a:ext>
            </a:extLst>
          </p:cNvPr>
          <p:cNvSpPr>
            <a:spLocks noChangeAspect="1"/>
          </p:cNvSpPr>
          <p:nvPr/>
        </p:nvSpPr>
        <p:spPr bwMode="auto">
          <a:xfrm>
            <a:off x="8109532" y="3241355"/>
            <a:ext cx="21059" cy="23922"/>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chemeClr val="accent1">
              <a:lumMod val="60000"/>
              <a:lumOff val="4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0" name="Freeform 169">
            <a:extLst>
              <a:ext uri="{FF2B5EF4-FFF2-40B4-BE49-F238E27FC236}">
                <a16:creationId xmlns:a16="http://schemas.microsoft.com/office/drawing/2014/main" id="{FC20B35E-7C71-0B1D-FD9D-A48D2E08A60F}"/>
              </a:ext>
            </a:extLst>
          </p:cNvPr>
          <p:cNvSpPr>
            <a:spLocks noChangeAspect="1"/>
          </p:cNvSpPr>
          <p:nvPr/>
        </p:nvSpPr>
        <p:spPr bwMode="auto">
          <a:xfrm>
            <a:off x="8051618" y="3308336"/>
            <a:ext cx="10530" cy="19138"/>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1" name="Freeform 170">
            <a:extLst>
              <a:ext uri="{FF2B5EF4-FFF2-40B4-BE49-F238E27FC236}">
                <a16:creationId xmlns:a16="http://schemas.microsoft.com/office/drawing/2014/main" id="{55A2A746-0975-6C7A-7F94-4030D16B411E}"/>
              </a:ext>
            </a:extLst>
          </p:cNvPr>
          <p:cNvSpPr>
            <a:spLocks noChangeAspect="1"/>
          </p:cNvSpPr>
          <p:nvPr/>
        </p:nvSpPr>
        <p:spPr bwMode="auto">
          <a:xfrm>
            <a:off x="7946321" y="3298767"/>
            <a:ext cx="78973" cy="162669"/>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2" name="Freeform 171">
            <a:extLst>
              <a:ext uri="{FF2B5EF4-FFF2-40B4-BE49-F238E27FC236}">
                <a16:creationId xmlns:a16="http://schemas.microsoft.com/office/drawing/2014/main" id="{3541FCAC-E0DD-EDE6-912B-EB0E0AD1416D}"/>
              </a:ext>
            </a:extLst>
          </p:cNvPr>
          <p:cNvSpPr>
            <a:spLocks noChangeAspect="1"/>
          </p:cNvSpPr>
          <p:nvPr/>
        </p:nvSpPr>
        <p:spPr bwMode="auto">
          <a:xfrm>
            <a:off x="7777846" y="3322689"/>
            <a:ext cx="273773" cy="315768"/>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3" name="Freeform 172">
            <a:extLst>
              <a:ext uri="{FF2B5EF4-FFF2-40B4-BE49-F238E27FC236}">
                <a16:creationId xmlns:a16="http://schemas.microsoft.com/office/drawing/2014/main" id="{7A7B63AC-BBE2-A721-2BF7-67DC1CF1546E}"/>
              </a:ext>
            </a:extLst>
          </p:cNvPr>
          <p:cNvSpPr>
            <a:spLocks noChangeAspect="1"/>
          </p:cNvSpPr>
          <p:nvPr/>
        </p:nvSpPr>
        <p:spPr bwMode="auto">
          <a:xfrm>
            <a:off x="7993705" y="3265276"/>
            <a:ext cx="10530" cy="9568"/>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4" name="Freeform 173">
            <a:extLst>
              <a:ext uri="{FF2B5EF4-FFF2-40B4-BE49-F238E27FC236}">
                <a16:creationId xmlns:a16="http://schemas.microsoft.com/office/drawing/2014/main" id="{85675F04-C5AC-BC14-AF28-AE51E5EB1740}"/>
              </a:ext>
            </a:extLst>
          </p:cNvPr>
          <p:cNvSpPr>
            <a:spLocks noChangeAspect="1"/>
          </p:cNvSpPr>
          <p:nvPr/>
        </p:nvSpPr>
        <p:spPr bwMode="auto">
          <a:xfrm>
            <a:off x="8014764" y="3157627"/>
            <a:ext cx="42119" cy="57412"/>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5" name="Freeform 174">
            <a:extLst>
              <a:ext uri="{FF2B5EF4-FFF2-40B4-BE49-F238E27FC236}">
                <a16:creationId xmlns:a16="http://schemas.microsoft.com/office/drawing/2014/main" id="{A4624C28-D1A1-8892-7A41-478C7C2520ED}"/>
              </a:ext>
            </a:extLst>
          </p:cNvPr>
          <p:cNvSpPr>
            <a:spLocks noChangeAspect="1"/>
          </p:cNvSpPr>
          <p:nvPr/>
        </p:nvSpPr>
        <p:spPr bwMode="auto">
          <a:xfrm>
            <a:off x="7914732" y="3059548"/>
            <a:ext cx="100032" cy="196160"/>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6" name="Freeform 175">
            <a:extLst>
              <a:ext uri="{FF2B5EF4-FFF2-40B4-BE49-F238E27FC236}">
                <a16:creationId xmlns:a16="http://schemas.microsoft.com/office/drawing/2014/main" id="{F3E3D5F7-F90E-FFDE-418B-5E09D796495A}"/>
              </a:ext>
            </a:extLst>
          </p:cNvPr>
          <p:cNvSpPr>
            <a:spLocks noChangeAspect="1"/>
          </p:cNvSpPr>
          <p:nvPr/>
        </p:nvSpPr>
        <p:spPr bwMode="auto">
          <a:xfrm>
            <a:off x="7677813" y="2743779"/>
            <a:ext cx="52649" cy="43059"/>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7" name="Freeform 176">
            <a:extLst>
              <a:ext uri="{FF2B5EF4-FFF2-40B4-BE49-F238E27FC236}">
                <a16:creationId xmlns:a16="http://schemas.microsoft.com/office/drawing/2014/main" id="{74952BFB-6A67-024C-34C4-57B7A37B40FF}"/>
              </a:ext>
            </a:extLst>
          </p:cNvPr>
          <p:cNvSpPr>
            <a:spLocks noChangeAspect="1"/>
          </p:cNvSpPr>
          <p:nvPr/>
        </p:nvSpPr>
        <p:spPr bwMode="auto">
          <a:xfrm>
            <a:off x="7425100" y="2289264"/>
            <a:ext cx="263243" cy="354044"/>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8" name="Freeform 178">
            <a:extLst>
              <a:ext uri="{FF2B5EF4-FFF2-40B4-BE49-F238E27FC236}">
                <a16:creationId xmlns:a16="http://schemas.microsoft.com/office/drawing/2014/main" id="{12E90045-EFFB-3CF6-D88E-5AC313094433}"/>
              </a:ext>
            </a:extLst>
          </p:cNvPr>
          <p:cNvSpPr>
            <a:spLocks noChangeAspect="1"/>
          </p:cNvSpPr>
          <p:nvPr/>
        </p:nvSpPr>
        <p:spPr bwMode="auto">
          <a:xfrm>
            <a:off x="10797886" y="900810"/>
            <a:ext cx="573870" cy="751147"/>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559" name="Freeform 179">
            <a:extLst>
              <a:ext uri="{FF2B5EF4-FFF2-40B4-BE49-F238E27FC236}">
                <a16:creationId xmlns:a16="http://schemas.microsoft.com/office/drawing/2014/main" id="{CFC3018E-D4D4-3E61-A7ED-D8D08B1281E5}"/>
              </a:ext>
            </a:extLst>
          </p:cNvPr>
          <p:cNvSpPr>
            <a:spLocks noChangeAspect="1"/>
          </p:cNvSpPr>
          <p:nvPr/>
        </p:nvSpPr>
        <p:spPr bwMode="auto">
          <a:xfrm>
            <a:off x="10640397" y="1849101"/>
            <a:ext cx="142152" cy="81334"/>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0" name="Freeform 180">
            <a:extLst>
              <a:ext uri="{FF2B5EF4-FFF2-40B4-BE49-F238E27FC236}">
                <a16:creationId xmlns:a16="http://schemas.microsoft.com/office/drawing/2014/main" id="{06022D73-5F7F-9C1E-1B62-4FDEE4E7F52B}"/>
              </a:ext>
            </a:extLst>
          </p:cNvPr>
          <p:cNvSpPr>
            <a:spLocks noChangeAspect="1"/>
          </p:cNvSpPr>
          <p:nvPr/>
        </p:nvSpPr>
        <p:spPr bwMode="auto">
          <a:xfrm>
            <a:off x="9852201" y="1332389"/>
            <a:ext cx="547545" cy="349259"/>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1" name="Freeform 181">
            <a:extLst>
              <a:ext uri="{FF2B5EF4-FFF2-40B4-BE49-F238E27FC236}">
                <a16:creationId xmlns:a16="http://schemas.microsoft.com/office/drawing/2014/main" id="{C947E7BF-4C08-0061-999B-7C80BF8492AF}"/>
              </a:ext>
            </a:extLst>
          </p:cNvPr>
          <p:cNvSpPr>
            <a:spLocks noChangeAspect="1"/>
          </p:cNvSpPr>
          <p:nvPr/>
        </p:nvSpPr>
        <p:spPr bwMode="auto">
          <a:xfrm>
            <a:off x="10220742" y="1624236"/>
            <a:ext cx="147416" cy="167453"/>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2" name="Freeform 182">
            <a:extLst>
              <a:ext uri="{FF2B5EF4-FFF2-40B4-BE49-F238E27FC236}">
                <a16:creationId xmlns:a16="http://schemas.microsoft.com/office/drawing/2014/main" id="{DB40F276-608E-2CFE-D525-E715A7D6F919}"/>
              </a:ext>
            </a:extLst>
          </p:cNvPr>
          <p:cNvSpPr>
            <a:spLocks noChangeAspect="1"/>
          </p:cNvSpPr>
          <p:nvPr/>
        </p:nvSpPr>
        <p:spPr bwMode="auto">
          <a:xfrm>
            <a:off x="9378364" y="1719923"/>
            <a:ext cx="779200" cy="545418"/>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3" name="Freeform 183">
            <a:extLst>
              <a:ext uri="{FF2B5EF4-FFF2-40B4-BE49-F238E27FC236}">
                <a16:creationId xmlns:a16="http://schemas.microsoft.com/office/drawing/2014/main" id="{2CFC6623-A328-B197-BADF-27DADD3A40EC}"/>
              </a:ext>
            </a:extLst>
          </p:cNvPr>
          <p:cNvSpPr>
            <a:spLocks noChangeAspect="1"/>
          </p:cNvSpPr>
          <p:nvPr/>
        </p:nvSpPr>
        <p:spPr bwMode="auto">
          <a:xfrm>
            <a:off x="9867996" y="1963926"/>
            <a:ext cx="26324" cy="14353"/>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4" name="Freeform 184">
            <a:extLst>
              <a:ext uri="{FF2B5EF4-FFF2-40B4-BE49-F238E27FC236}">
                <a16:creationId xmlns:a16="http://schemas.microsoft.com/office/drawing/2014/main" id="{AE9E3351-E6C5-D811-8DC3-CE518C8B128C}"/>
              </a:ext>
            </a:extLst>
          </p:cNvPr>
          <p:cNvSpPr>
            <a:spLocks noChangeAspect="1"/>
          </p:cNvSpPr>
          <p:nvPr/>
        </p:nvSpPr>
        <p:spPr bwMode="auto">
          <a:xfrm>
            <a:off x="9541575" y="2064398"/>
            <a:ext cx="252713" cy="215297"/>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5" name="Freeform 185">
            <a:extLst>
              <a:ext uri="{FF2B5EF4-FFF2-40B4-BE49-F238E27FC236}">
                <a16:creationId xmlns:a16="http://schemas.microsoft.com/office/drawing/2014/main" id="{3EE774DE-319C-A212-5043-710BDFF15D61}"/>
              </a:ext>
            </a:extLst>
          </p:cNvPr>
          <p:cNvSpPr>
            <a:spLocks noChangeAspect="1"/>
          </p:cNvSpPr>
          <p:nvPr/>
        </p:nvSpPr>
        <p:spPr bwMode="auto">
          <a:xfrm>
            <a:off x="10062796" y="3724576"/>
            <a:ext cx="26324" cy="28706"/>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6" name="Freeform 186">
            <a:extLst>
              <a:ext uri="{FF2B5EF4-FFF2-40B4-BE49-F238E27FC236}">
                <a16:creationId xmlns:a16="http://schemas.microsoft.com/office/drawing/2014/main" id="{7A86C166-8AEB-08B7-01E7-E034E84120D7}"/>
              </a:ext>
            </a:extLst>
          </p:cNvPr>
          <p:cNvSpPr>
            <a:spLocks noChangeAspect="1"/>
          </p:cNvSpPr>
          <p:nvPr/>
        </p:nvSpPr>
        <p:spPr bwMode="auto">
          <a:xfrm>
            <a:off x="10004883" y="3604967"/>
            <a:ext cx="15794" cy="4785"/>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7" name="Freeform 187">
            <a:extLst>
              <a:ext uri="{FF2B5EF4-FFF2-40B4-BE49-F238E27FC236}">
                <a16:creationId xmlns:a16="http://schemas.microsoft.com/office/drawing/2014/main" id="{2A045DFF-832A-6F3B-BD32-EC0F4715FE80}"/>
              </a:ext>
            </a:extLst>
          </p:cNvPr>
          <p:cNvSpPr>
            <a:spLocks noChangeAspect="1"/>
          </p:cNvSpPr>
          <p:nvPr/>
        </p:nvSpPr>
        <p:spPr bwMode="auto">
          <a:xfrm>
            <a:off x="9252007" y="2939938"/>
            <a:ext cx="1016119" cy="827697"/>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8" name="Freeform 188">
            <a:extLst>
              <a:ext uri="{FF2B5EF4-FFF2-40B4-BE49-F238E27FC236}">
                <a16:creationId xmlns:a16="http://schemas.microsoft.com/office/drawing/2014/main" id="{992E34F2-A76D-17E1-E208-EBEC3C49C3EE}"/>
              </a:ext>
            </a:extLst>
          </p:cNvPr>
          <p:cNvSpPr>
            <a:spLocks noChangeAspect="1"/>
          </p:cNvSpPr>
          <p:nvPr/>
        </p:nvSpPr>
        <p:spPr bwMode="auto">
          <a:xfrm>
            <a:off x="10199682" y="2978214"/>
            <a:ext cx="126357" cy="157884"/>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69" name="Freeform 189">
            <a:extLst>
              <a:ext uri="{FF2B5EF4-FFF2-40B4-BE49-F238E27FC236}">
                <a16:creationId xmlns:a16="http://schemas.microsoft.com/office/drawing/2014/main" id="{D55044AE-9EDC-853C-A91E-9E3B34B9C309}"/>
              </a:ext>
            </a:extLst>
          </p:cNvPr>
          <p:cNvSpPr>
            <a:spLocks noChangeAspect="1"/>
          </p:cNvSpPr>
          <p:nvPr/>
        </p:nvSpPr>
        <p:spPr bwMode="auto">
          <a:xfrm>
            <a:off x="9989088" y="3461435"/>
            <a:ext cx="15794" cy="14353"/>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0" name="Freeform 191">
            <a:extLst>
              <a:ext uri="{FF2B5EF4-FFF2-40B4-BE49-F238E27FC236}">
                <a16:creationId xmlns:a16="http://schemas.microsoft.com/office/drawing/2014/main" id="{8A0AC056-8A14-DCD8-9D22-D5A55200070E}"/>
              </a:ext>
            </a:extLst>
          </p:cNvPr>
          <p:cNvSpPr>
            <a:spLocks noChangeAspect="1"/>
          </p:cNvSpPr>
          <p:nvPr/>
        </p:nvSpPr>
        <p:spPr bwMode="auto">
          <a:xfrm>
            <a:off x="9531045" y="3370533"/>
            <a:ext cx="42119" cy="23922"/>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1" name="Freeform 192">
            <a:extLst>
              <a:ext uri="{FF2B5EF4-FFF2-40B4-BE49-F238E27FC236}">
                <a16:creationId xmlns:a16="http://schemas.microsoft.com/office/drawing/2014/main" id="{496ED886-DEA2-E68F-5D9A-37211D329C2C}"/>
              </a:ext>
            </a:extLst>
          </p:cNvPr>
          <p:cNvSpPr>
            <a:spLocks noChangeAspect="1"/>
          </p:cNvSpPr>
          <p:nvPr/>
        </p:nvSpPr>
        <p:spPr bwMode="auto">
          <a:xfrm>
            <a:off x="9467867" y="3404023"/>
            <a:ext cx="73708" cy="33491"/>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chemeClr val="accent4">
              <a:lumMod val="20000"/>
              <a:lumOff val="8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2" name="Freeform 194">
            <a:extLst>
              <a:ext uri="{FF2B5EF4-FFF2-40B4-BE49-F238E27FC236}">
                <a16:creationId xmlns:a16="http://schemas.microsoft.com/office/drawing/2014/main" id="{669B776A-0985-C148-1B37-585126FC3BB7}"/>
              </a:ext>
            </a:extLst>
          </p:cNvPr>
          <p:cNvSpPr>
            <a:spLocks noChangeAspect="1"/>
          </p:cNvSpPr>
          <p:nvPr/>
        </p:nvSpPr>
        <p:spPr bwMode="auto">
          <a:xfrm>
            <a:off x="9220418" y="2576326"/>
            <a:ext cx="84238" cy="86119"/>
          </a:xfrm>
          <a:custGeom>
            <a:avLst/>
            <a:gdLst>
              <a:gd name="T0" fmla="*/ 0 w 58"/>
              <a:gd name="T1" fmla="*/ 0 h 53"/>
              <a:gd name="T2" fmla="*/ 0 w 58"/>
              <a:gd name="T3" fmla="*/ 0 h 53"/>
              <a:gd name="T4" fmla="*/ 0 w 58"/>
              <a:gd name="T5" fmla="*/ 0 h 53"/>
              <a:gd name="T6" fmla="*/ 0 w 58"/>
              <a:gd name="T7" fmla="*/ 0 h 53"/>
              <a:gd name="T8" fmla="*/ 0 w 58"/>
              <a:gd name="T9" fmla="*/ 0 h 53"/>
              <a:gd name="T10" fmla="*/ 0 w 58"/>
              <a:gd name="T11" fmla="*/ 0 h 53"/>
              <a:gd name="T12" fmla="*/ 0 w 58"/>
              <a:gd name="T13" fmla="*/ 0 h 53"/>
              <a:gd name="T14" fmla="*/ 0 w 58"/>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 h="53">
                <a:moveTo>
                  <a:pt x="0" y="22"/>
                </a:moveTo>
                <a:lnTo>
                  <a:pt x="2" y="4"/>
                </a:lnTo>
                <a:lnTo>
                  <a:pt x="9" y="0"/>
                </a:lnTo>
                <a:lnTo>
                  <a:pt x="25" y="10"/>
                </a:lnTo>
                <a:lnTo>
                  <a:pt x="37" y="11"/>
                </a:lnTo>
                <a:lnTo>
                  <a:pt x="58" y="37"/>
                </a:lnTo>
                <a:lnTo>
                  <a:pt x="39" y="53"/>
                </a:lnTo>
                <a:lnTo>
                  <a:pt x="0" y="2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73" name="Freeform 201">
            <a:extLst>
              <a:ext uri="{FF2B5EF4-FFF2-40B4-BE49-F238E27FC236}">
                <a16:creationId xmlns:a16="http://schemas.microsoft.com/office/drawing/2014/main" id="{A90F35FB-C532-399B-7002-458998B8FB26}"/>
              </a:ext>
            </a:extLst>
          </p:cNvPr>
          <p:cNvSpPr>
            <a:spLocks noChangeAspect="1"/>
          </p:cNvSpPr>
          <p:nvPr/>
        </p:nvSpPr>
        <p:spPr bwMode="auto">
          <a:xfrm>
            <a:off x="8341186" y="3322689"/>
            <a:ext cx="31589" cy="47844"/>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accent4">
              <a:lumMod val="20000"/>
              <a:lumOff val="80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4" name="Rectangle 573">
            <a:extLst>
              <a:ext uri="{FF2B5EF4-FFF2-40B4-BE49-F238E27FC236}">
                <a16:creationId xmlns:a16="http://schemas.microsoft.com/office/drawing/2014/main" id="{03DC86D6-8465-F489-DF2D-2577FF23D4A7}"/>
              </a:ext>
            </a:extLst>
          </p:cNvPr>
          <p:cNvSpPr/>
          <p:nvPr/>
        </p:nvSpPr>
        <p:spPr bwMode="auto">
          <a:xfrm>
            <a:off x="7372772" y="853184"/>
            <a:ext cx="4562131" cy="5399503"/>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575" name="TextBox 574">
            <a:extLst>
              <a:ext uri="{FF2B5EF4-FFF2-40B4-BE49-F238E27FC236}">
                <a16:creationId xmlns:a16="http://schemas.microsoft.com/office/drawing/2014/main" id="{AC564543-7282-4EC2-5FD6-33C68DCA4A25}"/>
              </a:ext>
            </a:extLst>
          </p:cNvPr>
          <p:cNvSpPr txBox="1"/>
          <p:nvPr/>
        </p:nvSpPr>
        <p:spPr>
          <a:xfrm>
            <a:off x="10533587" y="1284817"/>
            <a:ext cx="334256" cy="285838"/>
          </a:xfrm>
          <a:prstGeom prst="rect">
            <a:avLst/>
          </a:prstGeom>
          <a:noFill/>
          <a:ln w="6350" cmpd="sng">
            <a:solidFill>
              <a:schemeClr val="bg1"/>
            </a:solidFill>
            <a:round/>
            <a:headEnd/>
            <a:tailEnd/>
          </a:ln>
        </p:spPr>
        <p:txBody>
          <a:bodyPr/>
          <a:lstStyle>
            <a:defPPr>
              <a:defRPr lang="en-US"/>
            </a:defPPr>
            <a:lvl1pPr defTabSz="914400">
              <a:spcAft>
                <a:spcPts val="0"/>
              </a:spcAft>
              <a:buFontTx/>
              <a:defRPr sz="800" b="1">
                <a:solidFill>
                  <a:prstClr val="black"/>
                </a:solidFill>
                <a:latin typeface="Arial" panose="020B0604020202020204"/>
              </a:defRPr>
            </a:lvl1pPr>
          </a:lstStyle>
          <a:p>
            <a:r>
              <a:rPr lang="el-GR" sz="900"/>
              <a:t>22</a:t>
            </a:r>
          </a:p>
        </p:txBody>
      </p:sp>
      <p:sp>
        <p:nvSpPr>
          <p:cNvPr id="577" name="TextBox 576">
            <a:extLst>
              <a:ext uri="{FF2B5EF4-FFF2-40B4-BE49-F238E27FC236}">
                <a16:creationId xmlns:a16="http://schemas.microsoft.com/office/drawing/2014/main" id="{3A39F21A-501A-CB3C-377C-9BC9A89A1367}"/>
              </a:ext>
            </a:extLst>
          </p:cNvPr>
          <p:cNvSpPr txBox="1"/>
          <p:nvPr/>
        </p:nvSpPr>
        <p:spPr>
          <a:xfrm>
            <a:off x="7952130" y="2302184"/>
            <a:ext cx="177465"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31</a:t>
            </a:r>
          </a:p>
        </p:txBody>
      </p:sp>
      <p:sp>
        <p:nvSpPr>
          <p:cNvPr id="578" name="TextBox 577">
            <a:extLst>
              <a:ext uri="{FF2B5EF4-FFF2-40B4-BE49-F238E27FC236}">
                <a16:creationId xmlns:a16="http://schemas.microsoft.com/office/drawing/2014/main" id="{21B9A4FC-1BA8-12F8-CB5A-31222DB4B71C}"/>
              </a:ext>
            </a:extLst>
          </p:cNvPr>
          <p:cNvSpPr txBox="1"/>
          <p:nvPr/>
        </p:nvSpPr>
        <p:spPr>
          <a:xfrm>
            <a:off x="8848154" y="2358244"/>
            <a:ext cx="351205"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101</a:t>
            </a:r>
          </a:p>
        </p:txBody>
      </p:sp>
      <p:sp>
        <p:nvSpPr>
          <p:cNvPr id="582" name="TextBox 581">
            <a:extLst>
              <a:ext uri="{FF2B5EF4-FFF2-40B4-BE49-F238E27FC236}">
                <a16:creationId xmlns:a16="http://schemas.microsoft.com/office/drawing/2014/main" id="{D48E918D-2848-FC00-821D-02B55CFB12D6}"/>
              </a:ext>
            </a:extLst>
          </p:cNvPr>
          <p:cNvSpPr txBox="1"/>
          <p:nvPr/>
        </p:nvSpPr>
        <p:spPr>
          <a:xfrm>
            <a:off x="8739468" y="3910967"/>
            <a:ext cx="177466" cy="276999"/>
          </a:xfrm>
          <a:prstGeom prst="rect">
            <a:avLst/>
          </a:prstGeom>
          <a:noFill/>
          <a:ln w="6350" cmpd="sng">
            <a:noFill/>
            <a:round/>
            <a:headEnd/>
            <a:tailEnd/>
          </a:ln>
        </p:spPr>
        <p:txBody>
          <a:bodyPr/>
          <a:lstStyle>
            <a:defPPr>
              <a:defRPr lang="en-US"/>
            </a:defPPr>
            <a:lvl1pPr defTabSz="914400">
              <a:spcAft>
                <a:spcPts val="0"/>
              </a:spcAft>
              <a:buFontTx/>
              <a:defRPr sz="800" b="1">
                <a:solidFill>
                  <a:prstClr val="black"/>
                </a:solidFill>
                <a:latin typeface="Arial" panose="020B0604020202020204"/>
              </a:defRPr>
            </a:lvl1pPr>
          </a:lstStyle>
          <a:p>
            <a:pPr algn="ctr">
              <a:defRPr/>
            </a:pPr>
            <a:r>
              <a:rPr lang="el-GR" sz="900"/>
              <a:t>3</a:t>
            </a:r>
          </a:p>
        </p:txBody>
      </p:sp>
      <p:sp>
        <p:nvSpPr>
          <p:cNvPr id="417" name="Rectangle: Rounded Corners 416">
            <a:extLst>
              <a:ext uri="{FF2B5EF4-FFF2-40B4-BE49-F238E27FC236}">
                <a16:creationId xmlns:a16="http://schemas.microsoft.com/office/drawing/2014/main" id="{CCECF2F8-7CC3-8D1A-1EDB-C2FF6FD20E0A}"/>
              </a:ext>
            </a:extLst>
          </p:cNvPr>
          <p:cNvSpPr/>
          <p:nvPr/>
        </p:nvSpPr>
        <p:spPr>
          <a:xfrm>
            <a:off x="7432548" y="901791"/>
            <a:ext cx="1440000" cy="432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Διαχειριστικές Μελέτες </a:t>
            </a:r>
            <a:r>
              <a:rPr lang="el-GR" b="1" dirty="0">
                <a:ln>
                  <a:noFill/>
                </a:ln>
                <a:solidFill>
                  <a:srgbClr val="353013"/>
                </a:solidFill>
              </a:rPr>
              <a:t>σε ισχύ: 358</a:t>
            </a:r>
          </a:p>
        </p:txBody>
      </p:sp>
      <p:sp>
        <p:nvSpPr>
          <p:cNvPr id="365" name="Rectangle: Rounded Corners 364">
            <a:extLst>
              <a:ext uri="{FF2B5EF4-FFF2-40B4-BE49-F238E27FC236}">
                <a16:creationId xmlns:a16="http://schemas.microsoft.com/office/drawing/2014/main" id="{E133FD19-B7B8-4D8F-8235-52DEEABFCA9C}"/>
              </a:ext>
            </a:extLst>
          </p:cNvPr>
          <p:cNvSpPr/>
          <p:nvPr/>
        </p:nvSpPr>
        <p:spPr>
          <a:xfrm>
            <a:off x="248839" y="6427677"/>
            <a:ext cx="7981784" cy="168920"/>
          </a:xfrm>
          <a:prstGeom prst="roundRect">
            <a:avLst/>
          </a:prstGeom>
          <a:solidFill>
            <a:schemeClr val="bg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sz="1000" i="1" dirty="0">
                <a:solidFill>
                  <a:schemeClr val="tx1"/>
                </a:solidFill>
              </a:rPr>
              <a:t>*</a:t>
            </a:r>
            <a:r>
              <a:rPr lang="en-US" sz="1000" i="1" dirty="0">
                <a:solidFill>
                  <a:schemeClr val="tx1"/>
                </a:solidFill>
              </a:rPr>
              <a:t>To </a:t>
            </a:r>
            <a:r>
              <a:rPr lang="el-GR" sz="1000" i="1" dirty="0">
                <a:solidFill>
                  <a:schemeClr val="tx1"/>
                </a:solidFill>
              </a:rPr>
              <a:t>ποσοστό αφορά το λόγο των δασικών εκτάσεων υπό διαχείριση προς τη συνολική έκταση του δασικού οικοσυστήματος ανά Περιφέρεια</a:t>
            </a:r>
          </a:p>
        </p:txBody>
      </p:sp>
      <p:sp>
        <p:nvSpPr>
          <p:cNvPr id="4" name="TextBox 3">
            <a:extLst>
              <a:ext uri="{FF2B5EF4-FFF2-40B4-BE49-F238E27FC236}">
                <a16:creationId xmlns:a16="http://schemas.microsoft.com/office/drawing/2014/main" id="{EF63DDDD-1C2A-2C29-3D7A-316440EEF895}"/>
              </a:ext>
            </a:extLst>
          </p:cNvPr>
          <p:cNvSpPr txBox="1"/>
          <p:nvPr/>
        </p:nvSpPr>
        <p:spPr>
          <a:xfrm>
            <a:off x="9095602" y="1416042"/>
            <a:ext cx="356471"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96</a:t>
            </a:r>
          </a:p>
        </p:txBody>
      </p:sp>
      <p:sp>
        <p:nvSpPr>
          <p:cNvPr id="175" name="TextBox 174">
            <a:extLst>
              <a:ext uri="{FF2B5EF4-FFF2-40B4-BE49-F238E27FC236}">
                <a16:creationId xmlns:a16="http://schemas.microsoft.com/office/drawing/2014/main" id="{6E3DCC7D-144D-401E-26E8-53CA17F6F976}"/>
              </a:ext>
            </a:extLst>
          </p:cNvPr>
          <p:cNvSpPr txBox="1"/>
          <p:nvPr/>
        </p:nvSpPr>
        <p:spPr>
          <a:xfrm>
            <a:off x="8264279" y="3125244"/>
            <a:ext cx="1774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2</a:t>
            </a:r>
          </a:p>
        </p:txBody>
      </p:sp>
      <p:sp>
        <p:nvSpPr>
          <p:cNvPr id="176" name="TextBox 175">
            <a:extLst>
              <a:ext uri="{FF2B5EF4-FFF2-40B4-BE49-F238E27FC236}">
                <a16:creationId xmlns:a16="http://schemas.microsoft.com/office/drawing/2014/main" id="{65675F93-6F12-6CFD-3FE8-4102E3611B21}"/>
              </a:ext>
            </a:extLst>
          </p:cNvPr>
          <p:cNvSpPr txBox="1"/>
          <p:nvPr/>
        </p:nvSpPr>
        <p:spPr>
          <a:xfrm>
            <a:off x="10996968" y="2724694"/>
            <a:ext cx="126358"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2</a:t>
            </a:r>
          </a:p>
        </p:txBody>
      </p:sp>
      <p:sp>
        <p:nvSpPr>
          <p:cNvPr id="642" name="TextBox 641">
            <a:extLst>
              <a:ext uri="{FF2B5EF4-FFF2-40B4-BE49-F238E27FC236}">
                <a16:creationId xmlns:a16="http://schemas.microsoft.com/office/drawing/2014/main" id="{25491525-C8C8-49C9-A4F1-8C35E8B3C3D8}"/>
              </a:ext>
            </a:extLst>
          </p:cNvPr>
          <p:cNvSpPr txBox="1"/>
          <p:nvPr/>
        </p:nvSpPr>
        <p:spPr>
          <a:xfrm>
            <a:off x="7620877" y="4932407"/>
            <a:ext cx="1162558" cy="123111"/>
          </a:xfrm>
          <a:prstGeom prst="rect">
            <a:avLst/>
          </a:prstGeom>
          <a:noFill/>
        </p:spPr>
        <p:txBody>
          <a:bodyPr wrap="square" lIns="0" tIns="0" rIns="0" bIns="0" rtlCol="0">
            <a:spAutoFit/>
          </a:bodyPr>
          <a:lstStyle/>
          <a:p>
            <a:pPr>
              <a:defRPr/>
            </a:pPr>
            <a:r>
              <a:rPr lang="el-GR" sz="800" b="1" dirty="0">
                <a:solidFill>
                  <a:prstClr val="black"/>
                </a:solidFill>
              </a:rPr>
              <a:t>Αριθμός ΔΜ σε ισχύ</a:t>
            </a:r>
          </a:p>
        </p:txBody>
      </p:sp>
      <p:sp>
        <p:nvSpPr>
          <p:cNvPr id="643" name="Freeform 68">
            <a:extLst>
              <a:ext uri="{FF2B5EF4-FFF2-40B4-BE49-F238E27FC236}">
                <a16:creationId xmlns:a16="http://schemas.microsoft.com/office/drawing/2014/main" id="{2AC0B911-4EA7-433C-BCA8-BF09A2C898FF}"/>
              </a:ext>
            </a:extLst>
          </p:cNvPr>
          <p:cNvSpPr>
            <a:spLocks noChangeAspect="1"/>
          </p:cNvSpPr>
          <p:nvPr/>
        </p:nvSpPr>
        <p:spPr bwMode="auto">
          <a:xfrm>
            <a:off x="9157069" y="4886825"/>
            <a:ext cx="31245" cy="23516"/>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4" name="Freeform 80">
            <a:extLst>
              <a:ext uri="{FF2B5EF4-FFF2-40B4-BE49-F238E27FC236}">
                <a16:creationId xmlns:a16="http://schemas.microsoft.com/office/drawing/2014/main" id="{63147822-2994-4AC7-8352-AD858C27ABAC}"/>
              </a:ext>
            </a:extLst>
          </p:cNvPr>
          <p:cNvSpPr>
            <a:spLocks noChangeAspect="1"/>
          </p:cNvSpPr>
          <p:nvPr/>
        </p:nvSpPr>
        <p:spPr bwMode="auto">
          <a:xfrm>
            <a:off x="9214351" y="5347733"/>
            <a:ext cx="31245" cy="47031"/>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6" name="TextBox 645">
            <a:extLst>
              <a:ext uri="{FF2B5EF4-FFF2-40B4-BE49-F238E27FC236}">
                <a16:creationId xmlns:a16="http://schemas.microsoft.com/office/drawing/2014/main" id="{8D03A5F3-A420-47F7-A0E7-12B494B96CF7}"/>
              </a:ext>
            </a:extLst>
          </p:cNvPr>
          <p:cNvSpPr txBox="1"/>
          <p:nvPr/>
        </p:nvSpPr>
        <p:spPr>
          <a:xfrm>
            <a:off x="7841534" y="5082357"/>
            <a:ext cx="1174107" cy="6924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a:solidFill>
                  <a:prstClr val="black"/>
                </a:solidFill>
              </a:rPr>
              <a:t>1 - 25</a:t>
            </a:r>
            <a:endParaRPr lang="el-GR" sz="9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0" i="0" u="none" strike="noStrike" kern="1200" cap="none" spc="0" normalizeH="0" baseline="0" noProof="0">
                <a:ln>
                  <a:noFill/>
                </a:ln>
                <a:solidFill>
                  <a:prstClr val="black"/>
                </a:solidFill>
                <a:effectLst/>
                <a:uLnTx/>
                <a:uFillTx/>
                <a:ea typeface="+mn-ea"/>
                <a:cs typeface="+mn-cs"/>
              </a:rPr>
              <a:t>26 - 50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a:solidFill>
                  <a:prstClr val="black"/>
                </a:solidFill>
              </a:rPr>
              <a:t>51 - 75</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ea typeface="+mn-ea"/>
                <a:cs typeface="+mn-cs"/>
              </a:rPr>
              <a:t>76 - 100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&gt;</a:t>
            </a:r>
            <a:r>
              <a:rPr lang="el-GR">
                <a:solidFill>
                  <a:prstClr val="black"/>
                </a:solidFill>
              </a:rPr>
              <a:t>100</a:t>
            </a:r>
            <a:endParaRPr kumimoji="0" lang="el-GR" sz="900" b="0" i="0" u="none" strike="noStrike" kern="1200" cap="none" spc="0" normalizeH="0" baseline="0" noProof="0" dirty="0">
              <a:ln>
                <a:noFill/>
              </a:ln>
              <a:solidFill>
                <a:prstClr val="black"/>
              </a:solidFill>
              <a:effectLst/>
              <a:uLnTx/>
              <a:uFillTx/>
              <a:ea typeface="+mn-ea"/>
              <a:cs typeface="+mn-cs"/>
            </a:endParaRPr>
          </a:p>
        </p:txBody>
      </p:sp>
      <p:sp>
        <p:nvSpPr>
          <p:cNvPr id="647" name="Rectangle 646">
            <a:extLst>
              <a:ext uri="{FF2B5EF4-FFF2-40B4-BE49-F238E27FC236}">
                <a16:creationId xmlns:a16="http://schemas.microsoft.com/office/drawing/2014/main" id="{A22669BE-A8E4-47AA-9ADA-BB7D2CC40D96}"/>
              </a:ext>
            </a:extLst>
          </p:cNvPr>
          <p:cNvSpPr/>
          <p:nvPr/>
        </p:nvSpPr>
        <p:spPr>
          <a:xfrm>
            <a:off x="7607859" y="5237114"/>
            <a:ext cx="171846" cy="108171"/>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8" name="Rectangle 647">
            <a:extLst>
              <a:ext uri="{FF2B5EF4-FFF2-40B4-BE49-F238E27FC236}">
                <a16:creationId xmlns:a16="http://schemas.microsoft.com/office/drawing/2014/main" id="{F311C6CF-D0A9-4B9F-8B94-51B8422354A7}"/>
              </a:ext>
            </a:extLst>
          </p:cNvPr>
          <p:cNvSpPr/>
          <p:nvPr/>
        </p:nvSpPr>
        <p:spPr>
          <a:xfrm>
            <a:off x="7608383" y="5379610"/>
            <a:ext cx="171846" cy="108171"/>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49" name="Rectangle 648">
            <a:extLst>
              <a:ext uri="{FF2B5EF4-FFF2-40B4-BE49-F238E27FC236}">
                <a16:creationId xmlns:a16="http://schemas.microsoft.com/office/drawing/2014/main" id="{21893D28-8FB3-4981-BEE7-EEF5816E227B}"/>
              </a:ext>
            </a:extLst>
          </p:cNvPr>
          <p:cNvSpPr/>
          <p:nvPr/>
        </p:nvSpPr>
        <p:spPr>
          <a:xfrm>
            <a:off x="7608383" y="5511468"/>
            <a:ext cx="171846" cy="108171"/>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0" name="Rectangle 649">
            <a:extLst>
              <a:ext uri="{FF2B5EF4-FFF2-40B4-BE49-F238E27FC236}">
                <a16:creationId xmlns:a16="http://schemas.microsoft.com/office/drawing/2014/main" id="{C42F0F7B-4BFE-499C-806A-8BC3B3091845}"/>
              </a:ext>
            </a:extLst>
          </p:cNvPr>
          <p:cNvSpPr/>
          <p:nvPr/>
        </p:nvSpPr>
        <p:spPr>
          <a:xfrm>
            <a:off x="7608383" y="5639231"/>
            <a:ext cx="171846" cy="108171"/>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2" name="Rectangle 651">
            <a:extLst>
              <a:ext uri="{FF2B5EF4-FFF2-40B4-BE49-F238E27FC236}">
                <a16:creationId xmlns:a16="http://schemas.microsoft.com/office/drawing/2014/main" id="{C1B625AF-2AAC-4ECE-A082-C0064469A4C1}"/>
              </a:ext>
            </a:extLst>
          </p:cNvPr>
          <p:cNvSpPr/>
          <p:nvPr/>
        </p:nvSpPr>
        <p:spPr>
          <a:xfrm>
            <a:off x="7606785" y="5093762"/>
            <a:ext cx="171846" cy="108171"/>
          </a:xfrm>
          <a:prstGeom prst="rect">
            <a:avLst/>
          </a:prstGeom>
          <a:solidFill>
            <a:srgbClr val="EBF7D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58" name="Rectangle 157">
            <a:extLst>
              <a:ext uri="{FF2B5EF4-FFF2-40B4-BE49-F238E27FC236}">
                <a16:creationId xmlns:a16="http://schemas.microsoft.com/office/drawing/2014/main" id="{5E8FA4CB-B21B-DB4D-A0A0-5D37E09C395A}"/>
              </a:ext>
            </a:extLst>
          </p:cNvPr>
          <p:cNvSpPr/>
          <p:nvPr/>
        </p:nvSpPr>
        <p:spPr>
          <a:xfrm>
            <a:off x="255128" y="854786"/>
            <a:ext cx="4561967" cy="523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161" name="TextBox 160">
            <a:extLst>
              <a:ext uri="{FF2B5EF4-FFF2-40B4-BE49-F238E27FC236}">
                <a16:creationId xmlns:a16="http://schemas.microsoft.com/office/drawing/2014/main" id="{4D44867E-C0E2-8EFF-8A22-F7159C26C5A1}"/>
              </a:ext>
            </a:extLst>
          </p:cNvPr>
          <p:cNvSpPr txBox="1"/>
          <p:nvPr/>
        </p:nvSpPr>
        <p:spPr>
          <a:xfrm>
            <a:off x="384277" y="4856708"/>
            <a:ext cx="1484785" cy="123111"/>
          </a:xfrm>
          <a:prstGeom prst="rect">
            <a:avLst/>
          </a:prstGeom>
          <a:noFill/>
        </p:spPr>
        <p:txBody>
          <a:bodyPr wrap="square" lIns="0" tIns="0" rIns="0" bIns="0" rtlCol="0">
            <a:spAutoFit/>
          </a:bodyPr>
          <a:lstStyle/>
          <a:p>
            <a:pPr>
              <a:defRPr/>
            </a:pPr>
            <a:r>
              <a:rPr lang="el-GR" sz="800" b="1" dirty="0">
                <a:solidFill>
                  <a:prstClr val="black"/>
                </a:solidFill>
              </a:rPr>
              <a:t>Δασική Έκταση σε στρέμματα</a:t>
            </a:r>
          </a:p>
        </p:txBody>
      </p:sp>
      <p:sp>
        <p:nvSpPr>
          <p:cNvPr id="163" name="Freeform 111">
            <a:extLst>
              <a:ext uri="{FF2B5EF4-FFF2-40B4-BE49-F238E27FC236}">
                <a16:creationId xmlns:a16="http://schemas.microsoft.com/office/drawing/2014/main" id="{3C5CFEA4-7F05-B9DF-C407-AE0B22F00F02}"/>
              </a:ext>
            </a:extLst>
          </p:cNvPr>
          <p:cNvSpPr>
            <a:spLocks noChangeAspect="1"/>
          </p:cNvSpPr>
          <p:nvPr/>
        </p:nvSpPr>
        <p:spPr bwMode="auto">
          <a:xfrm>
            <a:off x="3687693" y="2661170"/>
            <a:ext cx="442631" cy="310407"/>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71" name="Freeform 37">
            <a:extLst>
              <a:ext uri="{FF2B5EF4-FFF2-40B4-BE49-F238E27FC236}">
                <a16:creationId xmlns:a16="http://schemas.microsoft.com/office/drawing/2014/main" id="{3325AB8D-0D35-D0B7-A7FF-D9A73281BF0C}"/>
              </a:ext>
            </a:extLst>
          </p:cNvPr>
          <p:cNvSpPr>
            <a:spLocks noChangeAspect="1"/>
          </p:cNvSpPr>
          <p:nvPr/>
        </p:nvSpPr>
        <p:spPr bwMode="auto">
          <a:xfrm>
            <a:off x="3329898" y="1222007"/>
            <a:ext cx="505121" cy="357439"/>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82" name="Freeform 38">
            <a:extLst>
              <a:ext uri="{FF2B5EF4-FFF2-40B4-BE49-F238E27FC236}">
                <a16:creationId xmlns:a16="http://schemas.microsoft.com/office/drawing/2014/main" id="{3A7EB917-02F9-0FC5-E31A-28DFA3E1B82A}"/>
              </a:ext>
            </a:extLst>
          </p:cNvPr>
          <p:cNvSpPr>
            <a:spLocks noChangeAspect="1"/>
          </p:cNvSpPr>
          <p:nvPr/>
        </p:nvSpPr>
        <p:spPr bwMode="auto">
          <a:xfrm>
            <a:off x="3012244" y="1179679"/>
            <a:ext cx="411387" cy="390361"/>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83" name="Freeform 39">
            <a:extLst>
              <a:ext uri="{FF2B5EF4-FFF2-40B4-BE49-F238E27FC236}">
                <a16:creationId xmlns:a16="http://schemas.microsoft.com/office/drawing/2014/main" id="{4DCBA077-D273-197E-80AC-4691602ADF26}"/>
              </a:ext>
            </a:extLst>
          </p:cNvPr>
          <p:cNvSpPr>
            <a:spLocks noChangeAspect="1"/>
          </p:cNvSpPr>
          <p:nvPr/>
        </p:nvSpPr>
        <p:spPr bwMode="auto">
          <a:xfrm>
            <a:off x="2548784" y="1062100"/>
            <a:ext cx="624891" cy="427986"/>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86" name="Freeform 40">
            <a:extLst>
              <a:ext uri="{FF2B5EF4-FFF2-40B4-BE49-F238E27FC236}">
                <a16:creationId xmlns:a16="http://schemas.microsoft.com/office/drawing/2014/main" id="{2D3CE0DA-5AAB-BD65-6CEC-5FC258FC9FF4}"/>
              </a:ext>
            </a:extLst>
          </p:cNvPr>
          <p:cNvSpPr>
            <a:spLocks noChangeAspect="1"/>
          </p:cNvSpPr>
          <p:nvPr/>
        </p:nvSpPr>
        <p:spPr bwMode="auto">
          <a:xfrm>
            <a:off x="2121774" y="1179679"/>
            <a:ext cx="692588" cy="479721"/>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90" name="Freeform 41">
            <a:extLst>
              <a:ext uri="{FF2B5EF4-FFF2-40B4-BE49-F238E27FC236}">
                <a16:creationId xmlns:a16="http://schemas.microsoft.com/office/drawing/2014/main" id="{04469181-90D3-9F35-CA7E-54323D552025}"/>
              </a:ext>
            </a:extLst>
          </p:cNvPr>
          <p:cNvSpPr>
            <a:spLocks noChangeAspect="1"/>
          </p:cNvSpPr>
          <p:nvPr/>
        </p:nvSpPr>
        <p:spPr bwMode="auto">
          <a:xfrm>
            <a:off x="1793707" y="1222007"/>
            <a:ext cx="536366" cy="413877"/>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91" name="Freeform 42">
            <a:extLst>
              <a:ext uri="{FF2B5EF4-FFF2-40B4-BE49-F238E27FC236}">
                <a16:creationId xmlns:a16="http://schemas.microsoft.com/office/drawing/2014/main" id="{D6338915-49EA-BB3F-56A5-48848654ADAA}"/>
              </a:ext>
            </a:extLst>
          </p:cNvPr>
          <p:cNvSpPr>
            <a:spLocks noChangeAspect="1"/>
          </p:cNvSpPr>
          <p:nvPr/>
        </p:nvSpPr>
        <p:spPr bwMode="auto">
          <a:xfrm>
            <a:off x="1923892" y="1461867"/>
            <a:ext cx="676966" cy="507940"/>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76" name="Freeform 43">
            <a:extLst>
              <a:ext uri="{FF2B5EF4-FFF2-40B4-BE49-F238E27FC236}">
                <a16:creationId xmlns:a16="http://schemas.microsoft.com/office/drawing/2014/main" id="{2805AD8F-B2DF-4260-EB5C-918556D859D9}"/>
              </a:ext>
            </a:extLst>
          </p:cNvPr>
          <p:cNvSpPr>
            <a:spLocks noChangeAspect="1"/>
          </p:cNvSpPr>
          <p:nvPr/>
        </p:nvSpPr>
        <p:spPr bwMode="auto">
          <a:xfrm>
            <a:off x="1470846" y="1344288"/>
            <a:ext cx="505121" cy="385658"/>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79" name="Freeform 44">
            <a:extLst>
              <a:ext uri="{FF2B5EF4-FFF2-40B4-BE49-F238E27FC236}">
                <a16:creationId xmlns:a16="http://schemas.microsoft.com/office/drawing/2014/main" id="{97450FB2-6590-CD37-E635-3DE8DE17ECF4}"/>
              </a:ext>
            </a:extLst>
          </p:cNvPr>
          <p:cNvSpPr>
            <a:spLocks noChangeAspect="1"/>
          </p:cNvSpPr>
          <p:nvPr/>
        </p:nvSpPr>
        <p:spPr bwMode="auto">
          <a:xfrm>
            <a:off x="1574994" y="1687618"/>
            <a:ext cx="427009" cy="282188"/>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0" name="Freeform 45">
            <a:extLst>
              <a:ext uri="{FF2B5EF4-FFF2-40B4-BE49-F238E27FC236}">
                <a16:creationId xmlns:a16="http://schemas.microsoft.com/office/drawing/2014/main" id="{35EF4A79-1892-4DC7-B6E5-B99E3E3186B6}"/>
              </a:ext>
            </a:extLst>
          </p:cNvPr>
          <p:cNvSpPr>
            <a:spLocks noChangeAspect="1"/>
          </p:cNvSpPr>
          <p:nvPr/>
        </p:nvSpPr>
        <p:spPr bwMode="auto">
          <a:xfrm>
            <a:off x="1720803" y="1805196"/>
            <a:ext cx="281201" cy="437393"/>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1" name="Freeform 46">
            <a:extLst>
              <a:ext uri="{FF2B5EF4-FFF2-40B4-BE49-F238E27FC236}">
                <a16:creationId xmlns:a16="http://schemas.microsoft.com/office/drawing/2014/main" id="{417383F2-781E-31F7-0F68-0E4192F2B912}"/>
              </a:ext>
            </a:extLst>
          </p:cNvPr>
          <p:cNvSpPr>
            <a:spLocks noChangeAspect="1"/>
          </p:cNvSpPr>
          <p:nvPr/>
        </p:nvSpPr>
        <p:spPr bwMode="auto">
          <a:xfrm>
            <a:off x="1080289" y="1649993"/>
            <a:ext cx="676966" cy="578487"/>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3" name="Freeform 47">
            <a:extLst>
              <a:ext uri="{FF2B5EF4-FFF2-40B4-BE49-F238E27FC236}">
                <a16:creationId xmlns:a16="http://schemas.microsoft.com/office/drawing/2014/main" id="{10E7066F-1346-0C3E-B04F-E5BCC07CC0F6}"/>
              </a:ext>
            </a:extLst>
          </p:cNvPr>
          <p:cNvSpPr>
            <a:spLocks noChangeAspect="1"/>
          </p:cNvSpPr>
          <p:nvPr/>
        </p:nvSpPr>
        <p:spPr bwMode="auto">
          <a:xfrm>
            <a:off x="1543750" y="2063870"/>
            <a:ext cx="593647" cy="780722"/>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4" name="Freeform 48">
            <a:extLst>
              <a:ext uri="{FF2B5EF4-FFF2-40B4-BE49-F238E27FC236}">
                <a16:creationId xmlns:a16="http://schemas.microsoft.com/office/drawing/2014/main" id="{FEE6E449-9D02-B874-5094-B93291D0185C}"/>
              </a:ext>
            </a:extLst>
          </p:cNvPr>
          <p:cNvSpPr>
            <a:spLocks noChangeAspect="1"/>
          </p:cNvSpPr>
          <p:nvPr/>
        </p:nvSpPr>
        <p:spPr bwMode="auto">
          <a:xfrm>
            <a:off x="1043836" y="1499493"/>
            <a:ext cx="479084" cy="296298"/>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6" name="Freeform 49">
            <a:extLst>
              <a:ext uri="{FF2B5EF4-FFF2-40B4-BE49-F238E27FC236}">
                <a16:creationId xmlns:a16="http://schemas.microsoft.com/office/drawing/2014/main" id="{257BAEA2-8CCA-B611-5A4C-DC73AFB6C369}"/>
              </a:ext>
            </a:extLst>
          </p:cNvPr>
          <p:cNvSpPr>
            <a:spLocks noChangeAspect="1"/>
          </p:cNvSpPr>
          <p:nvPr/>
        </p:nvSpPr>
        <p:spPr bwMode="auto">
          <a:xfrm>
            <a:off x="924066" y="1640587"/>
            <a:ext cx="416594" cy="427986"/>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7" name="Freeform 50">
            <a:extLst>
              <a:ext uri="{FF2B5EF4-FFF2-40B4-BE49-F238E27FC236}">
                <a16:creationId xmlns:a16="http://schemas.microsoft.com/office/drawing/2014/main" id="{AB98BBD5-7393-A29C-F86B-FF27597366EC}"/>
              </a:ext>
            </a:extLst>
          </p:cNvPr>
          <p:cNvSpPr>
            <a:spLocks noChangeAspect="1"/>
          </p:cNvSpPr>
          <p:nvPr/>
        </p:nvSpPr>
        <p:spPr bwMode="auto">
          <a:xfrm>
            <a:off x="658487" y="1918072"/>
            <a:ext cx="531158" cy="776019"/>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8" name="Freeform 51">
            <a:extLst>
              <a:ext uri="{FF2B5EF4-FFF2-40B4-BE49-F238E27FC236}">
                <a16:creationId xmlns:a16="http://schemas.microsoft.com/office/drawing/2014/main" id="{7576B228-D79D-3C11-6791-4D7DDDF4DD87}"/>
              </a:ext>
            </a:extLst>
          </p:cNvPr>
          <p:cNvSpPr>
            <a:spLocks noChangeAspect="1"/>
          </p:cNvSpPr>
          <p:nvPr/>
        </p:nvSpPr>
        <p:spPr bwMode="auto">
          <a:xfrm>
            <a:off x="471019" y="2299027"/>
            <a:ext cx="385349" cy="395064"/>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89" name="Freeform 52">
            <a:extLst>
              <a:ext uri="{FF2B5EF4-FFF2-40B4-BE49-F238E27FC236}">
                <a16:creationId xmlns:a16="http://schemas.microsoft.com/office/drawing/2014/main" id="{D0D4FAD0-6FA3-DD52-272A-8D89CE32B8D7}"/>
              </a:ext>
            </a:extLst>
          </p:cNvPr>
          <p:cNvSpPr>
            <a:spLocks noChangeAspect="1"/>
          </p:cNvSpPr>
          <p:nvPr/>
        </p:nvSpPr>
        <p:spPr bwMode="auto">
          <a:xfrm>
            <a:off x="642865" y="2623544"/>
            <a:ext cx="390557" cy="324517"/>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0" name="Freeform 53">
            <a:extLst>
              <a:ext uri="{FF2B5EF4-FFF2-40B4-BE49-F238E27FC236}">
                <a16:creationId xmlns:a16="http://schemas.microsoft.com/office/drawing/2014/main" id="{C8D1DE1B-61CE-11B0-01BB-E1D44A69FCF8}"/>
              </a:ext>
            </a:extLst>
          </p:cNvPr>
          <p:cNvSpPr>
            <a:spLocks noChangeAspect="1"/>
          </p:cNvSpPr>
          <p:nvPr/>
        </p:nvSpPr>
        <p:spPr bwMode="auto">
          <a:xfrm>
            <a:off x="1043836" y="2021542"/>
            <a:ext cx="510328" cy="282188"/>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1" name="Freeform 54">
            <a:extLst>
              <a:ext uri="{FF2B5EF4-FFF2-40B4-BE49-F238E27FC236}">
                <a16:creationId xmlns:a16="http://schemas.microsoft.com/office/drawing/2014/main" id="{79738E76-3DA6-CD7A-0568-40DB28C3A867}"/>
              </a:ext>
            </a:extLst>
          </p:cNvPr>
          <p:cNvSpPr>
            <a:spLocks noChangeAspect="1"/>
          </p:cNvSpPr>
          <p:nvPr/>
        </p:nvSpPr>
        <p:spPr bwMode="auto">
          <a:xfrm>
            <a:off x="1101118" y="2256699"/>
            <a:ext cx="609269" cy="42328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2" name="Freeform 55">
            <a:extLst>
              <a:ext uri="{FF2B5EF4-FFF2-40B4-BE49-F238E27FC236}">
                <a16:creationId xmlns:a16="http://schemas.microsoft.com/office/drawing/2014/main" id="{A9EFA85F-2DAA-BE88-B86A-09BFE6875B31}"/>
              </a:ext>
            </a:extLst>
          </p:cNvPr>
          <p:cNvSpPr>
            <a:spLocks noChangeAspect="1"/>
          </p:cNvSpPr>
          <p:nvPr/>
        </p:nvSpPr>
        <p:spPr bwMode="auto">
          <a:xfrm>
            <a:off x="1220889" y="2520074"/>
            <a:ext cx="531158" cy="390361"/>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3" name="Freeform 56">
            <a:extLst>
              <a:ext uri="{FF2B5EF4-FFF2-40B4-BE49-F238E27FC236}">
                <a16:creationId xmlns:a16="http://schemas.microsoft.com/office/drawing/2014/main" id="{9254BBA7-87DF-0024-7A2B-BF1035558A25}"/>
              </a:ext>
            </a:extLst>
          </p:cNvPr>
          <p:cNvSpPr>
            <a:spLocks noChangeAspect="1"/>
          </p:cNvSpPr>
          <p:nvPr/>
        </p:nvSpPr>
        <p:spPr bwMode="auto">
          <a:xfrm>
            <a:off x="903236" y="2557700"/>
            <a:ext cx="369728" cy="357439"/>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4" name="Freeform 57">
            <a:extLst>
              <a:ext uri="{FF2B5EF4-FFF2-40B4-BE49-F238E27FC236}">
                <a16:creationId xmlns:a16="http://schemas.microsoft.com/office/drawing/2014/main" id="{A0F02D64-85BD-B40A-A810-0F725E55159D}"/>
              </a:ext>
            </a:extLst>
          </p:cNvPr>
          <p:cNvSpPr>
            <a:spLocks noChangeAspect="1"/>
          </p:cNvSpPr>
          <p:nvPr/>
        </p:nvSpPr>
        <p:spPr bwMode="auto">
          <a:xfrm>
            <a:off x="1252133" y="2717607"/>
            <a:ext cx="317653" cy="442095"/>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5" name="Freeform 58">
            <a:extLst>
              <a:ext uri="{FF2B5EF4-FFF2-40B4-BE49-F238E27FC236}">
                <a16:creationId xmlns:a16="http://schemas.microsoft.com/office/drawing/2014/main" id="{CF22F9C2-E15F-AB9B-AC13-BD6585E5AA2E}"/>
              </a:ext>
            </a:extLst>
          </p:cNvPr>
          <p:cNvSpPr>
            <a:spLocks noChangeAspect="1"/>
          </p:cNvSpPr>
          <p:nvPr/>
        </p:nvSpPr>
        <p:spPr bwMode="auto">
          <a:xfrm>
            <a:off x="1517712" y="2727013"/>
            <a:ext cx="843604" cy="569080"/>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6" name="Freeform 59">
            <a:extLst>
              <a:ext uri="{FF2B5EF4-FFF2-40B4-BE49-F238E27FC236}">
                <a16:creationId xmlns:a16="http://schemas.microsoft.com/office/drawing/2014/main" id="{827C7B74-290C-A988-0CDF-7F974F0F2275}"/>
              </a:ext>
            </a:extLst>
          </p:cNvPr>
          <p:cNvSpPr>
            <a:spLocks noChangeAspect="1"/>
          </p:cNvSpPr>
          <p:nvPr/>
        </p:nvSpPr>
        <p:spPr bwMode="auto">
          <a:xfrm>
            <a:off x="1871818" y="3230250"/>
            <a:ext cx="671758" cy="357439"/>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7" name="Freeform 60">
            <a:extLst>
              <a:ext uri="{FF2B5EF4-FFF2-40B4-BE49-F238E27FC236}">
                <a16:creationId xmlns:a16="http://schemas.microsoft.com/office/drawing/2014/main" id="{8CFAFE57-4D75-1F59-7705-0DD2FEC13925}"/>
              </a:ext>
            </a:extLst>
          </p:cNvPr>
          <p:cNvSpPr>
            <a:spLocks noChangeAspect="1"/>
          </p:cNvSpPr>
          <p:nvPr/>
        </p:nvSpPr>
        <p:spPr bwMode="auto">
          <a:xfrm>
            <a:off x="1720803" y="3582986"/>
            <a:ext cx="541572" cy="324517"/>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8" name="Freeform 61">
            <a:extLst>
              <a:ext uri="{FF2B5EF4-FFF2-40B4-BE49-F238E27FC236}">
                <a16:creationId xmlns:a16="http://schemas.microsoft.com/office/drawing/2014/main" id="{1B6BD78F-60A7-F3E7-6F4E-ACFC453F7F1B}"/>
              </a:ext>
            </a:extLst>
          </p:cNvPr>
          <p:cNvSpPr>
            <a:spLocks noChangeAspect="1"/>
          </p:cNvSpPr>
          <p:nvPr/>
        </p:nvSpPr>
        <p:spPr bwMode="auto">
          <a:xfrm>
            <a:off x="1798914" y="3799330"/>
            <a:ext cx="676966" cy="418580"/>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599" name="Freeform 62">
            <a:extLst>
              <a:ext uri="{FF2B5EF4-FFF2-40B4-BE49-F238E27FC236}">
                <a16:creationId xmlns:a16="http://schemas.microsoft.com/office/drawing/2014/main" id="{BBDB4E8B-27FA-884C-0CD8-1221CDBA5F0F}"/>
              </a:ext>
            </a:extLst>
          </p:cNvPr>
          <p:cNvSpPr>
            <a:spLocks noChangeAspect="1"/>
          </p:cNvSpPr>
          <p:nvPr/>
        </p:nvSpPr>
        <p:spPr bwMode="auto">
          <a:xfrm>
            <a:off x="1200059" y="3432485"/>
            <a:ext cx="614477" cy="404471"/>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0" name="Freeform 63">
            <a:extLst>
              <a:ext uri="{FF2B5EF4-FFF2-40B4-BE49-F238E27FC236}">
                <a16:creationId xmlns:a16="http://schemas.microsoft.com/office/drawing/2014/main" id="{65CF8C9C-1478-40CF-538B-58E0D579FB0E}"/>
              </a:ext>
            </a:extLst>
          </p:cNvPr>
          <p:cNvSpPr>
            <a:spLocks noChangeAspect="1"/>
          </p:cNvSpPr>
          <p:nvPr/>
        </p:nvSpPr>
        <p:spPr bwMode="auto">
          <a:xfrm>
            <a:off x="1043836" y="3587688"/>
            <a:ext cx="520743" cy="554971"/>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1" name="Freeform 64">
            <a:extLst>
              <a:ext uri="{FF2B5EF4-FFF2-40B4-BE49-F238E27FC236}">
                <a16:creationId xmlns:a16="http://schemas.microsoft.com/office/drawing/2014/main" id="{95F3CEF4-C2B8-A448-4F21-E301D815E4F5}"/>
              </a:ext>
            </a:extLst>
          </p:cNvPr>
          <p:cNvSpPr>
            <a:spLocks noChangeAspect="1"/>
          </p:cNvSpPr>
          <p:nvPr/>
        </p:nvSpPr>
        <p:spPr bwMode="auto">
          <a:xfrm>
            <a:off x="1444809" y="3775815"/>
            <a:ext cx="697795" cy="644331"/>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2" name="Freeform 65">
            <a:extLst>
              <a:ext uri="{FF2B5EF4-FFF2-40B4-BE49-F238E27FC236}">
                <a16:creationId xmlns:a16="http://schemas.microsoft.com/office/drawing/2014/main" id="{4A64DED3-B60C-731E-DC25-6A89FBBAAFAC}"/>
              </a:ext>
            </a:extLst>
          </p:cNvPr>
          <p:cNvSpPr>
            <a:spLocks noChangeAspect="1"/>
          </p:cNvSpPr>
          <p:nvPr/>
        </p:nvSpPr>
        <p:spPr bwMode="auto">
          <a:xfrm>
            <a:off x="1512505" y="3084452"/>
            <a:ext cx="442631" cy="385658"/>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3" name="Freeform 66">
            <a:extLst>
              <a:ext uri="{FF2B5EF4-FFF2-40B4-BE49-F238E27FC236}">
                <a16:creationId xmlns:a16="http://schemas.microsoft.com/office/drawing/2014/main" id="{075BE00F-60CF-07E5-78F7-4F4C8CD9368C}"/>
              </a:ext>
            </a:extLst>
          </p:cNvPr>
          <p:cNvSpPr>
            <a:spLocks noChangeAspect="1"/>
          </p:cNvSpPr>
          <p:nvPr/>
        </p:nvSpPr>
        <p:spPr bwMode="auto">
          <a:xfrm>
            <a:off x="2788325" y="5610040"/>
            <a:ext cx="369728" cy="253970"/>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04" name="Freeform 67">
            <a:extLst>
              <a:ext uri="{FF2B5EF4-FFF2-40B4-BE49-F238E27FC236}">
                <a16:creationId xmlns:a16="http://schemas.microsoft.com/office/drawing/2014/main" id="{737D4B44-A037-63FC-F1EF-D2CC00662B5E}"/>
              </a:ext>
            </a:extLst>
          </p:cNvPr>
          <p:cNvSpPr>
            <a:spLocks noChangeAspect="1"/>
          </p:cNvSpPr>
          <p:nvPr/>
        </p:nvSpPr>
        <p:spPr bwMode="auto">
          <a:xfrm>
            <a:off x="1710388" y="4194394"/>
            <a:ext cx="546780" cy="686659"/>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05" name="Freeform 68">
            <a:extLst>
              <a:ext uri="{FF2B5EF4-FFF2-40B4-BE49-F238E27FC236}">
                <a16:creationId xmlns:a16="http://schemas.microsoft.com/office/drawing/2014/main" id="{3BB9BBB1-3191-3131-0D0E-71906A064808}"/>
              </a:ext>
            </a:extLst>
          </p:cNvPr>
          <p:cNvSpPr>
            <a:spLocks noChangeAspect="1"/>
          </p:cNvSpPr>
          <p:nvPr/>
        </p:nvSpPr>
        <p:spPr bwMode="auto">
          <a:xfrm>
            <a:off x="2106152" y="4801100"/>
            <a:ext cx="31245" cy="23516"/>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06" name="Freeform 69">
            <a:extLst>
              <a:ext uri="{FF2B5EF4-FFF2-40B4-BE49-F238E27FC236}">
                <a16:creationId xmlns:a16="http://schemas.microsoft.com/office/drawing/2014/main" id="{97994F9E-79F2-4ADE-13F7-C510FB5FAB33}"/>
              </a:ext>
            </a:extLst>
          </p:cNvPr>
          <p:cNvSpPr>
            <a:spLocks noChangeAspect="1"/>
          </p:cNvSpPr>
          <p:nvPr/>
        </p:nvSpPr>
        <p:spPr bwMode="auto">
          <a:xfrm>
            <a:off x="1304208" y="4081518"/>
            <a:ext cx="479084" cy="569080"/>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07" name="Freeform 70">
            <a:extLst>
              <a:ext uri="{FF2B5EF4-FFF2-40B4-BE49-F238E27FC236}">
                <a16:creationId xmlns:a16="http://schemas.microsoft.com/office/drawing/2014/main" id="{487A96D3-531C-3E11-2E6B-F23BFFC25CFF}"/>
              </a:ext>
            </a:extLst>
          </p:cNvPr>
          <p:cNvSpPr>
            <a:spLocks noChangeAspect="1"/>
          </p:cNvSpPr>
          <p:nvPr/>
        </p:nvSpPr>
        <p:spPr bwMode="auto">
          <a:xfrm>
            <a:off x="1397942" y="4603568"/>
            <a:ext cx="20830" cy="37626"/>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8" name="Freeform 71">
            <a:extLst>
              <a:ext uri="{FF2B5EF4-FFF2-40B4-BE49-F238E27FC236}">
                <a16:creationId xmlns:a16="http://schemas.microsoft.com/office/drawing/2014/main" id="{D9F85581-A442-DBAA-28F8-94E073386690}"/>
              </a:ext>
            </a:extLst>
          </p:cNvPr>
          <p:cNvSpPr>
            <a:spLocks noChangeAspect="1"/>
          </p:cNvSpPr>
          <p:nvPr/>
        </p:nvSpPr>
        <p:spPr bwMode="auto">
          <a:xfrm>
            <a:off x="1366697" y="4570646"/>
            <a:ext cx="15622" cy="32922"/>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9" name="Freeform 72">
            <a:extLst>
              <a:ext uri="{FF2B5EF4-FFF2-40B4-BE49-F238E27FC236}">
                <a16:creationId xmlns:a16="http://schemas.microsoft.com/office/drawing/2014/main" id="{09DD2888-C4BE-7E8E-9961-DFC79817A142}"/>
              </a:ext>
            </a:extLst>
          </p:cNvPr>
          <p:cNvSpPr>
            <a:spLocks noChangeAspect="1"/>
          </p:cNvSpPr>
          <p:nvPr/>
        </p:nvSpPr>
        <p:spPr bwMode="auto">
          <a:xfrm>
            <a:off x="2194349" y="3409956"/>
            <a:ext cx="567609" cy="522049"/>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0" name="Freeform 73">
            <a:extLst>
              <a:ext uri="{FF2B5EF4-FFF2-40B4-BE49-F238E27FC236}">
                <a16:creationId xmlns:a16="http://schemas.microsoft.com/office/drawing/2014/main" id="{EA526711-43F9-A18C-551D-0D8A16EF6F85}"/>
              </a:ext>
            </a:extLst>
          </p:cNvPr>
          <p:cNvSpPr>
            <a:spLocks noChangeAspect="1"/>
          </p:cNvSpPr>
          <p:nvPr/>
        </p:nvSpPr>
        <p:spPr bwMode="auto">
          <a:xfrm>
            <a:off x="2262375" y="3959237"/>
            <a:ext cx="197882" cy="141094"/>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1" name="Freeform 74">
            <a:extLst>
              <a:ext uri="{FF2B5EF4-FFF2-40B4-BE49-F238E27FC236}">
                <a16:creationId xmlns:a16="http://schemas.microsoft.com/office/drawing/2014/main" id="{123E7F78-B969-D975-F2E5-259523E7420F}"/>
              </a:ext>
            </a:extLst>
          </p:cNvPr>
          <p:cNvSpPr>
            <a:spLocks noChangeAspect="1"/>
          </p:cNvSpPr>
          <p:nvPr/>
        </p:nvSpPr>
        <p:spPr bwMode="auto">
          <a:xfrm>
            <a:off x="2397768" y="3695861"/>
            <a:ext cx="88527" cy="94063"/>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2" name="Freeform 75">
            <a:extLst>
              <a:ext uri="{FF2B5EF4-FFF2-40B4-BE49-F238E27FC236}">
                <a16:creationId xmlns:a16="http://schemas.microsoft.com/office/drawing/2014/main" id="{87BB5650-7D7C-7DB5-D9BE-0E825374FA2C}"/>
              </a:ext>
            </a:extLst>
          </p:cNvPr>
          <p:cNvSpPr>
            <a:spLocks noChangeAspect="1"/>
          </p:cNvSpPr>
          <p:nvPr/>
        </p:nvSpPr>
        <p:spPr bwMode="auto">
          <a:xfrm>
            <a:off x="2366524" y="4166175"/>
            <a:ext cx="124978" cy="51735"/>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3" name="Freeform 76">
            <a:extLst>
              <a:ext uri="{FF2B5EF4-FFF2-40B4-BE49-F238E27FC236}">
                <a16:creationId xmlns:a16="http://schemas.microsoft.com/office/drawing/2014/main" id="{0F9A54FA-8B88-F015-07D2-8009C5679245}"/>
              </a:ext>
            </a:extLst>
          </p:cNvPr>
          <p:cNvSpPr>
            <a:spLocks noChangeAspect="1"/>
          </p:cNvSpPr>
          <p:nvPr/>
        </p:nvSpPr>
        <p:spPr bwMode="auto">
          <a:xfrm>
            <a:off x="2397768" y="3860471"/>
            <a:ext cx="88527" cy="75250"/>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4" name="Freeform 77">
            <a:extLst>
              <a:ext uri="{FF2B5EF4-FFF2-40B4-BE49-F238E27FC236}">
                <a16:creationId xmlns:a16="http://schemas.microsoft.com/office/drawing/2014/main" id="{5AFC3989-6A6B-5BF6-D4F8-1261BF29A023}"/>
              </a:ext>
            </a:extLst>
          </p:cNvPr>
          <p:cNvSpPr>
            <a:spLocks noChangeAspect="1"/>
          </p:cNvSpPr>
          <p:nvPr/>
        </p:nvSpPr>
        <p:spPr bwMode="auto">
          <a:xfrm>
            <a:off x="2408183" y="4025081"/>
            <a:ext cx="52074" cy="3762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5" name="Freeform 78">
            <a:extLst>
              <a:ext uri="{FF2B5EF4-FFF2-40B4-BE49-F238E27FC236}">
                <a16:creationId xmlns:a16="http://schemas.microsoft.com/office/drawing/2014/main" id="{2861942D-D255-F8A7-E7F8-E355717A52B5}"/>
              </a:ext>
            </a:extLst>
          </p:cNvPr>
          <p:cNvSpPr>
            <a:spLocks noChangeAspect="1"/>
          </p:cNvSpPr>
          <p:nvPr/>
        </p:nvSpPr>
        <p:spPr bwMode="auto">
          <a:xfrm>
            <a:off x="2345694" y="3907502"/>
            <a:ext cx="26037" cy="28219"/>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6" name="Freeform 79">
            <a:extLst>
              <a:ext uri="{FF2B5EF4-FFF2-40B4-BE49-F238E27FC236}">
                <a16:creationId xmlns:a16="http://schemas.microsoft.com/office/drawing/2014/main" id="{79C5D1CA-431F-EF1D-E075-58099DE06477}"/>
              </a:ext>
            </a:extLst>
          </p:cNvPr>
          <p:cNvSpPr>
            <a:spLocks noChangeAspect="1"/>
          </p:cNvSpPr>
          <p:nvPr/>
        </p:nvSpPr>
        <p:spPr bwMode="auto">
          <a:xfrm>
            <a:off x="2319657" y="4175581"/>
            <a:ext cx="41659" cy="23516"/>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7" name="Freeform 80">
            <a:extLst>
              <a:ext uri="{FF2B5EF4-FFF2-40B4-BE49-F238E27FC236}">
                <a16:creationId xmlns:a16="http://schemas.microsoft.com/office/drawing/2014/main" id="{7C003716-5976-EB40-06D9-B9DEF779B322}"/>
              </a:ext>
            </a:extLst>
          </p:cNvPr>
          <p:cNvSpPr>
            <a:spLocks noChangeAspect="1"/>
          </p:cNvSpPr>
          <p:nvPr/>
        </p:nvSpPr>
        <p:spPr bwMode="auto">
          <a:xfrm>
            <a:off x="2163434" y="5262008"/>
            <a:ext cx="31245" cy="47031"/>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18" name="Freeform 81">
            <a:extLst>
              <a:ext uri="{FF2B5EF4-FFF2-40B4-BE49-F238E27FC236}">
                <a16:creationId xmlns:a16="http://schemas.microsoft.com/office/drawing/2014/main" id="{F3995BE4-AE5F-1DB7-C27A-884934E2AFA1}"/>
              </a:ext>
            </a:extLst>
          </p:cNvPr>
          <p:cNvSpPr>
            <a:spLocks noChangeAspect="1"/>
          </p:cNvSpPr>
          <p:nvPr/>
        </p:nvSpPr>
        <p:spPr bwMode="auto">
          <a:xfrm>
            <a:off x="2210301" y="4227316"/>
            <a:ext cx="36452" cy="28219"/>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19" name="Freeform 82">
            <a:extLst>
              <a:ext uri="{FF2B5EF4-FFF2-40B4-BE49-F238E27FC236}">
                <a16:creationId xmlns:a16="http://schemas.microsoft.com/office/drawing/2014/main" id="{8AE5F8EF-A561-8658-3AD2-BD397881872C}"/>
              </a:ext>
            </a:extLst>
          </p:cNvPr>
          <p:cNvSpPr>
            <a:spLocks noChangeAspect="1"/>
          </p:cNvSpPr>
          <p:nvPr/>
        </p:nvSpPr>
        <p:spPr bwMode="auto">
          <a:xfrm>
            <a:off x="2080115" y="4890459"/>
            <a:ext cx="114564" cy="183422"/>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0" name="Freeform 83">
            <a:extLst>
              <a:ext uri="{FF2B5EF4-FFF2-40B4-BE49-F238E27FC236}">
                <a16:creationId xmlns:a16="http://schemas.microsoft.com/office/drawing/2014/main" id="{79AE8F48-CBC6-77F2-257B-623B67D7156A}"/>
              </a:ext>
            </a:extLst>
          </p:cNvPr>
          <p:cNvSpPr>
            <a:spLocks noChangeAspect="1"/>
          </p:cNvSpPr>
          <p:nvPr/>
        </p:nvSpPr>
        <p:spPr bwMode="auto">
          <a:xfrm>
            <a:off x="4022442" y="3822846"/>
            <a:ext cx="296824" cy="122281"/>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1" name="Freeform 84">
            <a:extLst>
              <a:ext uri="{FF2B5EF4-FFF2-40B4-BE49-F238E27FC236}">
                <a16:creationId xmlns:a16="http://schemas.microsoft.com/office/drawing/2014/main" id="{C639E97E-C90C-299D-2FC3-6FC4BB9469F2}"/>
              </a:ext>
            </a:extLst>
          </p:cNvPr>
          <p:cNvSpPr>
            <a:spLocks noChangeAspect="1"/>
          </p:cNvSpPr>
          <p:nvPr/>
        </p:nvSpPr>
        <p:spPr bwMode="auto">
          <a:xfrm>
            <a:off x="3970368" y="3954534"/>
            <a:ext cx="31245" cy="79953"/>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2" name="Freeform 85">
            <a:extLst>
              <a:ext uri="{FF2B5EF4-FFF2-40B4-BE49-F238E27FC236}">
                <a16:creationId xmlns:a16="http://schemas.microsoft.com/office/drawing/2014/main" id="{E393C469-1F66-1A6F-1AC4-77A346387BCF}"/>
              </a:ext>
            </a:extLst>
          </p:cNvPr>
          <p:cNvSpPr>
            <a:spLocks noChangeAspect="1"/>
          </p:cNvSpPr>
          <p:nvPr/>
        </p:nvSpPr>
        <p:spPr bwMode="auto">
          <a:xfrm>
            <a:off x="3928709" y="3992159"/>
            <a:ext cx="26037" cy="14109"/>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3" name="Freeform 86">
            <a:extLst>
              <a:ext uri="{FF2B5EF4-FFF2-40B4-BE49-F238E27FC236}">
                <a16:creationId xmlns:a16="http://schemas.microsoft.com/office/drawing/2014/main" id="{7ADA552A-5DBB-2365-95CC-C5044A02CBED}"/>
              </a:ext>
            </a:extLst>
          </p:cNvPr>
          <p:cNvSpPr>
            <a:spLocks noChangeAspect="1"/>
          </p:cNvSpPr>
          <p:nvPr/>
        </p:nvSpPr>
        <p:spPr bwMode="auto">
          <a:xfrm>
            <a:off x="3776220" y="3916909"/>
            <a:ext cx="223919" cy="136391"/>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4" name="Freeform 87">
            <a:extLst>
              <a:ext uri="{FF2B5EF4-FFF2-40B4-BE49-F238E27FC236}">
                <a16:creationId xmlns:a16="http://schemas.microsoft.com/office/drawing/2014/main" id="{FE7300D6-DB29-9952-3F2B-2D6995F2A7DE}"/>
              </a:ext>
            </a:extLst>
          </p:cNvPr>
          <p:cNvSpPr>
            <a:spLocks noChangeAspect="1"/>
          </p:cNvSpPr>
          <p:nvPr/>
        </p:nvSpPr>
        <p:spPr bwMode="auto">
          <a:xfrm>
            <a:off x="4338389" y="4819913"/>
            <a:ext cx="317653" cy="42328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5" name="Freeform 88">
            <a:extLst>
              <a:ext uri="{FF2B5EF4-FFF2-40B4-BE49-F238E27FC236}">
                <a16:creationId xmlns:a16="http://schemas.microsoft.com/office/drawing/2014/main" id="{EE499A0D-50E6-B380-4252-C32450678231}"/>
              </a:ext>
            </a:extLst>
          </p:cNvPr>
          <p:cNvSpPr>
            <a:spLocks noChangeAspect="1"/>
          </p:cNvSpPr>
          <p:nvPr/>
        </p:nvSpPr>
        <p:spPr bwMode="auto">
          <a:xfrm>
            <a:off x="4534269" y="4683522"/>
            <a:ext cx="62489" cy="84657"/>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6" name="Freeform 89">
            <a:extLst>
              <a:ext uri="{FF2B5EF4-FFF2-40B4-BE49-F238E27FC236}">
                <a16:creationId xmlns:a16="http://schemas.microsoft.com/office/drawing/2014/main" id="{CB1FABB1-41D6-5303-16E6-3CA7045E0100}"/>
              </a:ext>
            </a:extLst>
          </p:cNvPr>
          <p:cNvSpPr>
            <a:spLocks noChangeAspect="1"/>
          </p:cNvSpPr>
          <p:nvPr/>
        </p:nvSpPr>
        <p:spPr bwMode="auto">
          <a:xfrm>
            <a:off x="4497817" y="4951601"/>
            <a:ext cx="15622" cy="14109"/>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7" name="Freeform 90">
            <a:extLst>
              <a:ext uri="{FF2B5EF4-FFF2-40B4-BE49-F238E27FC236}">
                <a16:creationId xmlns:a16="http://schemas.microsoft.com/office/drawing/2014/main" id="{F5E7A775-8334-89B0-E139-D4112EC9B9EC}"/>
              </a:ext>
            </a:extLst>
          </p:cNvPr>
          <p:cNvSpPr>
            <a:spLocks noChangeAspect="1"/>
          </p:cNvSpPr>
          <p:nvPr/>
        </p:nvSpPr>
        <p:spPr bwMode="auto">
          <a:xfrm>
            <a:off x="4393669" y="4979819"/>
            <a:ext cx="62489" cy="23516"/>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8" name="Freeform 91">
            <a:extLst>
              <a:ext uri="{FF2B5EF4-FFF2-40B4-BE49-F238E27FC236}">
                <a16:creationId xmlns:a16="http://schemas.microsoft.com/office/drawing/2014/main" id="{E8B58012-CECA-EEA9-F2E1-49E7CFA93CBC}"/>
              </a:ext>
            </a:extLst>
          </p:cNvPr>
          <p:cNvSpPr>
            <a:spLocks noChangeAspect="1"/>
          </p:cNvSpPr>
          <p:nvPr/>
        </p:nvSpPr>
        <p:spPr bwMode="auto">
          <a:xfrm>
            <a:off x="4258275" y="4810507"/>
            <a:ext cx="98941" cy="70548"/>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29" name="Freeform 92">
            <a:extLst>
              <a:ext uri="{FF2B5EF4-FFF2-40B4-BE49-F238E27FC236}">
                <a16:creationId xmlns:a16="http://schemas.microsoft.com/office/drawing/2014/main" id="{1130BA53-8236-96AC-52FE-3710DB9E1CAA}"/>
              </a:ext>
            </a:extLst>
          </p:cNvPr>
          <p:cNvSpPr>
            <a:spLocks noChangeAspect="1"/>
          </p:cNvSpPr>
          <p:nvPr/>
        </p:nvSpPr>
        <p:spPr bwMode="auto">
          <a:xfrm>
            <a:off x="4098332" y="4481286"/>
            <a:ext cx="265579" cy="188126"/>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0" name="Freeform 93">
            <a:extLst>
              <a:ext uri="{FF2B5EF4-FFF2-40B4-BE49-F238E27FC236}">
                <a16:creationId xmlns:a16="http://schemas.microsoft.com/office/drawing/2014/main" id="{75915B7C-987D-B471-92B7-507F4B66E3BE}"/>
              </a:ext>
            </a:extLst>
          </p:cNvPr>
          <p:cNvSpPr>
            <a:spLocks noChangeAspect="1"/>
          </p:cNvSpPr>
          <p:nvPr/>
        </p:nvSpPr>
        <p:spPr bwMode="auto">
          <a:xfrm>
            <a:off x="4301938" y="5243195"/>
            <a:ext cx="36452" cy="51735"/>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1" name="Freeform 94">
            <a:extLst>
              <a:ext uri="{FF2B5EF4-FFF2-40B4-BE49-F238E27FC236}">
                <a16:creationId xmlns:a16="http://schemas.microsoft.com/office/drawing/2014/main" id="{65B0DFA8-F1BE-0CC4-4E61-F726D2B7776A}"/>
              </a:ext>
            </a:extLst>
          </p:cNvPr>
          <p:cNvSpPr>
            <a:spLocks noChangeAspect="1"/>
          </p:cNvSpPr>
          <p:nvPr/>
        </p:nvSpPr>
        <p:spPr bwMode="auto">
          <a:xfrm>
            <a:off x="4239448" y="5299633"/>
            <a:ext cx="98941" cy="319814"/>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2" name="Freeform 95">
            <a:extLst>
              <a:ext uri="{FF2B5EF4-FFF2-40B4-BE49-F238E27FC236}">
                <a16:creationId xmlns:a16="http://schemas.microsoft.com/office/drawing/2014/main" id="{0FB215D8-3DD5-ACBB-5740-536B8AE670A0}"/>
              </a:ext>
            </a:extLst>
          </p:cNvPr>
          <p:cNvSpPr>
            <a:spLocks noChangeAspect="1"/>
          </p:cNvSpPr>
          <p:nvPr/>
        </p:nvSpPr>
        <p:spPr bwMode="auto">
          <a:xfrm>
            <a:off x="4159334" y="4702334"/>
            <a:ext cx="46867" cy="42328"/>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3" name="Freeform 96">
            <a:extLst>
              <a:ext uri="{FF2B5EF4-FFF2-40B4-BE49-F238E27FC236}">
                <a16:creationId xmlns:a16="http://schemas.microsoft.com/office/drawing/2014/main" id="{3DDE98A5-0C67-FC49-AF35-EE3D342158E6}"/>
              </a:ext>
            </a:extLst>
          </p:cNvPr>
          <p:cNvSpPr>
            <a:spLocks noChangeAspect="1"/>
          </p:cNvSpPr>
          <p:nvPr/>
        </p:nvSpPr>
        <p:spPr bwMode="auto">
          <a:xfrm>
            <a:off x="4138505" y="4453067"/>
            <a:ext cx="41659" cy="28219"/>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4" name="Freeform 97">
            <a:extLst>
              <a:ext uri="{FF2B5EF4-FFF2-40B4-BE49-F238E27FC236}">
                <a16:creationId xmlns:a16="http://schemas.microsoft.com/office/drawing/2014/main" id="{187603DA-EDFC-703B-97F4-3648A740A8EE}"/>
              </a:ext>
            </a:extLst>
          </p:cNvPr>
          <p:cNvSpPr>
            <a:spLocks noChangeAspect="1"/>
          </p:cNvSpPr>
          <p:nvPr/>
        </p:nvSpPr>
        <p:spPr bwMode="auto">
          <a:xfrm>
            <a:off x="4183653" y="5600635"/>
            <a:ext cx="93733" cy="65844"/>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5" name="Freeform 98">
            <a:extLst>
              <a:ext uri="{FF2B5EF4-FFF2-40B4-BE49-F238E27FC236}">
                <a16:creationId xmlns:a16="http://schemas.microsoft.com/office/drawing/2014/main" id="{EB0C4911-5762-3E38-D799-48537025A500}"/>
              </a:ext>
            </a:extLst>
          </p:cNvPr>
          <p:cNvSpPr>
            <a:spLocks noChangeAspect="1"/>
          </p:cNvSpPr>
          <p:nvPr/>
        </p:nvSpPr>
        <p:spPr bwMode="auto">
          <a:xfrm>
            <a:off x="4087916" y="4373114"/>
            <a:ext cx="93733" cy="103469"/>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6" name="Freeform 99">
            <a:extLst>
              <a:ext uri="{FF2B5EF4-FFF2-40B4-BE49-F238E27FC236}">
                <a16:creationId xmlns:a16="http://schemas.microsoft.com/office/drawing/2014/main" id="{52338651-4A0D-EB71-065D-CF94D25854C7}"/>
              </a:ext>
            </a:extLst>
          </p:cNvPr>
          <p:cNvSpPr>
            <a:spLocks noChangeAspect="1"/>
          </p:cNvSpPr>
          <p:nvPr/>
        </p:nvSpPr>
        <p:spPr bwMode="auto">
          <a:xfrm>
            <a:off x="4098332" y="4072113"/>
            <a:ext cx="41659" cy="23516"/>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7" name="Freeform 100">
            <a:extLst>
              <a:ext uri="{FF2B5EF4-FFF2-40B4-BE49-F238E27FC236}">
                <a16:creationId xmlns:a16="http://schemas.microsoft.com/office/drawing/2014/main" id="{55827180-547A-47C5-4DA0-86578960FE16}"/>
              </a:ext>
            </a:extLst>
          </p:cNvPr>
          <p:cNvSpPr>
            <a:spLocks noChangeAspect="1"/>
          </p:cNvSpPr>
          <p:nvPr/>
        </p:nvSpPr>
        <p:spPr bwMode="auto">
          <a:xfrm>
            <a:off x="4015013" y="4279051"/>
            <a:ext cx="72904" cy="84657"/>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8" name="Freeform 101">
            <a:extLst>
              <a:ext uri="{FF2B5EF4-FFF2-40B4-BE49-F238E27FC236}">
                <a16:creationId xmlns:a16="http://schemas.microsoft.com/office/drawing/2014/main" id="{8F88FAEF-69C8-2A91-23D8-0575B9DE352A}"/>
              </a:ext>
            </a:extLst>
          </p:cNvPr>
          <p:cNvSpPr>
            <a:spLocks noChangeAspect="1"/>
          </p:cNvSpPr>
          <p:nvPr/>
        </p:nvSpPr>
        <p:spPr bwMode="auto">
          <a:xfrm>
            <a:off x="3968146" y="4189692"/>
            <a:ext cx="31245" cy="14109"/>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39" name="Freeform 102">
            <a:extLst>
              <a:ext uri="{FF2B5EF4-FFF2-40B4-BE49-F238E27FC236}">
                <a16:creationId xmlns:a16="http://schemas.microsoft.com/office/drawing/2014/main" id="{C4F356A9-2500-4D3D-FE10-4BD0CB6EC81B}"/>
              </a:ext>
            </a:extLst>
          </p:cNvPr>
          <p:cNvSpPr>
            <a:spLocks noChangeAspect="1"/>
          </p:cNvSpPr>
          <p:nvPr/>
        </p:nvSpPr>
        <p:spPr bwMode="auto">
          <a:xfrm>
            <a:off x="3962938" y="4128550"/>
            <a:ext cx="31245" cy="28219"/>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2" name="Freeform 103">
            <a:extLst>
              <a:ext uri="{FF2B5EF4-FFF2-40B4-BE49-F238E27FC236}">
                <a16:creationId xmlns:a16="http://schemas.microsoft.com/office/drawing/2014/main" id="{079CEDF7-8C5B-C1A5-481F-36145FF2449F}"/>
              </a:ext>
            </a:extLst>
          </p:cNvPr>
          <p:cNvSpPr>
            <a:spLocks noChangeAspect="1"/>
          </p:cNvSpPr>
          <p:nvPr/>
        </p:nvSpPr>
        <p:spPr bwMode="auto">
          <a:xfrm>
            <a:off x="3962938" y="4904569"/>
            <a:ext cx="15622" cy="14109"/>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3" name="Freeform 104">
            <a:extLst>
              <a:ext uri="{FF2B5EF4-FFF2-40B4-BE49-F238E27FC236}">
                <a16:creationId xmlns:a16="http://schemas.microsoft.com/office/drawing/2014/main" id="{E06AC098-F266-1C3E-0736-A9901A9CE00A}"/>
              </a:ext>
            </a:extLst>
          </p:cNvPr>
          <p:cNvSpPr>
            <a:spLocks noChangeAspect="1"/>
          </p:cNvSpPr>
          <p:nvPr/>
        </p:nvSpPr>
        <p:spPr bwMode="auto">
          <a:xfrm>
            <a:off x="4001613" y="4156769"/>
            <a:ext cx="46867" cy="61141"/>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4" name="Freeform 105">
            <a:extLst>
              <a:ext uri="{FF2B5EF4-FFF2-40B4-BE49-F238E27FC236}">
                <a16:creationId xmlns:a16="http://schemas.microsoft.com/office/drawing/2014/main" id="{424BB7DB-F7C8-7747-70FC-DAAF187AC452}"/>
              </a:ext>
            </a:extLst>
          </p:cNvPr>
          <p:cNvSpPr>
            <a:spLocks noChangeAspect="1"/>
          </p:cNvSpPr>
          <p:nvPr/>
        </p:nvSpPr>
        <p:spPr bwMode="auto">
          <a:xfrm>
            <a:off x="3954746" y="4420145"/>
            <a:ext cx="41659" cy="18813"/>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5" name="Freeform 106">
            <a:extLst>
              <a:ext uri="{FF2B5EF4-FFF2-40B4-BE49-F238E27FC236}">
                <a16:creationId xmlns:a16="http://schemas.microsoft.com/office/drawing/2014/main" id="{00710248-5620-C621-EB4B-711FEC266DDC}"/>
              </a:ext>
            </a:extLst>
          </p:cNvPr>
          <p:cNvSpPr>
            <a:spLocks noChangeAspect="1"/>
          </p:cNvSpPr>
          <p:nvPr/>
        </p:nvSpPr>
        <p:spPr bwMode="auto">
          <a:xfrm>
            <a:off x="3974102" y="4702334"/>
            <a:ext cx="114564" cy="98766"/>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6" name="Freeform 107">
            <a:extLst>
              <a:ext uri="{FF2B5EF4-FFF2-40B4-BE49-F238E27FC236}">
                <a16:creationId xmlns:a16="http://schemas.microsoft.com/office/drawing/2014/main" id="{32683D79-5426-13F1-339C-1260C9CF432F}"/>
              </a:ext>
            </a:extLst>
          </p:cNvPr>
          <p:cNvSpPr>
            <a:spLocks noChangeAspect="1"/>
          </p:cNvSpPr>
          <p:nvPr/>
        </p:nvSpPr>
        <p:spPr bwMode="auto">
          <a:xfrm>
            <a:off x="3968894" y="4443661"/>
            <a:ext cx="20830" cy="14109"/>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8" name="Freeform 108">
            <a:extLst>
              <a:ext uri="{FF2B5EF4-FFF2-40B4-BE49-F238E27FC236}">
                <a16:creationId xmlns:a16="http://schemas.microsoft.com/office/drawing/2014/main" id="{23A01EAC-3BA6-047D-BC48-A84D335B2B86}"/>
              </a:ext>
            </a:extLst>
          </p:cNvPr>
          <p:cNvSpPr>
            <a:spLocks noChangeAspect="1"/>
          </p:cNvSpPr>
          <p:nvPr/>
        </p:nvSpPr>
        <p:spPr bwMode="auto">
          <a:xfrm>
            <a:off x="3885576" y="3291391"/>
            <a:ext cx="41659" cy="14109"/>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99" name="Freeform 109">
            <a:extLst>
              <a:ext uri="{FF2B5EF4-FFF2-40B4-BE49-F238E27FC236}">
                <a16:creationId xmlns:a16="http://schemas.microsoft.com/office/drawing/2014/main" id="{F2240E7C-50B3-8B2D-D27C-4C43E498256C}"/>
              </a:ext>
            </a:extLst>
          </p:cNvPr>
          <p:cNvSpPr>
            <a:spLocks noChangeAspect="1"/>
          </p:cNvSpPr>
          <p:nvPr/>
        </p:nvSpPr>
        <p:spPr bwMode="auto">
          <a:xfrm>
            <a:off x="3630412" y="3249063"/>
            <a:ext cx="192675" cy="329220"/>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0" name="Freeform 110">
            <a:extLst>
              <a:ext uri="{FF2B5EF4-FFF2-40B4-BE49-F238E27FC236}">
                <a16:creationId xmlns:a16="http://schemas.microsoft.com/office/drawing/2014/main" id="{9D8F1111-31C2-9198-1E1B-0A5F6037E978}"/>
              </a:ext>
            </a:extLst>
          </p:cNvPr>
          <p:cNvSpPr>
            <a:spLocks noChangeAspect="1"/>
          </p:cNvSpPr>
          <p:nvPr/>
        </p:nvSpPr>
        <p:spPr bwMode="auto">
          <a:xfrm>
            <a:off x="3515849" y="3249063"/>
            <a:ext cx="52074" cy="47031"/>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1" name="Freeform 112">
            <a:extLst>
              <a:ext uri="{FF2B5EF4-FFF2-40B4-BE49-F238E27FC236}">
                <a16:creationId xmlns:a16="http://schemas.microsoft.com/office/drawing/2014/main" id="{118B20B1-9EE7-42F1-20A4-E3E9945C1871}"/>
              </a:ext>
            </a:extLst>
          </p:cNvPr>
          <p:cNvSpPr>
            <a:spLocks noChangeAspect="1"/>
          </p:cNvSpPr>
          <p:nvPr/>
        </p:nvSpPr>
        <p:spPr bwMode="auto">
          <a:xfrm>
            <a:off x="3224233" y="2186151"/>
            <a:ext cx="223919" cy="183422"/>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2" name="Freeform 113">
            <a:extLst>
              <a:ext uri="{FF2B5EF4-FFF2-40B4-BE49-F238E27FC236}">
                <a16:creationId xmlns:a16="http://schemas.microsoft.com/office/drawing/2014/main" id="{1E495D60-67FB-32D6-1D9C-BBC13E45DE85}"/>
              </a:ext>
            </a:extLst>
          </p:cNvPr>
          <p:cNvSpPr>
            <a:spLocks noChangeAspect="1"/>
          </p:cNvSpPr>
          <p:nvPr/>
        </p:nvSpPr>
        <p:spPr bwMode="auto">
          <a:xfrm>
            <a:off x="3267894" y="2543591"/>
            <a:ext cx="46867" cy="65844"/>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3" name="Freeform 114">
            <a:extLst>
              <a:ext uri="{FF2B5EF4-FFF2-40B4-BE49-F238E27FC236}">
                <a16:creationId xmlns:a16="http://schemas.microsoft.com/office/drawing/2014/main" id="{21F6E117-3CF2-94BE-3294-36188C1139E2}"/>
              </a:ext>
            </a:extLst>
          </p:cNvPr>
          <p:cNvSpPr>
            <a:spLocks noChangeAspect="1"/>
          </p:cNvSpPr>
          <p:nvPr/>
        </p:nvSpPr>
        <p:spPr bwMode="auto">
          <a:xfrm>
            <a:off x="3656449" y="4490693"/>
            <a:ext cx="192675" cy="126985"/>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4" name="Freeform 115">
            <a:extLst>
              <a:ext uri="{FF2B5EF4-FFF2-40B4-BE49-F238E27FC236}">
                <a16:creationId xmlns:a16="http://schemas.microsoft.com/office/drawing/2014/main" id="{C439A05A-ED23-7501-46F2-9336DC30AC8B}"/>
              </a:ext>
            </a:extLst>
          </p:cNvPr>
          <p:cNvSpPr>
            <a:spLocks noChangeAspect="1"/>
          </p:cNvSpPr>
          <p:nvPr/>
        </p:nvSpPr>
        <p:spPr bwMode="auto">
          <a:xfrm>
            <a:off x="3656449" y="4885757"/>
            <a:ext cx="72904" cy="47031"/>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6" name="Freeform 116">
            <a:extLst>
              <a:ext uri="{FF2B5EF4-FFF2-40B4-BE49-F238E27FC236}">
                <a16:creationId xmlns:a16="http://schemas.microsoft.com/office/drawing/2014/main" id="{3D8FF923-5D41-A067-8B70-F56494F31A4D}"/>
              </a:ext>
            </a:extLst>
          </p:cNvPr>
          <p:cNvSpPr>
            <a:spLocks noChangeAspect="1"/>
          </p:cNvSpPr>
          <p:nvPr/>
        </p:nvSpPr>
        <p:spPr bwMode="auto">
          <a:xfrm>
            <a:off x="3666864" y="4340192"/>
            <a:ext cx="36452" cy="28219"/>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8" name="Freeform 117">
            <a:extLst>
              <a:ext uri="{FF2B5EF4-FFF2-40B4-BE49-F238E27FC236}">
                <a16:creationId xmlns:a16="http://schemas.microsoft.com/office/drawing/2014/main" id="{865F3A5C-5E07-4B17-5064-BE1408E51145}"/>
              </a:ext>
            </a:extLst>
          </p:cNvPr>
          <p:cNvSpPr>
            <a:spLocks noChangeAspect="1"/>
          </p:cNvSpPr>
          <p:nvPr/>
        </p:nvSpPr>
        <p:spPr bwMode="auto">
          <a:xfrm>
            <a:off x="3573131" y="4509504"/>
            <a:ext cx="46867" cy="23516"/>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09" name="Freeform 118">
            <a:extLst>
              <a:ext uri="{FF2B5EF4-FFF2-40B4-BE49-F238E27FC236}">
                <a16:creationId xmlns:a16="http://schemas.microsoft.com/office/drawing/2014/main" id="{DF6F1196-A77D-2A56-FDC3-82FA7C7FE51F}"/>
              </a:ext>
            </a:extLst>
          </p:cNvPr>
          <p:cNvSpPr>
            <a:spLocks noChangeAspect="1"/>
          </p:cNvSpPr>
          <p:nvPr/>
        </p:nvSpPr>
        <p:spPr bwMode="auto">
          <a:xfrm>
            <a:off x="3557508" y="4481286"/>
            <a:ext cx="20830" cy="4703"/>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0" name="Freeform 119">
            <a:extLst>
              <a:ext uri="{FF2B5EF4-FFF2-40B4-BE49-F238E27FC236}">
                <a16:creationId xmlns:a16="http://schemas.microsoft.com/office/drawing/2014/main" id="{74E725DB-36F8-2ECF-450F-8F708B36F8B5}"/>
              </a:ext>
            </a:extLst>
          </p:cNvPr>
          <p:cNvSpPr>
            <a:spLocks noChangeAspect="1"/>
          </p:cNvSpPr>
          <p:nvPr/>
        </p:nvSpPr>
        <p:spPr bwMode="auto">
          <a:xfrm>
            <a:off x="3411700" y="4288457"/>
            <a:ext cx="145808" cy="216344"/>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1" name="Freeform 120">
            <a:extLst>
              <a:ext uri="{FF2B5EF4-FFF2-40B4-BE49-F238E27FC236}">
                <a16:creationId xmlns:a16="http://schemas.microsoft.com/office/drawing/2014/main" id="{8EC69412-A078-EF8F-44E7-02E46B0C01A9}"/>
              </a:ext>
            </a:extLst>
          </p:cNvPr>
          <p:cNvSpPr>
            <a:spLocks noChangeAspect="1"/>
          </p:cNvSpPr>
          <p:nvPr/>
        </p:nvSpPr>
        <p:spPr bwMode="auto">
          <a:xfrm>
            <a:off x="3536678" y="4504802"/>
            <a:ext cx="15622" cy="9406"/>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4" name="Freeform 121">
            <a:extLst>
              <a:ext uri="{FF2B5EF4-FFF2-40B4-BE49-F238E27FC236}">
                <a16:creationId xmlns:a16="http://schemas.microsoft.com/office/drawing/2014/main" id="{6C69DA18-4917-5AAB-C656-2BFD35A0EF7C}"/>
              </a:ext>
            </a:extLst>
          </p:cNvPr>
          <p:cNvSpPr>
            <a:spLocks noChangeAspect="1"/>
          </p:cNvSpPr>
          <p:nvPr/>
        </p:nvSpPr>
        <p:spPr bwMode="auto">
          <a:xfrm>
            <a:off x="3510641" y="4528317"/>
            <a:ext cx="20830" cy="18813"/>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5" name="Freeform 122">
            <a:extLst>
              <a:ext uri="{FF2B5EF4-FFF2-40B4-BE49-F238E27FC236}">
                <a16:creationId xmlns:a16="http://schemas.microsoft.com/office/drawing/2014/main" id="{E4BE6E9B-1B1E-69DF-A2A2-D9793DC9F1D0}"/>
              </a:ext>
            </a:extLst>
          </p:cNvPr>
          <p:cNvSpPr>
            <a:spLocks noChangeAspect="1"/>
          </p:cNvSpPr>
          <p:nvPr/>
        </p:nvSpPr>
        <p:spPr bwMode="auto">
          <a:xfrm>
            <a:off x="3422114" y="4824616"/>
            <a:ext cx="83319" cy="112876"/>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6" name="Freeform 123">
            <a:extLst>
              <a:ext uri="{FF2B5EF4-FFF2-40B4-BE49-F238E27FC236}">
                <a16:creationId xmlns:a16="http://schemas.microsoft.com/office/drawing/2014/main" id="{86EEDE7E-62B8-17F2-40B9-A0F4C9EC304F}"/>
              </a:ext>
            </a:extLst>
          </p:cNvPr>
          <p:cNvSpPr>
            <a:spLocks noChangeAspect="1"/>
          </p:cNvSpPr>
          <p:nvPr/>
        </p:nvSpPr>
        <p:spPr bwMode="auto">
          <a:xfrm>
            <a:off x="3463774" y="4547130"/>
            <a:ext cx="36452" cy="28219"/>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7" name="Freeform 124">
            <a:extLst>
              <a:ext uri="{FF2B5EF4-FFF2-40B4-BE49-F238E27FC236}">
                <a16:creationId xmlns:a16="http://schemas.microsoft.com/office/drawing/2014/main" id="{07CB2965-17F6-6119-2BCF-88C73004C28D}"/>
              </a:ext>
            </a:extLst>
          </p:cNvPr>
          <p:cNvSpPr>
            <a:spLocks noChangeAspect="1"/>
          </p:cNvSpPr>
          <p:nvPr/>
        </p:nvSpPr>
        <p:spPr bwMode="auto">
          <a:xfrm>
            <a:off x="3390870" y="4072113"/>
            <a:ext cx="93733" cy="61141"/>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8" name="Freeform 125">
            <a:extLst>
              <a:ext uri="{FF2B5EF4-FFF2-40B4-BE49-F238E27FC236}">
                <a16:creationId xmlns:a16="http://schemas.microsoft.com/office/drawing/2014/main" id="{BEBC03C6-4BEE-A376-6434-4C4A0A3ED774}"/>
              </a:ext>
            </a:extLst>
          </p:cNvPr>
          <p:cNvSpPr>
            <a:spLocks noChangeAspect="1"/>
          </p:cNvSpPr>
          <p:nvPr/>
        </p:nvSpPr>
        <p:spPr bwMode="auto">
          <a:xfrm>
            <a:off x="3442944" y="4881053"/>
            <a:ext cx="10415" cy="9406"/>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19" name="Freeform 126">
            <a:extLst>
              <a:ext uri="{FF2B5EF4-FFF2-40B4-BE49-F238E27FC236}">
                <a16:creationId xmlns:a16="http://schemas.microsoft.com/office/drawing/2014/main" id="{C135A9C7-4E2E-2DE7-C854-AB082C5567A0}"/>
              </a:ext>
            </a:extLst>
          </p:cNvPr>
          <p:cNvSpPr>
            <a:spLocks noChangeAspect="1"/>
          </p:cNvSpPr>
          <p:nvPr/>
        </p:nvSpPr>
        <p:spPr bwMode="auto">
          <a:xfrm>
            <a:off x="3364833" y="4598865"/>
            <a:ext cx="83319" cy="103469"/>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0" name="Freeform 127">
            <a:extLst>
              <a:ext uri="{FF2B5EF4-FFF2-40B4-BE49-F238E27FC236}">
                <a16:creationId xmlns:a16="http://schemas.microsoft.com/office/drawing/2014/main" id="{EE483C92-6603-B09B-3AE0-5A6ACBCEE8E6}"/>
              </a:ext>
            </a:extLst>
          </p:cNvPr>
          <p:cNvSpPr>
            <a:spLocks noChangeAspect="1"/>
          </p:cNvSpPr>
          <p:nvPr/>
        </p:nvSpPr>
        <p:spPr bwMode="auto">
          <a:xfrm>
            <a:off x="3406493" y="4857538"/>
            <a:ext cx="15622" cy="23516"/>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1" name="Freeform 128">
            <a:extLst>
              <a:ext uri="{FF2B5EF4-FFF2-40B4-BE49-F238E27FC236}">
                <a16:creationId xmlns:a16="http://schemas.microsoft.com/office/drawing/2014/main" id="{01F7C1DA-9F08-E133-C093-8D2446367BFE}"/>
              </a:ext>
            </a:extLst>
          </p:cNvPr>
          <p:cNvSpPr>
            <a:spLocks noChangeAspect="1"/>
          </p:cNvSpPr>
          <p:nvPr/>
        </p:nvSpPr>
        <p:spPr bwMode="auto">
          <a:xfrm>
            <a:off x="3276307" y="4326082"/>
            <a:ext cx="98941" cy="131688"/>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2" name="Freeform 129">
            <a:extLst>
              <a:ext uri="{FF2B5EF4-FFF2-40B4-BE49-F238E27FC236}">
                <a16:creationId xmlns:a16="http://schemas.microsoft.com/office/drawing/2014/main" id="{2720EF0B-2FC9-D6FF-504A-AE35A84678DC}"/>
              </a:ext>
            </a:extLst>
          </p:cNvPr>
          <p:cNvSpPr>
            <a:spLocks noChangeAspect="1"/>
          </p:cNvSpPr>
          <p:nvPr/>
        </p:nvSpPr>
        <p:spPr bwMode="auto">
          <a:xfrm>
            <a:off x="3328381" y="4123847"/>
            <a:ext cx="36452" cy="32922"/>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3" name="Freeform 130">
            <a:extLst>
              <a:ext uri="{FF2B5EF4-FFF2-40B4-BE49-F238E27FC236}">
                <a16:creationId xmlns:a16="http://schemas.microsoft.com/office/drawing/2014/main" id="{E5CEBBDF-B8AA-88CD-D9BF-167024DDB0D0}"/>
              </a:ext>
            </a:extLst>
          </p:cNvPr>
          <p:cNvSpPr>
            <a:spLocks noChangeAspect="1"/>
          </p:cNvSpPr>
          <p:nvPr/>
        </p:nvSpPr>
        <p:spPr bwMode="auto">
          <a:xfrm>
            <a:off x="3192988" y="3940424"/>
            <a:ext cx="171845" cy="108172"/>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4" name="Freeform 131">
            <a:extLst>
              <a:ext uri="{FF2B5EF4-FFF2-40B4-BE49-F238E27FC236}">
                <a16:creationId xmlns:a16="http://schemas.microsoft.com/office/drawing/2014/main" id="{E083C169-3600-678F-6989-421958378D3B}"/>
              </a:ext>
            </a:extLst>
          </p:cNvPr>
          <p:cNvSpPr>
            <a:spLocks noChangeAspect="1"/>
          </p:cNvSpPr>
          <p:nvPr/>
        </p:nvSpPr>
        <p:spPr bwMode="auto">
          <a:xfrm>
            <a:off x="3245062" y="4650600"/>
            <a:ext cx="67696" cy="56437"/>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5" name="Freeform 132">
            <a:extLst>
              <a:ext uri="{FF2B5EF4-FFF2-40B4-BE49-F238E27FC236}">
                <a16:creationId xmlns:a16="http://schemas.microsoft.com/office/drawing/2014/main" id="{6ECEACCB-BF76-EABB-1F14-09AC070E07C9}"/>
              </a:ext>
            </a:extLst>
          </p:cNvPr>
          <p:cNvSpPr>
            <a:spLocks noChangeAspect="1"/>
          </p:cNvSpPr>
          <p:nvPr/>
        </p:nvSpPr>
        <p:spPr bwMode="auto">
          <a:xfrm>
            <a:off x="3224233" y="4410739"/>
            <a:ext cx="41659" cy="70548"/>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6" name="Freeform 133">
            <a:extLst>
              <a:ext uri="{FF2B5EF4-FFF2-40B4-BE49-F238E27FC236}">
                <a16:creationId xmlns:a16="http://schemas.microsoft.com/office/drawing/2014/main" id="{846C4A16-854C-EB97-0269-EABB6CFD216C}"/>
              </a:ext>
            </a:extLst>
          </p:cNvPr>
          <p:cNvSpPr>
            <a:spLocks noChangeAspect="1"/>
          </p:cNvSpPr>
          <p:nvPr/>
        </p:nvSpPr>
        <p:spPr bwMode="auto">
          <a:xfrm>
            <a:off x="3192988" y="4467177"/>
            <a:ext cx="36452" cy="14109"/>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7" name="Freeform 134">
            <a:extLst>
              <a:ext uri="{FF2B5EF4-FFF2-40B4-BE49-F238E27FC236}">
                <a16:creationId xmlns:a16="http://schemas.microsoft.com/office/drawing/2014/main" id="{E4D81924-36D8-52B4-1F02-0DD26C82B099}"/>
              </a:ext>
            </a:extLst>
          </p:cNvPr>
          <p:cNvSpPr>
            <a:spLocks noChangeAspect="1"/>
          </p:cNvSpPr>
          <p:nvPr/>
        </p:nvSpPr>
        <p:spPr bwMode="auto">
          <a:xfrm>
            <a:off x="3132016" y="3700564"/>
            <a:ext cx="177052" cy="23045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8" name="Freeform 135">
            <a:extLst>
              <a:ext uri="{FF2B5EF4-FFF2-40B4-BE49-F238E27FC236}">
                <a16:creationId xmlns:a16="http://schemas.microsoft.com/office/drawing/2014/main" id="{915AF5D8-6C23-B8CA-4304-CD1E67A156FB}"/>
              </a:ext>
            </a:extLst>
          </p:cNvPr>
          <p:cNvSpPr>
            <a:spLocks noChangeAspect="1"/>
          </p:cNvSpPr>
          <p:nvPr/>
        </p:nvSpPr>
        <p:spPr bwMode="auto">
          <a:xfrm>
            <a:off x="3210613" y="4058003"/>
            <a:ext cx="67696" cy="108172"/>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29" name="Freeform 136">
            <a:extLst>
              <a:ext uri="{FF2B5EF4-FFF2-40B4-BE49-F238E27FC236}">
                <a16:creationId xmlns:a16="http://schemas.microsoft.com/office/drawing/2014/main" id="{93EA5DE0-7CC4-8E1C-C4D3-D841BC414ACE}"/>
              </a:ext>
            </a:extLst>
          </p:cNvPr>
          <p:cNvSpPr>
            <a:spLocks noChangeAspect="1"/>
          </p:cNvSpPr>
          <p:nvPr/>
        </p:nvSpPr>
        <p:spPr bwMode="auto">
          <a:xfrm>
            <a:off x="3210613" y="4683522"/>
            <a:ext cx="62489" cy="47031"/>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0" name="Freeform 137">
            <a:extLst>
              <a:ext uri="{FF2B5EF4-FFF2-40B4-BE49-F238E27FC236}">
                <a16:creationId xmlns:a16="http://schemas.microsoft.com/office/drawing/2014/main" id="{A1D2AA22-66C2-AA92-01B5-6ED10646CC62}"/>
              </a:ext>
            </a:extLst>
          </p:cNvPr>
          <p:cNvSpPr>
            <a:spLocks noChangeAspect="1"/>
          </p:cNvSpPr>
          <p:nvPr/>
        </p:nvSpPr>
        <p:spPr bwMode="auto">
          <a:xfrm>
            <a:off x="3105979" y="4410739"/>
            <a:ext cx="72904" cy="103469"/>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1" name="Freeform 138">
            <a:extLst>
              <a:ext uri="{FF2B5EF4-FFF2-40B4-BE49-F238E27FC236}">
                <a16:creationId xmlns:a16="http://schemas.microsoft.com/office/drawing/2014/main" id="{B9847ED6-155E-F096-353E-49D6E7685A63}"/>
              </a:ext>
            </a:extLst>
          </p:cNvPr>
          <p:cNvSpPr>
            <a:spLocks noChangeAspect="1"/>
          </p:cNvSpPr>
          <p:nvPr/>
        </p:nvSpPr>
        <p:spPr bwMode="auto">
          <a:xfrm>
            <a:off x="3132016" y="3978050"/>
            <a:ext cx="41659" cy="23516"/>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2" name="Freeform 139">
            <a:extLst>
              <a:ext uri="{FF2B5EF4-FFF2-40B4-BE49-F238E27FC236}">
                <a16:creationId xmlns:a16="http://schemas.microsoft.com/office/drawing/2014/main" id="{21C9ECF6-2CF1-C300-F0A2-0290389FD069}"/>
              </a:ext>
            </a:extLst>
          </p:cNvPr>
          <p:cNvSpPr>
            <a:spLocks noChangeAspect="1"/>
          </p:cNvSpPr>
          <p:nvPr/>
        </p:nvSpPr>
        <p:spPr bwMode="auto">
          <a:xfrm>
            <a:off x="3085148" y="4603568"/>
            <a:ext cx="41659" cy="23516"/>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3" name="Freeform 140">
            <a:extLst>
              <a:ext uri="{FF2B5EF4-FFF2-40B4-BE49-F238E27FC236}">
                <a16:creationId xmlns:a16="http://schemas.microsoft.com/office/drawing/2014/main" id="{0D7E9637-3782-FC6E-CFFC-D7E2BB3E96A6}"/>
              </a:ext>
            </a:extLst>
          </p:cNvPr>
          <p:cNvSpPr>
            <a:spLocks noChangeAspect="1"/>
          </p:cNvSpPr>
          <p:nvPr/>
        </p:nvSpPr>
        <p:spPr bwMode="auto">
          <a:xfrm>
            <a:off x="3038282" y="4556536"/>
            <a:ext cx="41659" cy="47031"/>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4" name="Freeform 141">
            <a:extLst>
              <a:ext uri="{FF2B5EF4-FFF2-40B4-BE49-F238E27FC236}">
                <a16:creationId xmlns:a16="http://schemas.microsoft.com/office/drawing/2014/main" id="{57ED9F2D-A456-2041-03C6-F7334A31BA13}"/>
              </a:ext>
            </a:extLst>
          </p:cNvPr>
          <p:cNvSpPr>
            <a:spLocks noChangeAspect="1"/>
          </p:cNvSpPr>
          <p:nvPr/>
        </p:nvSpPr>
        <p:spPr bwMode="auto">
          <a:xfrm>
            <a:off x="2913303" y="4617678"/>
            <a:ext cx="145808" cy="84657"/>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5" name="Freeform 142">
            <a:extLst>
              <a:ext uri="{FF2B5EF4-FFF2-40B4-BE49-F238E27FC236}">
                <a16:creationId xmlns:a16="http://schemas.microsoft.com/office/drawing/2014/main" id="{9B7BBDF4-75C6-CEAB-560D-21C776446A52}"/>
              </a:ext>
            </a:extLst>
          </p:cNvPr>
          <p:cNvSpPr>
            <a:spLocks noChangeAspect="1"/>
          </p:cNvSpPr>
          <p:nvPr/>
        </p:nvSpPr>
        <p:spPr bwMode="auto">
          <a:xfrm>
            <a:off x="2981000" y="4293160"/>
            <a:ext cx="62489" cy="65844"/>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6" name="Freeform 143">
            <a:extLst>
              <a:ext uri="{FF2B5EF4-FFF2-40B4-BE49-F238E27FC236}">
                <a16:creationId xmlns:a16="http://schemas.microsoft.com/office/drawing/2014/main" id="{65B2B35C-9436-C8B9-9751-721B339679EF}"/>
              </a:ext>
            </a:extLst>
          </p:cNvPr>
          <p:cNvSpPr>
            <a:spLocks noChangeAspect="1"/>
          </p:cNvSpPr>
          <p:nvPr/>
        </p:nvSpPr>
        <p:spPr bwMode="auto">
          <a:xfrm>
            <a:off x="2939341" y="4086222"/>
            <a:ext cx="78111" cy="131688"/>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7" name="Freeform 144">
            <a:extLst>
              <a:ext uri="{FF2B5EF4-FFF2-40B4-BE49-F238E27FC236}">
                <a16:creationId xmlns:a16="http://schemas.microsoft.com/office/drawing/2014/main" id="{27431364-A182-ED87-249D-C175B5D679A4}"/>
              </a:ext>
            </a:extLst>
          </p:cNvPr>
          <p:cNvSpPr>
            <a:spLocks noChangeAspect="1"/>
          </p:cNvSpPr>
          <p:nvPr/>
        </p:nvSpPr>
        <p:spPr bwMode="auto">
          <a:xfrm>
            <a:off x="2892474" y="3935722"/>
            <a:ext cx="83319" cy="117579"/>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8" name="Freeform 145">
            <a:extLst>
              <a:ext uri="{FF2B5EF4-FFF2-40B4-BE49-F238E27FC236}">
                <a16:creationId xmlns:a16="http://schemas.microsoft.com/office/drawing/2014/main" id="{C720A320-21A3-39EA-C465-46AC5C10D8DA}"/>
              </a:ext>
            </a:extLst>
          </p:cNvPr>
          <p:cNvSpPr>
            <a:spLocks noChangeAspect="1"/>
          </p:cNvSpPr>
          <p:nvPr/>
        </p:nvSpPr>
        <p:spPr bwMode="auto">
          <a:xfrm>
            <a:off x="2861229" y="4584756"/>
            <a:ext cx="20830" cy="23516"/>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39" name="Freeform 146">
            <a:extLst>
              <a:ext uri="{FF2B5EF4-FFF2-40B4-BE49-F238E27FC236}">
                <a16:creationId xmlns:a16="http://schemas.microsoft.com/office/drawing/2014/main" id="{7AB68BFA-B919-392E-86E6-4F4D7E2F0321}"/>
              </a:ext>
            </a:extLst>
          </p:cNvPr>
          <p:cNvSpPr>
            <a:spLocks noChangeAspect="1"/>
          </p:cNvSpPr>
          <p:nvPr/>
        </p:nvSpPr>
        <p:spPr bwMode="auto">
          <a:xfrm>
            <a:off x="2798740" y="3888689"/>
            <a:ext cx="20830" cy="70548"/>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147">
            <a:extLst>
              <a:ext uri="{FF2B5EF4-FFF2-40B4-BE49-F238E27FC236}">
                <a16:creationId xmlns:a16="http://schemas.microsoft.com/office/drawing/2014/main" id="{EA725E41-02A0-70FB-D37C-43A36287DDCC}"/>
              </a:ext>
            </a:extLst>
          </p:cNvPr>
          <p:cNvSpPr>
            <a:spLocks noChangeAspect="1"/>
          </p:cNvSpPr>
          <p:nvPr/>
        </p:nvSpPr>
        <p:spPr bwMode="auto">
          <a:xfrm>
            <a:off x="869379" y="2769071"/>
            <a:ext cx="760285" cy="653737"/>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241" name="Freeform 148">
            <a:extLst>
              <a:ext uri="{FF2B5EF4-FFF2-40B4-BE49-F238E27FC236}">
                <a16:creationId xmlns:a16="http://schemas.microsoft.com/office/drawing/2014/main" id="{B0FEF4C7-2BD8-467D-B4FA-8378508473B5}"/>
              </a:ext>
            </a:extLst>
          </p:cNvPr>
          <p:cNvSpPr>
            <a:spLocks noChangeAspect="1"/>
          </p:cNvSpPr>
          <p:nvPr/>
        </p:nvSpPr>
        <p:spPr bwMode="auto">
          <a:xfrm>
            <a:off x="1101118" y="3437188"/>
            <a:ext cx="41659" cy="9406"/>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149">
            <a:extLst>
              <a:ext uri="{FF2B5EF4-FFF2-40B4-BE49-F238E27FC236}">
                <a16:creationId xmlns:a16="http://schemas.microsoft.com/office/drawing/2014/main" id="{D0B3808A-E4E9-B636-CCE6-C5E1DFD558C5}"/>
              </a:ext>
            </a:extLst>
          </p:cNvPr>
          <p:cNvSpPr>
            <a:spLocks noChangeAspect="1"/>
          </p:cNvSpPr>
          <p:nvPr/>
        </p:nvSpPr>
        <p:spPr bwMode="auto">
          <a:xfrm>
            <a:off x="1043836" y="3432485"/>
            <a:ext cx="20830" cy="14109"/>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3" name="Freeform 150">
            <a:extLst>
              <a:ext uri="{FF2B5EF4-FFF2-40B4-BE49-F238E27FC236}">
                <a16:creationId xmlns:a16="http://schemas.microsoft.com/office/drawing/2014/main" id="{2FC1B31D-2287-2792-16AB-BA079F187430}"/>
              </a:ext>
            </a:extLst>
          </p:cNvPr>
          <p:cNvSpPr>
            <a:spLocks noChangeAspect="1"/>
          </p:cNvSpPr>
          <p:nvPr/>
        </p:nvSpPr>
        <p:spPr bwMode="auto">
          <a:xfrm>
            <a:off x="1038630" y="3343125"/>
            <a:ext cx="20830" cy="23516"/>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4" name="Freeform 151">
            <a:extLst>
              <a:ext uri="{FF2B5EF4-FFF2-40B4-BE49-F238E27FC236}">
                <a16:creationId xmlns:a16="http://schemas.microsoft.com/office/drawing/2014/main" id="{AE834774-1F64-A6E0-F855-E95311153267}"/>
              </a:ext>
            </a:extLst>
          </p:cNvPr>
          <p:cNvSpPr>
            <a:spLocks noChangeAspect="1"/>
          </p:cNvSpPr>
          <p:nvPr/>
        </p:nvSpPr>
        <p:spPr bwMode="auto">
          <a:xfrm>
            <a:off x="767843" y="3700564"/>
            <a:ext cx="208297" cy="216344"/>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5" name="Freeform 152">
            <a:extLst>
              <a:ext uri="{FF2B5EF4-FFF2-40B4-BE49-F238E27FC236}">
                <a16:creationId xmlns:a16="http://schemas.microsoft.com/office/drawing/2014/main" id="{99A9B5C5-43AF-3850-CB45-83D7658BC132}"/>
              </a:ext>
            </a:extLst>
          </p:cNvPr>
          <p:cNvSpPr>
            <a:spLocks noChangeAspect="1"/>
          </p:cNvSpPr>
          <p:nvPr/>
        </p:nvSpPr>
        <p:spPr bwMode="auto">
          <a:xfrm>
            <a:off x="3429325" y="5675885"/>
            <a:ext cx="551987" cy="258673"/>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6" name="Freeform 153">
            <a:extLst>
              <a:ext uri="{FF2B5EF4-FFF2-40B4-BE49-F238E27FC236}">
                <a16:creationId xmlns:a16="http://schemas.microsoft.com/office/drawing/2014/main" id="{67A304BD-BABB-86C9-1F42-5E7D378FF169}"/>
              </a:ext>
            </a:extLst>
          </p:cNvPr>
          <p:cNvSpPr>
            <a:spLocks noChangeAspect="1"/>
          </p:cNvSpPr>
          <p:nvPr/>
        </p:nvSpPr>
        <p:spPr bwMode="auto">
          <a:xfrm>
            <a:off x="3861542" y="5962776"/>
            <a:ext cx="10415" cy="14109"/>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7" name="Freeform 154">
            <a:extLst>
              <a:ext uri="{FF2B5EF4-FFF2-40B4-BE49-F238E27FC236}">
                <a16:creationId xmlns:a16="http://schemas.microsoft.com/office/drawing/2014/main" id="{F5CBBB6F-DA0B-FD2D-BBD7-85D77B33C5CD}"/>
              </a:ext>
            </a:extLst>
          </p:cNvPr>
          <p:cNvSpPr>
            <a:spLocks noChangeAspect="1"/>
          </p:cNvSpPr>
          <p:nvPr/>
        </p:nvSpPr>
        <p:spPr bwMode="auto">
          <a:xfrm>
            <a:off x="3043489" y="5619447"/>
            <a:ext cx="489498" cy="366845"/>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8" name="Freeform 155">
            <a:extLst>
              <a:ext uri="{FF2B5EF4-FFF2-40B4-BE49-F238E27FC236}">
                <a16:creationId xmlns:a16="http://schemas.microsoft.com/office/drawing/2014/main" id="{F4CFAE2D-72BE-CCDA-C7A6-235D481A202D}"/>
              </a:ext>
            </a:extLst>
          </p:cNvPr>
          <p:cNvSpPr>
            <a:spLocks noChangeAspect="1"/>
          </p:cNvSpPr>
          <p:nvPr/>
        </p:nvSpPr>
        <p:spPr bwMode="auto">
          <a:xfrm>
            <a:off x="3288725" y="5581822"/>
            <a:ext cx="36452" cy="23516"/>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49" name="Freeform 156">
            <a:extLst>
              <a:ext uri="{FF2B5EF4-FFF2-40B4-BE49-F238E27FC236}">
                <a16:creationId xmlns:a16="http://schemas.microsoft.com/office/drawing/2014/main" id="{6C9883F1-FCBA-7DCD-68F7-F4EE83DE685E}"/>
              </a:ext>
            </a:extLst>
          </p:cNvPr>
          <p:cNvSpPr>
            <a:spLocks noChangeAspect="1"/>
          </p:cNvSpPr>
          <p:nvPr/>
        </p:nvSpPr>
        <p:spPr bwMode="auto">
          <a:xfrm>
            <a:off x="2314449" y="5417211"/>
            <a:ext cx="494706" cy="376251"/>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50" name="Freeform 157">
            <a:extLst>
              <a:ext uri="{FF2B5EF4-FFF2-40B4-BE49-F238E27FC236}">
                <a16:creationId xmlns:a16="http://schemas.microsoft.com/office/drawing/2014/main" id="{DC43BC75-4EBD-77B3-AA73-7AE9A319513C}"/>
              </a:ext>
            </a:extLst>
          </p:cNvPr>
          <p:cNvSpPr>
            <a:spLocks noChangeAspect="1"/>
          </p:cNvSpPr>
          <p:nvPr/>
        </p:nvSpPr>
        <p:spPr bwMode="auto">
          <a:xfrm>
            <a:off x="2632103" y="6033324"/>
            <a:ext cx="46867" cy="42328"/>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51" name="Freeform 158">
            <a:extLst>
              <a:ext uri="{FF2B5EF4-FFF2-40B4-BE49-F238E27FC236}">
                <a16:creationId xmlns:a16="http://schemas.microsoft.com/office/drawing/2014/main" id="{24721ACE-AF3A-7D86-B4F5-DD2111E4CC4D}"/>
              </a:ext>
            </a:extLst>
          </p:cNvPr>
          <p:cNvSpPr>
            <a:spLocks noChangeAspect="1"/>
          </p:cNvSpPr>
          <p:nvPr/>
        </p:nvSpPr>
        <p:spPr bwMode="auto">
          <a:xfrm>
            <a:off x="1877026" y="2505965"/>
            <a:ext cx="494706" cy="442095"/>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252" name="Freeform 159">
            <a:extLst>
              <a:ext uri="{FF2B5EF4-FFF2-40B4-BE49-F238E27FC236}">
                <a16:creationId xmlns:a16="http://schemas.microsoft.com/office/drawing/2014/main" id="{F99266A4-D8EA-3DAF-1613-8B25E34D802D}"/>
              </a:ext>
            </a:extLst>
          </p:cNvPr>
          <p:cNvSpPr>
            <a:spLocks noChangeAspect="1"/>
          </p:cNvSpPr>
          <p:nvPr/>
        </p:nvSpPr>
        <p:spPr bwMode="auto">
          <a:xfrm>
            <a:off x="2908096" y="2684685"/>
            <a:ext cx="20830" cy="23516"/>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253" name="Freeform 160">
            <a:extLst>
              <a:ext uri="{FF2B5EF4-FFF2-40B4-BE49-F238E27FC236}">
                <a16:creationId xmlns:a16="http://schemas.microsoft.com/office/drawing/2014/main" id="{463823C9-9B2E-7B80-2ABC-BBD069BD30EA}"/>
              </a:ext>
            </a:extLst>
          </p:cNvPr>
          <p:cNvSpPr>
            <a:spLocks noChangeAspect="1"/>
          </p:cNvSpPr>
          <p:nvPr/>
        </p:nvSpPr>
        <p:spPr bwMode="auto">
          <a:xfrm>
            <a:off x="2819570" y="2647060"/>
            <a:ext cx="26037" cy="32922"/>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61">
            <a:extLst>
              <a:ext uri="{FF2B5EF4-FFF2-40B4-BE49-F238E27FC236}">
                <a16:creationId xmlns:a16="http://schemas.microsoft.com/office/drawing/2014/main" id="{EF2EB57C-6FD6-A34A-C4A8-4756EBB39828}"/>
              </a:ext>
            </a:extLst>
          </p:cNvPr>
          <p:cNvSpPr>
            <a:spLocks noChangeAspect="1"/>
          </p:cNvSpPr>
          <p:nvPr/>
        </p:nvSpPr>
        <p:spPr bwMode="auto">
          <a:xfrm>
            <a:off x="2788325" y="2886920"/>
            <a:ext cx="15622" cy="23516"/>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62">
            <a:extLst>
              <a:ext uri="{FF2B5EF4-FFF2-40B4-BE49-F238E27FC236}">
                <a16:creationId xmlns:a16="http://schemas.microsoft.com/office/drawing/2014/main" id="{9BCBAF2D-BE31-2BA2-E408-BD540BF144BA}"/>
              </a:ext>
            </a:extLst>
          </p:cNvPr>
          <p:cNvSpPr>
            <a:spLocks noChangeAspect="1"/>
          </p:cNvSpPr>
          <p:nvPr/>
        </p:nvSpPr>
        <p:spPr bwMode="auto">
          <a:xfrm>
            <a:off x="2762288" y="2694092"/>
            <a:ext cx="31245" cy="47031"/>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40" name="Freeform 163">
            <a:extLst>
              <a:ext uri="{FF2B5EF4-FFF2-40B4-BE49-F238E27FC236}">
                <a16:creationId xmlns:a16="http://schemas.microsoft.com/office/drawing/2014/main" id="{3EDC7986-4607-61BE-1C79-D9014DB70380}"/>
              </a:ext>
            </a:extLst>
          </p:cNvPr>
          <p:cNvSpPr>
            <a:spLocks noChangeAspect="1"/>
          </p:cNvSpPr>
          <p:nvPr/>
        </p:nvSpPr>
        <p:spPr bwMode="auto">
          <a:xfrm>
            <a:off x="2715422" y="2778748"/>
            <a:ext cx="20830" cy="51735"/>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1" name="Freeform 164">
            <a:extLst>
              <a:ext uri="{FF2B5EF4-FFF2-40B4-BE49-F238E27FC236}">
                <a16:creationId xmlns:a16="http://schemas.microsoft.com/office/drawing/2014/main" id="{9A560DF8-1B6C-19FE-1677-809E123168AC}"/>
              </a:ext>
            </a:extLst>
          </p:cNvPr>
          <p:cNvSpPr>
            <a:spLocks noChangeAspect="1"/>
          </p:cNvSpPr>
          <p:nvPr/>
        </p:nvSpPr>
        <p:spPr bwMode="auto">
          <a:xfrm>
            <a:off x="2647725" y="2745825"/>
            <a:ext cx="78111" cy="103469"/>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45" name="Freeform 165">
            <a:extLst>
              <a:ext uri="{FF2B5EF4-FFF2-40B4-BE49-F238E27FC236}">
                <a16:creationId xmlns:a16="http://schemas.microsoft.com/office/drawing/2014/main" id="{D575824F-53F3-FCF4-F5AE-BCA7FD7DAB93}"/>
              </a:ext>
            </a:extLst>
          </p:cNvPr>
          <p:cNvSpPr>
            <a:spLocks noChangeAspect="1"/>
          </p:cNvSpPr>
          <p:nvPr/>
        </p:nvSpPr>
        <p:spPr bwMode="auto">
          <a:xfrm>
            <a:off x="2512331" y="2792857"/>
            <a:ext cx="109356" cy="103469"/>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51" name="Freeform 166">
            <a:extLst>
              <a:ext uri="{FF2B5EF4-FFF2-40B4-BE49-F238E27FC236}">
                <a16:creationId xmlns:a16="http://schemas.microsoft.com/office/drawing/2014/main" id="{4CAAE1E7-6BBE-0BB4-A216-E243DE8895A4}"/>
              </a:ext>
            </a:extLst>
          </p:cNvPr>
          <p:cNvSpPr>
            <a:spLocks noChangeAspect="1"/>
          </p:cNvSpPr>
          <p:nvPr/>
        </p:nvSpPr>
        <p:spPr bwMode="auto">
          <a:xfrm>
            <a:off x="2397768" y="2797560"/>
            <a:ext cx="78111" cy="51735"/>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53" name="Freeform 167">
            <a:extLst>
              <a:ext uri="{FF2B5EF4-FFF2-40B4-BE49-F238E27FC236}">
                <a16:creationId xmlns:a16="http://schemas.microsoft.com/office/drawing/2014/main" id="{45058B15-E38E-E050-29F0-D517BFA08706}"/>
              </a:ext>
            </a:extLst>
          </p:cNvPr>
          <p:cNvSpPr>
            <a:spLocks noChangeAspect="1"/>
          </p:cNvSpPr>
          <p:nvPr/>
        </p:nvSpPr>
        <p:spPr bwMode="auto">
          <a:xfrm>
            <a:off x="924066" y="3178515"/>
            <a:ext cx="52074" cy="47031"/>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4" name="Freeform 168">
            <a:extLst>
              <a:ext uri="{FF2B5EF4-FFF2-40B4-BE49-F238E27FC236}">
                <a16:creationId xmlns:a16="http://schemas.microsoft.com/office/drawing/2014/main" id="{37B43CD4-6FCF-F759-C3EA-3B725768C6D4}"/>
              </a:ext>
            </a:extLst>
          </p:cNvPr>
          <p:cNvSpPr>
            <a:spLocks noChangeAspect="1"/>
          </p:cNvSpPr>
          <p:nvPr/>
        </p:nvSpPr>
        <p:spPr bwMode="auto">
          <a:xfrm>
            <a:off x="944895" y="3216140"/>
            <a:ext cx="20830" cy="23516"/>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5" name="Freeform 169">
            <a:extLst>
              <a:ext uri="{FF2B5EF4-FFF2-40B4-BE49-F238E27FC236}">
                <a16:creationId xmlns:a16="http://schemas.microsoft.com/office/drawing/2014/main" id="{75BBB64F-FAA1-F45E-A2FD-76DA490FE859}"/>
              </a:ext>
            </a:extLst>
          </p:cNvPr>
          <p:cNvSpPr>
            <a:spLocks noChangeAspect="1"/>
          </p:cNvSpPr>
          <p:nvPr/>
        </p:nvSpPr>
        <p:spPr bwMode="auto">
          <a:xfrm>
            <a:off x="887613" y="3281985"/>
            <a:ext cx="10415" cy="18813"/>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6" name="Freeform 170">
            <a:extLst>
              <a:ext uri="{FF2B5EF4-FFF2-40B4-BE49-F238E27FC236}">
                <a16:creationId xmlns:a16="http://schemas.microsoft.com/office/drawing/2014/main" id="{9E47E035-9082-F901-48E9-4DC9FFCBB92F}"/>
              </a:ext>
            </a:extLst>
          </p:cNvPr>
          <p:cNvSpPr>
            <a:spLocks noChangeAspect="1"/>
          </p:cNvSpPr>
          <p:nvPr/>
        </p:nvSpPr>
        <p:spPr bwMode="auto">
          <a:xfrm>
            <a:off x="783465" y="3272578"/>
            <a:ext cx="78111" cy="159907"/>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7" name="Freeform 171">
            <a:extLst>
              <a:ext uri="{FF2B5EF4-FFF2-40B4-BE49-F238E27FC236}">
                <a16:creationId xmlns:a16="http://schemas.microsoft.com/office/drawing/2014/main" id="{50BD5D1E-66C7-55E4-A834-028606E29ADD}"/>
              </a:ext>
            </a:extLst>
          </p:cNvPr>
          <p:cNvSpPr>
            <a:spLocks noChangeAspect="1"/>
          </p:cNvSpPr>
          <p:nvPr/>
        </p:nvSpPr>
        <p:spPr bwMode="auto">
          <a:xfrm>
            <a:off x="616828" y="3296094"/>
            <a:ext cx="270787" cy="310407"/>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8" name="Freeform 172">
            <a:extLst>
              <a:ext uri="{FF2B5EF4-FFF2-40B4-BE49-F238E27FC236}">
                <a16:creationId xmlns:a16="http://schemas.microsoft.com/office/drawing/2014/main" id="{7288EF9B-793D-DB12-2D5D-54F2BC670300}"/>
              </a:ext>
            </a:extLst>
          </p:cNvPr>
          <p:cNvSpPr>
            <a:spLocks noChangeAspect="1"/>
          </p:cNvSpPr>
          <p:nvPr/>
        </p:nvSpPr>
        <p:spPr bwMode="auto">
          <a:xfrm>
            <a:off x="830332" y="3239656"/>
            <a:ext cx="10415" cy="9406"/>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59" name="Freeform 173">
            <a:extLst>
              <a:ext uri="{FF2B5EF4-FFF2-40B4-BE49-F238E27FC236}">
                <a16:creationId xmlns:a16="http://schemas.microsoft.com/office/drawing/2014/main" id="{3AEBA0B7-C798-D0F2-9B51-327345BA9FF8}"/>
              </a:ext>
            </a:extLst>
          </p:cNvPr>
          <p:cNvSpPr>
            <a:spLocks noChangeAspect="1"/>
          </p:cNvSpPr>
          <p:nvPr/>
        </p:nvSpPr>
        <p:spPr bwMode="auto">
          <a:xfrm>
            <a:off x="851162" y="3159702"/>
            <a:ext cx="41659" cy="56437"/>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0" name="Freeform 174">
            <a:extLst>
              <a:ext uri="{FF2B5EF4-FFF2-40B4-BE49-F238E27FC236}">
                <a16:creationId xmlns:a16="http://schemas.microsoft.com/office/drawing/2014/main" id="{9E5E4B33-7412-6B28-1E52-1C488EC25E46}"/>
              </a:ext>
            </a:extLst>
          </p:cNvPr>
          <p:cNvSpPr>
            <a:spLocks noChangeAspect="1"/>
          </p:cNvSpPr>
          <p:nvPr/>
        </p:nvSpPr>
        <p:spPr bwMode="auto">
          <a:xfrm>
            <a:off x="752221" y="3037421"/>
            <a:ext cx="98941" cy="192829"/>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1" name="Freeform 175">
            <a:extLst>
              <a:ext uri="{FF2B5EF4-FFF2-40B4-BE49-F238E27FC236}">
                <a16:creationId xmlns:a16="http://schemas.microsoft.com/office/drawing/2014/main" id="{DF71EC33-E453-DE8A-B49A-F5F53036775D}"/>
              </a:ext>
            </a:extLst>
          </p:cNvPr>
          <p:cNvSpPr>
            <a:spLocks noChangeAspect="1"/>
          </p:cNvSpPr>
          <p:nvPr/>
        </p:nvSpPr>
        <p:spPr bwMode="auto">
          <a:xfrm>
            <a:off x="517886" y="2727013"/>
            <a:ext cx="52074" cy="42328"/>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2" name="Freeform 176">
            <a:extLst>
              <a:ext uri="{FF2B5EF4-FFF2-40B4-BE49-F238E27FC236}">
                <a16:creationId xmlns:a16="http://schemas.microsoft.com/office/drawing/2014/main" id="{F26D4FB6-04F6-1BD6-3856-C3AD660C7EAC}"/>
              </a:ext>
            </a:extLst>
          </p:cNvPr>
          <p:cNvSpPr>
            <a:spLocks noChangeAspect="1"/>
          </p:cNvSpPr>
          <p:nvPr/>
        </p:nvSpPr>
        <p:spPr bwMode="auto">
          <a:xfrm>
            <a:off x="267930" y="2280215"/>
            <a:ext cx="260371" cy="348033"/>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3" name="Freeform 178">
            <a:extLst>
              <a:ext uri="{FF2B5EF4-FFF2-40B4-BE49-F238E27FC236}">
                <a16:creationId xmlns:a16="http://schemas.microsoft.com/office/drawing/2014/main" id="{704D46DD-5404-5227-527C-416EEFC7A42F}"/>
              </a:ext>
            </a:extLst>
          </p:cNvPr>
          <p:cNvSpPr>
            <a:spLocks noChangeAspect="1"/>
          </p:cNvSpPr>
          <p:nvPr/>
        </p:nvSpPr>
        <p:spPr bwMode="auto">
          <a:xfrm>
            <a:off x="3647551" y="921006"/>
            <a:ext cx="567609" cy="738394"/>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64" name="Freeform 179">
            <a:extLst>
              <a:ext uri="{FF2B5EF4-FFF2-40B4-BE49-F238E27FC236}">
                <a16:creationId xmlns:a16="http://schemas.microsoft.com/office/drawing/2014/main" id="{813402BD-9978-FB57-AFEE-2316D70C2F4E}"/>
              </a:ext>
            </a:extLst>
          </p:cNvPr>
          <p:cNvSpPr>
            <a:spLocks noChangeAspect="1"/>
          </p:cNvSpPr>
          <p:nvPr/>
        </p:nvSpPr>
        <p:spPr bwMode="auto">
          <a:xfrm>
            <a:off x="3448152" y="1847525"/>
            <a:ext cx="140601" cy="79953"/>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5" name="Freeform 180">
            <a:extLst>
              <a:ext uri="{FF2B5EF4-FFF2-40B4-BE49-F238E27FC236}">
                <a16:creationId xmlns:a16="http://schemas.microsoft.com/office/drawing/2014/main" id="{04AE5303-19B6-7601-100D-E8DE16A31716}"/>
              </a:ext>
            </a:extLst>
          </p:cNvPr>
          <p:cNvSpPr>
            <a:spLocks noChangeAspect="1"/>
          </p:cNvSpPr>
          <p:nvPr/>
        </p:nvSpPr>
        <p:spPr bwMode="auto">
          <a:xfrm>
            <a:off x="2668554" y="1339586"/>
            <a:ext cx="541572" cy="343329"/>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6" name="Freeform 181">
            <a:extLst>
              <a:ext uri="{FF2B5EF4-FFF2-40B4-BE49-F238E27FC236}">
                <a16:creationId xmlns:a16="http://schemas.microsoft.com/office/drawing/2014/main" id="{7D159CA4-1580-4946-2FAD-B4AA1B94E55D}"/>
              </a:ext>
            </a:extLst>
          </p:cNvPr>
          <p:cNvSpPr>
            <a:spLocks noChangeAspect="1"/>
          </p:cNvSpPr>
          <p:nvPr/>
        </p:nvSpPr>
        <p:spPr bwMode="auto">
          <a:xfrm>
            <a:off x="3033074" y="1626478"/>
            <a:ext cx="145808" cy="164610"/>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7" name="Freeform 182">
            <a:extLst>
              <a:ext uri="{FF2B5EF4-FFF2-40B4-BE49-F238E27FC236}">
                <a16:creationId xmlns:a16="http://schemas.microsoft.com/office/drawing/2014/main" id="{12258883-5417-35F7-B2BD-341786F313C9}"/>
              </a:ext>
            </a:extLst>
          </p:cNvPr>
          <p:cNvSpPr>
            <a:spLocks noChangeAspect="1"/>
          </p:cNvSpPr>
          <p:nvPr/>
        </p:nvSpPr>
        <p:spPr bwMode="auto">
          <a:xfrm>
            <a:off x="2199886" y="1720541"/>
            <a:ext cx="770700" cy="536158"/>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68" name="Freeform 183">
            <a:extLst>
              <a:ext uri="{FF2B5EF4-FFF2-40B4-BE49-F238E27FC236}">
                <a16:creationId xmlns:a16="http://schemas.microsoft.com/office/drawing/2014/main" id="{902CE9B2-3374-DD45-5CEA-85072EA4BA4B}"/>
              </a:ext>
            </a:extLst>
          </p:cNvPr>
          <p:cNvSpPr>
            <a:spLocks noChangeAspect="1"/>
          </p:cNvSpPr>
          <p:nvPr/>
        </p:nvSpPr>
        <p:spPr bwMode="auto">
          <a:xfrm>
            <a:off x="2684177" y="1960401"/>
            <a:ext cx="26037" cy="14109"/>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9" name="Freeform 184">
            <a:extLst>
              <a:ext uri="{FF2B5EF4-FFF2-40B4-BE49-F238E27FC236}">
                <a16:creationId xmlns:a16="http://schemas.microsoft.com/office/drawing/2014/main" id="{384898C2-D387-B823-89CA-BBA443AC76EA}"/>
              </a:ext>
            </a:extLst>
          </p:cNvPr>
          <p:cNvSpPr>
            <a:spLocks noChangeAspect="1"/>
          </p:cNvSpPr>
          <p:nvPr/>
        </p:nvSpPr>
        <p:spPr bwMode="auto">
          <a:xfrm>
            <a:off x="2361316" y="2059166"/>
            <a:ext cx="249956" cy="211642"/>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0" name="Freeform 185">
            <a:extLst>
              <a:ext uri="{FF2B5EF4-FFF2-40B4-BE49-F238E27FC236}">
                <a16:creationId xmlns:a16="http://schemas.microsoft.com/office/drawing/2014/main" id="{51049DF7-8251-089E-646C-9CF393EF2A1F}"/>
              </a:ext>
            </a:extLst>
          </p:cNvPr>
          <p:cNvSpPr>
            <a:spLocks noChangeAspect="1"/>
          </p:cNvSpPr>
          <p:nvPr/>
        </p:nvSpPr>
        <p:spPr bwMode="auto">
          <a:xfrm>
            <a:off x="2876851" y="3691158"/>
            <a:ext cx="26037" cy="28219"/>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71" name="Freeform 186">
            <a:extLst>
              <a:ext uri="{FF2B5EF4-FFF2-40B4-BE49-F238E27FC236}">
                <a16:creationId xmlns:a16="http://schemas.microsoft.com/office/drawing/2014/main" id="{178ACDC4-9551-7883-3A07-06D86AE9F3C7}"/>
              </a:ext>
            </a:extLst>
          </p:cNvPr>
          <p:cNvSpPr>
            <a:spLocks noChangeAspect="1"/>
          </p:cNvSpPr>
          <p:nvPr/>
        </p:nvSpPr>
        <p:spPr bwMode="auto">
          <a:xfrm>
            <a:off x="2819570" y="3573579"/>
            <a:ext cx="15622" cy="4703"/>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2" name="Freeform 187">
            <a:extLst>
              <a:ext uri="{FF2B5EF4-FFF2-40B4-BE49-F238E27FC236}">
                <a16:creationId xmlns:a16="http://schemas.microsoft.com/office/drawing/2014/main" id="{EA6E4360-858D-E09E-874C-2D6A37FAA9E1}"/>
              </a:ext>
            </a:extLst>
          </p:cNvPr>
          <p:cNvSpPr>
            <a:spLocks noChangeAspect="1"/>
          </p:cNvSpPr>
          <p:nvPr/>
        </p:nvSpPr>
        <p:spPr bwMode="auto">
          <a:xfrm>
            <a:off x="2074907" y="2919842"/>
            <a:ext cx="1005034" cy="813644"/>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3" name="Freeform 188">
            <a:extLst>
              <a:ext uri="{FF2B5EF4-FFF2-40B4-BE49-F238E27FC236}">
                <a16:creationId xmlns:a16="http://schemas.microsoft.com/office/drawing/2014/main" id="{0104DEA0-6BFE-7B15-4FF8-613213C19F75}"/>
              </a:ext>
            </a:extLst>
          </p:cNvPr>
          <p:cNvSpPr>
            <a:spLocks noChangeAspect="1"/>
          </p:cNvSpPr>
          <p:nvPr/>
        </p:nvSpPr>
        <p:spPr bwMode="auto">
          <a:xfrm>
            <a:off x="3012244" y="2957467"/>
            <a:ext cx="124978" cy="155204"/>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74" name="Freeform 189">
            <a:extLst>
              <a:ext uri="{FF2B5EF4-FFF2-40B4-BE49-F238E27FC236}">
                <a16:creationId xmlns:a16="http://schemas.microsoft.com/office/drawing/2014/main" id="{32EA3E5A-2887-6BDF-6728-C8190BF504C8}"/>
              </a:ext>
            </a:extLst>
          </p:cNvPr>
          <p:cNvSpPr>
            <a:spLocks noChangeAspect="1"/>
          </p:cNvSpPr>
          <p:nvPr/>
        </p:nvSpPr>
        <p:spPr bwMode="auto">
          <a:xfrm>
            <a:off x="2803947" y="3432485"/>
            <a:ext cx="15622" cy="14109"/>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5" name="Freeform 190">
            <a:extLst>
              <a:ext uri="{FF2B5EF4-FFF2-40B4-BE49-F238E27FC236}">
                <a16:creationId xmlns:a16="http://schemas.microsoft.com/office/drawing/2014/main" id="{9DA61503-F935-4BCB-C744-562DB364C646}"/>
              </a:ext>
            </a:extLst>
          </p:cNvPr>
          <p:cNvSpPr>
            <a:spLocks noChangeAspect="1"/>
          </p:cNvSpPr>
          <p:nvPr/>
        </p:nvSpPr>
        <p:spPr bwMode="auto">
          <a:xfrm>
            <a:off x="2387353" y="1697024"/>
            <a:ext cx="140601" cy="47031"/>
          </a:xfrm>
          <a:custGeom>
            <a:avLst/>
            <a:gdLst>
              <a:gd name="T0" fmla="*/ 0 w 94"/>
              <a:gd name="T1" fmla="*/ 0 h 34"/>
              <a:gd name="T2" fmla="*/ 0 w 94"/>
              <a:gd name="T3" fmla="*/ 0 h 34"/>
              <a:gd name="T4" fmla="*/ 0 w 94"/>
              <a:gd name="T5" fmla="*/ 0 h 34"/>
              <a:gd name="T6" fmla="*/ 0 w 94"/>
              <a:gd name="T7" fmla="*/ 0 h 34"/>
              <a:gd name="T8" fmla="*/ 0 w 94"/>
              <a:gd name="T9" fmla="*/ 0 h 34"/>
              <a:gd name="T10" fmla="*/ 0 w 94"/>
              <a:gd name="T11" fmla="*/ 0 h 34"/>
              <a:gd name="T12" fmla="*/ 0 w 94"/>
              <a:gd name="T13" fmla="*/ 0 h 34"/>
              <a:gd name="T14" fmla="*/ 0 w 94"/>
              <a:gd name="T15" fmla="*/ 0 h 34"/>
              <a:gd name="T16" fmla="*/ 0 w 94"/>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34">
                <a:moveTo>
                  <a:pt x="65" y="25"/>
                </a:moveTo>
                <a:lnTo>
                  <a:pt x="39" y="12"/>
                </a:lnTo>
                <a:lnTo>
                  <a:pt x="23" y="17"/>
                </a:lnTo>
                <a:lnTo>
                  <a:pt x="0" y="11"/>
                </a:lnTo>
                <a:lnTo>
                  <a:pt x="3" y="2"/>
                </a:lnTo>
                <a:lnTo>
                  <a:pt x="62" y="0"/>
                </a:lnTo>
                <a:lnTo>
                  <a:pt x="94" y="19"/>
                </a:lnTo>
                <a:lnTo>
                  <a:pt x="74" y="34"/>
                </a:lnTo>
                <a:lnTo>
                  <a:pt x="65" y="25"/>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6" name="Freeform 191">
            <a:extLst>
              <a:ext uri="{FF2B5EF4-FFF2-40B4-BE49-F238E27FC236}">
                <a16:creationId xmlns:a16="http://schemas.microsoft.com/office/drawing/2014/main" id="{64A39573-5461-182A-C58B-16F845590299}"/>
              </a:ext>
            </a:extLst>
          </p:cNvPr>
          <p:cNvSpPr>
            <a:spLocks noChangeAspect="1"/>
          </p:cNvSpPr>
          <p:nvPr/>
        </p:nvSpPr>
        <p:spPr bwMode="auto">
          <a:xfrm>
            <a:off x="2350901" y="3343125"/>
            <a:ext cx="41659" cy="23516"/>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7" name="Freeform 192">
            <a:extLst>
              <a:ext uri="{FF2B5EF4-FFF2-40B4-BE49-F238E27FC236}">
                <a16:creationId xmlns:a16="http://schemas.microsoft.com/office/drawing/2014/main" id="{03C1EE09-FB94-F49A-61E2-3E730C2797B5}"/>
              </a:ext>
            </a:extLst>
          </p:cNvPr>
          <p:cNvSpPr>
            <a:spLocks noChangeAspect="1"/>
          </p:cNvSpPr>
          <p:nvPr/>
        </p:nvSpPr>
        <p:spPr bwMode="auto">
          <a:xfrm>
            <a:off x="2288412" y="3376047"/>
            <a:ext cx="72904" cy="32922"/>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8" name="Freeform 193">
            <a:extLst>
              <a:ext uri="{FF2B5EF4-FFF2-40B4-BE49-F238E27FC236}">
                <a16:creationId xmlns:a16="http://schemas.microsoft.com/office/drawing/2014/main" id="{D5B54A6C-751C-3BC2-5F2C-A7E97E7D526C}"/>
              </a:ext>
            </a:extLst>
          </p:cNvPr>
          <p:cNvSpPr>
            <a:spLocks noChangeAspect="1"/>
          </p:cNvSpPr>
          <p:nvPr/>
        </p:nvSpPr>
        <p:spPr bwMode="auto">
          <a:xfrm>
            <a:off x="2231130" y="1678212"/>
            <a:ext cx="88527" cy="47031"/>
          </a:xfrm>
          <a:custGeom>
            <a:avLst/>
            <a:gdLst>
              <a:gd name="T0" fmla="*/ 0 w 60"/>
              <a:gd name="T1" fmla="*/ 0 h 31"/>
              <a:gd name="T2" fmla="*/ 0 w 60"/>
              <a:gd name="T3" fmla="*/ 0 h 31"/>
              <a:gd name="T4" fmla="*/ 0 w 60"/>
              <a:gd name="T5" fmla="*/ 0 h 31"/>
              <a:gd name="T6" fmla="*/ 0 w 60"/>
              <a:gd name="T7" fmla="*/ 0 h 31"/>
              <a:gd name="T8" fmla="*/ 0 w 60"/>
              <a:gd name="T9" fmla="*/ 0 h 31"/>
              <a:gd name="T10" fmla="*/ 0 w 60"/>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
                <a:moveTo>
                  <a:pt x="8" y="21"/>
                </a:moveTo>
                <a:lnTo>
                  <a:pt x="0" y="2"/>
                </a:lnTo>
                <a:lnTo>
                  <a:pt x="32" y="0"/>
                </a:lnTo>
                <a:lnTo>
                  <a:pt x="60" y="21"/>
                </a:lnTo>
                <a:lnTo>
                  <a:pt x="41" y="31"/>
                </a:lnTo>
                <a:lnTo>
                  <a:pt x="8" y="21"/>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79" name="Freeform 194">
            <a:extLst>
              <a:ext uri="{FF2B5EF4-FFF2-40B4-BE49-F238E27FC236}">
                <a16:creationId xmlns:a16="http://schemas.microsoft.com/office/drawing/2014/main" id="{AB57C30F-95A7-25A2-D216-5F8BD55DD021}"/>
              </a:ext>
            </a:extLst>
          </p:cNvPr>
          <p:cNvSpPr>
            <a:spLocks noChangeAspect="1"/>
          </p:cNvSpPr>
          <p:nvPr/>
        </p:nvSpPr>
        <p:spPr bwMode="auto">
          <a:xfrm>
            <a:off x="2026277" y="2536597"/>
            <a:ext cx="83320" cy="84657"/>
          </a:xfrm>
          <a:custGeom>
            <a:avLst/>
            <a:gdLst>
              <a:gd name="T0" fmla="*/ 0 w 58"/>
              <a:gd name="T1" fmla="*/ 0 h 53"/>
              <a:gd name="T2" fmla="*/ 0 w 58"/>
              <a:gd name="T3" fmla="*/ 0 h 53"/>
              <a:gd name="T4" fmla="*/ 0 w 58"/>
              <a:gd name="T5" fmla="*/ 0 h 53"/>
              <a:gd name="T6" fmla="*/ 0 w 58"/>
              <a:gd name="T7" fmla="*/ 0 h 53"/>
              <a:gd name="T8" fmla="*/ 0 w 58"/>
              <a:gd name="T9" fmla="*/ 0 h 53"/>
              <a:gd name="T10" fmla="*/ 0 w 58"/>
              <a:gd name="T11" fmla="*/ 0 h 53"/>
              <a:gd name="T12" fmla="*/ 0 w 58"/>
              <a:gd name="T13" fmla="*/ 0 h 53"/>
              <a:gd name="T14" fmla="*/ 0 w 58"/>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8" h="53">
                <a:moveTo>
                  <a:pt x="0" y="22"/>
                </a:moveTo>
                <a:lnTo>
                  <a:pt x="2" y="4"/>
                </a:lnTo>
                <a:lnTo>
                  <a:pt x="9" y="0"/>
                </a:lnTo>
                <a:lnTo>
                  <a:pt x="25" y="10"/>
                </a:lnTo>
                <a:lnTo>
                  <a:pt x="37" y="11"/>
                </a:lnTo>
                <a:lnTo>
                  <a:pt x="58" y="37"/>
                </a:lnTo>
                <a:lnTo>
                  <a:pt x="39" y="53"/>
                </a:lnTo>
                <a:lnTo>
                  <a:pt x="0" y="22"/>
                </a:lnTo>
                <a:close/>
              </a:path>
            </a:pathLst>
          </a:custGeom>
          <a:solidFill>
            <a:srgbClr val="4E6F1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0" name="Freeform 195">
            <a:extLst>
              <a:ext uri="{FF2B5EF4-FFF2-40B4-BE49-F238E27FC236}">
                <a16:creationId xmlns:a16="http://schemas.microsoft.com/office/drawing/2014/main" id="{9D218A5E-3DBE-0AA4-A014-F614904DDAA2}"/>
              </a:ext>
            </a:extLst>
          </p:cNvPr>
          <p:cNvSpPr>
            <a:spLocks noChangeAspect="1"/>
          </p:cNvSpPr>
          <p:nvPr/>
        </p:nvSpPr>
        <p:spPr bwMode="auto">
          <a:xfrm>
            <a:off x="1257341" y="3220843"/>
            <a:ext cx="119771" cy="70548"/>
          </a:xfrm>
          <a:custGeom>
            <a:avLst/>
            <a:gdLst>
              <a:gd name="T0" fmla="*/ 0 w 80"/>
              <a:gd name="T1" fmla="*/ 0 h 48"/>
              <a:gd name="T2" fmla="*/ 0 w 80"/>
              <a:gd name="T3" fmla="*/ 0 h 48"/>
              <a:gd name="T4" fmla="*/ 0 w 80"/>
              <a:gd name="T5" fmla="*/ 0 h 48"/>
              <a:gd name="T6" fmla="*/ 0 w 80"/>
              <a:gd name="T7" fmla="*/ 0 h 48"/>
              <a:gd name="T8" fmla="*/ 0 w 80"/>
              <a:gd name="T9" fmla="*/ 0 h 48"/>
              <a:gd name="T10" fmla="*/ 0 w 80"/>
              <a:gd name="T11" fmla="*/ 0 h 48"/>
              <a:gd name="T12" fmla="*/ 0 w 80"/>
              <a:gd name="T13" fmla="*/ 0 h 48"/>
              <a:gd name="T14" fmla="*/ 0 w 80"/>
              <a:gd name="T15" fmla="*/ 0 h 48"/>
              <a:gd name="T16" fmla="*/ 0 w 80"/>
              <a:gd name="T17" fmla="*/ 0 h 48"/>
              <a:gd name="T18" fmla="*/ 0 w 8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8">
                <a:moveTo>
                  <a:pt x="65" y="48"/>
                </a:moveTo>
                <a:lnTo>
                  <a:pt x="30" y="26"/>
                </a:lnTo>
                <a:lnTo>
                  <a:pt x="5" y="31"/>
                </a:lnTo>
                <a:lnTo>
                  <a:pt x="0" y="25"/>
                </a:lnTo>
                <a:lnTo>
                  <a:pt x="8" y="8"/>
                </a:lnTo>
                <a:lnTo>
                  <a:pt x="30" y="0"/>
                </a:lnTo>
                <a:lnTo>
                  <a:pt x="62" y="8"/>
                </a:lnTo>
                <a:lnTo>
                  <a:pt x="80" y="35"/>
                </a:lnTo>
                <a:lnTo>
                  <a:pt x="80" y="43"/>
                </a:lnTo>
                <a:lnTo>
                  <a:pt x="65" y="48"/>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1" name="Freeform 196">
            <a:extLst>
              <a:ext uri="{FF2B5EF4-FFF2-40B4-BE49-F238E27FC236}">
                <a16:creationId xmlns:a16="http://schemas.microsoft.com/office/drawing/2014/main" id="{E2D32023-76C4-550A-677A-55C7707A7E4F}"/>
              </a:ext>
            </a:extLst>
          </p:cNvPr>
          <p:cNvSpPr>
            <a:spLocks noChangeAspect="1"/>
          </p:cNvSpPr>
          <p:nvPr/>
        </p:nvSpPr>
        <p:spPr bwMode="auto">
          <a:xfrm>
            <a:off x="1200059" y="3230250"/>
            <a:ext cx="41659" cy="37626"/>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3">
                <a:moveTo>
                  <a:pt x="4" y="12"/>
                </a:moveTo>
                <a:lnTo>
                  <a:pt x="0" y="6"/>
                </a:lnTo>
                <a:lnTo>
                  <a:pt x="12" y="0"/>
                </a:lnTo>
                <a:lnTo>
                  <a:pt x="26" y="17"/>
                </a:lnTo>
                <a:lnTo>
                  <a:pt x="24" y="23"/>
                </a:lnTo>
                <a:lnTo>
                  <a:pt x="4" y="12"/>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2" name="Freeform 197">
            <a:extLst>
              <a:ext uri="{FF2B5EF4-FFF2-40B4-BE49-F238E27FC236}">
                <a16:creationId xmlns:a16="http://schemas.microsoft.com/office/drawing/2014/main" id="{CE6C50CC-7013-CEDA-A8FF-73E9B6FE9BB0}"/>
              </a:ext>
            </a:extLst>
          </p:cNvPr>
          <p:cNvSpPr>
            <a:spLocks noChangeAspect="1"/>
          </p:cNvSpPr>
          <p:nvPr/>
        </p:nvSpPr>
        <p:spPr bwMode="auto">
          <a:xfrm>
            <a:off x="1121948" y="3159702"/>
            <a:ext cx="26037" cy="32922"/>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3" y="20"/>
                </a:moveTo>
                <a:lnTo>
                  <a:pt x="0" y="8"/>
                </a:lnTo>
                <a:lnTo>
                  <a:pt x="8" y="0"/>
                </a:lnTo>
                <a:lnTo>
                  <a:pt x="18" y="12"/>
                </a:lnTo>
                <a:lnTo>
                  <a:pt x="10" y="20"/>
                </a:lnTo>
                <a:lnTo>
                  <a:pt x="3" y="2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683" name="Freeform 198">
            <a:extLst>
              <a:ext uri="{FF2B5EF4-FFF2-40B4-BE49-F238E27FC236}">
                <a16:creationId xmlns:a16="http://schemas.microsoft.com/office/drawing/2014/main" id="{4E08D68A-F414-3C43-5F80-ED44C1630611}"/>
              </a:ext>
            </a:extLst>
          </p:cNvPr>
          <p:cNvSpPr>
            <a:spLocks noChangeAspect="1"/>
          </p:cNvSpPr>
          <p:nvPr/>
        </p:nvSpPr>
        <p:spPr bwMode="auto">
          <a:xfrm>
            <a:off x="1101118" y="3060936"/>
            <a:ext cx="15622" cy="65844"/>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2">
                <a:moveTo>
                  <a:pt x="15" y="6"/>
                </a:moveTo>
                <a:lnTo>
                  <a:pt x="14" y="27"/>
                </a:lnTo>
                <a:lnTo>
                  <a:pt x="15" y="42"/>
                </a:lnTo>
                <a:lnTo>
                  <a:pt x="6" y="35"/>
                </a:lnTo>
                <a:lnTo>
                  <a:pt x="0" y="21"/>
                </a:lnTo>
                <a:lnTo>
                  <a:pt x="8" y="23"/>
                </a:lnTo>
                <a:lnTo>
                  <a:pt x="12" y="0"/>
                </a:lnTo>
                <a:lnTo>
                  <a:pt x="15"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5" name="Freeform 200">
            <a:extLst>
              <a:ext uri="{FF2B5EF4-FFF2-40B4-BE49-F238E27FC236}">
                <a16:creationId xmlns:a16="http://schemas.microsoft.com/office/drawing/2014/main" id="{6AE1AA6D-0EA6-445E-88A3-CE3CCC44B1BE}"/>
              </a:ext>
            </a:extLst>
          </p:cNvPr>
          <p:cNvSpPr>
            <a:spLocks noChangeAspect="1"/>
          </p:cNvSpPr>
          <p:nvPr/>
        </p:nvSpPr>
        <p:spPr bwMode="auto">
          <a:xfrm>
            <a:off x="903236" y="3004499"/>
            <a:ext cx="31245" cy="28219"/>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1">
                <a:moveTo>
                  <a:pt x="0" y="15"/>
                </a:moveTo>
                <a:lnTo>
                  <a:pt x="4" y="5"/>
                </a:lnTo>
                <a:lnTo>
                  <a:pt x="12" y="0"/>
                </a:lnTo>
                <a:lnTo>
                  <a:pt x="19" y="15"/>
                </a:lnTo>
                <a:lnTo>
                  <a:pt x="17" y="21"/>
                </a:lnTo>
                <a:lnTo>
                  <a:pt x="0" y="15"/>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86" name="Freeform 201">
            <a:extLst>
              <a:ext uri="{FF2B5EF4-FFF2-40B4-BE49-F238E27FC236}">
                <a16:creationId xmlns:a16="http://schemas.microsoft.com/office/drawing/2014/main" id="{0E942DAF-2189-9B73-837E-7AD24AE90B54}"/>
              </a:ext>
            </a:extLst>
          </p:cNvPr>
          <p:cNvSpPr>
            <a:spLocks noChangeAspect="1"/>
          </p:cNvSpPr>
          <p:nvPr/>
        </p:nvSpPr>
        <p:spPr bwMode="auto">
          <a:xfrm>
            <a:off x="1174022" y="3296094"/>
            <a:ext cx="31245" cy="47031"/>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7" name="Rectangle 686">
            <a:extLst>
              <a:ext uri="{FF2B5EF4-FFF2-40B4-BE49-F238E27FC236}">
                <a16:creationId xmlns:a16="http://schemas.microsoft.com/office/drawing/2014/main" id="{9CD46A83-6EC9-D6ED-3E9C-57819E1F5773}"/>
              </a:ext>
            </a:extLst>
          </p:cNvPr>
          <p:cNvSpPr/>
          <p:nvPr/>
        </p:nvSpPr>
        <p:spPr bwMode="auto">
          <a:xfrm>
            <a:off x="244434" y="854787"/>
            <a:ext cx="4553684" cy="5399503"/>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688" name="TextBox 687">
            <a:extLst>
              <a:ext uri="{FF2B5EF4-FFF2-40B4-BE49-F238E27FC236}">
                <a16:creationId xmlns:a16="http://schemas.microsoft.com/office/drawing/2014/main" id="{ECF74A28-88DA-BA8E-E5F1-88E296C7D8B1}"/>
              </a:ext>
            </a:extLst>
          </p:cNvPr>
          <p:cNvSpPr txBox="1"/>
          <p:nvPr/>
        </p:nvSpPr>
        <p:spPr>
          <a:xfrm>
            <a:off x="790617" y="4996632"/>
            <a:ext cx="1372816" cy="6924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1.000.000 – 2.500.000</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900" dirty="0">
                <a:solidFill>
                  <a:prstClr val="black"/>
                </a:solidFill>
              </a:rPr>
              <a:t>2.500.001 – 5.000.000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5.000.001 – 7.500.000</a:t>
            </a:r>
            <a:endParaRPr lang="el-GR"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7.500.001 </a:t>
            </a:r>
            <a:r>
              <a:rPr lang="el-GR" dirty="0">
                <a:solidFill>
                  <a:prstClr val="black"/>
                </a:solidFill>
              </a:rPr>
              <a:t>– 10.000.000</a:t>
            </a:r>
            <a:endParaRPr kumimoji="0" lang="el-GR" sz="9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ea typeface="+mn-ea"/>
                <a:cs typeface="+mn-cs"/>
              </a:rPr>
              <a:t>&gt;10.000.</a:t>
            </a:r>
            <a:r>
              <a:rPr lang="el-GR" dirty="0">
                <a:solidFill>
                  <a:prstClr val="black"/>
                </a:solidFill>
              </a:rPr>
              <a:t>000</a:t>
            </a:r>
            <a:endParaRPr kumimoji="0" lang="el-GR" sz="900" b="0" i="0" u="none" strike="noStrike" kern="1200" cap="none" spc="0" normalizeH="0" baseline="0" noProof="0" dirty="0">
              <a:ln>
                <a:noFill/>
              </a:ln>
              <a:solidFill>
                <a:prstClr val="black"/>
              </a:solidFill>
              <a:effectLst/>
              <a:uLnTx/>
              <a:uFillTx/>
              <a:ea typeface="+mn-ea"/>
              <a:cs typeface="+mn-cs"/>
            </a:endParaRPr>
          </a:p>
        </p:txBody>
      </p:sp>
      <p:sp>
        <p:nvSpPr>
          <p:cNvPr id="689" name="Rectangle 688">
            <a:extLst>
              <a:ext uri="{FF2B5EF4-FFF2-40B4-BE49-F238E27FC236}">
                <a16:creationId xmlns:a16="http://schemas.microsoft.com/office/drawing/2014/main" id="{08439CFC-B32E-B61C-C0D5-2CB3E9D731EF}"/>
              </a:ext>
            </a:extLst>
          </p:cNvPr>
          <p:cNvSpPr/>
          <p:nvPr/>
        </p:nvSpPr>
        <p:spPr>
          <a:xfrm>
            <a:off x="572898" y="4996161"/>
            <a:ext cx="171846" cy="108171"/>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1" name="Rectangle 690">
            <a:extLst>
              <a:ext uri="{FF2B5EF4-FFF2-40B4-BE49-F238E27FC236}">
                <a16:creationId xmlns:a16="http://schemas.microsoft.com/office/drawing/2014/main" id="{DBCFEDF6-6AB8-6945-8137-0035B089EB27}"/>
              </a:ext>
            </a:extLst>
          </p:cNvPr>
          <p:cNvSpPr/>
          <p:nvPr/>
        </p:nvSpPr>
        <p:spPr>
          <a:xfrm>
            <a:off x="572898" y="5137796"/>
            <a:ext cx="171846" cy="108171"/>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2" name="Rectangle 691">
            <a:extLst>
              <a:ext uri="{FF2B5EF4-FFF2-40B4-BE49-F238E27FC236}">
                <a16:creationId xmlns:a16="http://schemas.microsoft.com/office/drawing/2014/main" id="{0CCC0AE2-0C16-E51D-15F2-EC9D353D2E74}"/>
              </a:ext>
            </a:extLst>
          </p:cNvPr>
          <p:cNvSpPr/>
          <p:nvPr/>
        </p:nvSpPr>
        <p:spPr>
          <a:xfrm>
            <a:off x="572898" y="5277504"/>
            <a:ext cx="171846" cy="108171"/>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3" name="Rectangle 692">
            <a:extLst>
              <a:ext uri="{FF2B5EF4-FFF2-40B4-BE49-F238E27FC236}">
                <a16:creationId xmlns:a16="http://schemas.microsoft.com/office/drawing/2014/main" id="{A882A550-BEFB-2E24-3FFF-3AC1FF460D08}"/>
              </a:ext>
            </a:extLst>
          </p:cNvPr>
          <p:cNvSpPr/>
          <p:nvPr/>
        </p:nvSpPr>
        <p:spPr>
          <a:xfrm>
            <a:off x="572898" y="5394716"/>
            <a:ext cx="171846" cy="108171"/>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694" name="TextBox 693">
            <a:extLst>
              <a:ext uri="{FF2B5EF4-FFF2-40B4-BE49-F238E27FC236}">
                <a16:creationId xmlns:a16="http://schemas.microsoft.com/office/drawing/2014/main" id="{0DBFA8DB-2EC5-0E23-3B8A-517139909ED4}"/>
              </a:ext>
            </a:extLst>
          </p:cNvPr>
          <p:cNvSpPr txBox="1"/>
          <p:nvPr/>
        </p:nvSpPr>
        <p:spPr>
          <a:xfrm>
            <a:off x="3456187" y="1268761"/>
            <a:ext cx="592186" cy="276999"/>
          </a:xfrm>
          <a:prstGeom prst="rect">
            <a:avLst/>
          </a:prstGeom>
          <a:noFill/>
        </p:spPr>
        <p:txBody>
          <a:bodyPr wrap="square" lIns="0" tIns="0" rIns="0" bIns="0" rtlCol="0">
            <a:spAutoFit/>
          </a:bodyPr>
          <a:lstStyle/>
          <a:p>
            <a:pPr algn="ctr">
              <a:defRPr/>
            </a:pPr>
            <a:r>
              <a:rPr lang="el-GR" b="1">
                <a:solidFill>
                  <a:schemeClr val="bg1"/>
                </a:solidFill>
              </a:rPr>
              <a:t>8.628.440</a:t>
            </a:r>
            <a:r>
              <a:rPr lang="en-US" b="1">
                <a:solidFill>
                  <a:schemeClr val="bg1"/>
                </a:solidFill>
              </a:rPr>
              <a:t> </a:t>
            </a:r>
            <a:r>
              <a:rPr lang="el-GR" b="1">
                <a:solidFill>
                  <a:schemeClr val="bg1"/>
                </a:solidFill>
              </a:rPr>
              <a:t>52,96</a:t>
            </a:r>
            <a:r>
              <a:rPr lang="en-US" b="1">
                <a:solidFill>
                  <a:schemeClr val="bg1"/>
                </a:solidFill>
              </a:rPr>
              <a:t>%</a:t>
            </a:r>
            <a:endParaRPr lang="el-GR" b="1">
              <a:solidFill>
                <a:schemeClr val="bg1"/>
              </a:solidFill>
            </a:endParaRPr>
          </a:p>
        </p:txBody>
      </p:sp>
      <p:sp>
        <p:nvSpPr>
          <p:cNvPr id="695" name="TextBox 694">
            <a:extLst>
              <a:ext uri="{FF2B5EF4-FFF2-40B4-BE49-F238E27FC236}">
                <a16:creationId xmlns:a16="http://schemas.microsoft.com/office/drawing/2014/main" id="{5E8D5D16-80C3-58DC-2DF8-8FFA8061F393}"/>
              </a:ext>
            </a:extLst>
          </p:cNvPr>
          <p:cNvSpPr txBox="1"/>
          <p:nvPr/>
        </p:nvSpPr>
        <p:spPr>
          <a:xfrm>
            <a:off x="2298044" y="1256970"/>
            <a:ext cx="524669" cy="276999"/>
          </a:xfrm>
          <a:prstGeom prst="rect">
            <a:avLst/>
          </a:prstGeom>
          <a:noFill/>
        </p:spPr>
        <p:txBody>
          <a:bodyPr wrap="square" lIns="0" tIns="0" rIns="0" bIns="0" rtlCol="0">
            <a:spAutoFit/>
          </a:bodyPr>
          <a:lstStyle/>
          <a:p>
            <a:pPr algn="ctr">
              <a:defRPr/>
            </a:pPr>
            <a:r>
              <a:rPr lang="el-GR" b="1" dirty="0">
                <a:solidFill>
                  <a:schemeClr val="bg1"/>
                </a:solidFill>
              </a:rPr>
              <a:t>9.295.20087,16%</a:t>
            </a:r>
          </a:p>
        </p:txBody>
      </p:sp>
      <p:sp>
        <p:nvSpPr>
          <p:cNvPr id="696" name="TextBox 695">
            <a:extLst>
              <a:ext uri="{FF2B5EF4-FFF2-40B4-BE49-F238E27FC236}">
                <a16:creationId xmlns:a16="http://schemas.microsoft.com/office/drawing/2014/main" id="{CD9326D2-2606-3438-ED40-FA03D9F6DCC2}"/>
              </a:ext>
            </a:extLst>
          </p:cNvPr>
          <p:cNvSpPr txBox="1"/>
          <p:nvPr/>
        </p:nvSpPr>
        <p:spPr>
          <a:xfrm>
            <a:off x="925121" y="1741918"/>
            <a:ext cx="805268" cy="245305"/>
          </a:xfrm>
          <a:prstGeom prst="rect">
            <a:avLst/>
          </a:prstGeom>
          <a:noFill/>
          <a:ln w="6350" cmpd="sng">
            <a:noFill/>
            <a:round/>
            <a:headEnd/>
            <a:tailEnd/>
          </a:ln>
        </p:spPr>
        <p:txBody>
          <a:bodyPr/>
          <a:lstStyle>
            <a:defPPr>
              <a:defRPr lang="en-US"/>
            </a:defPPr>
            <a:lvl1pPr defTabSz="914400">
              <a:spcAft>
                <a:spcPts val="0"/>
              </a:spcAft>
              <a:buFontTx/>
              <a:defRPr sz="800" b="1">
                <a:solidFill>
                  <a:prstClr val="black"/>
                </a:solidFill>
                <a:latin typeface="Arial" panose="020B0604020202020204"/>
              </a:defRPr>
            </a:lvl1pPr>
          </a:lstStyle>
          <a:p>
            <a:pPr algn="ctr"/>
            <a:r>
              <a:rPr lang="el-GR" sz="900">
                <a:latin typeface="+mn-lt"/>
              </a:rPr>
              <a:t>6.881.658</a:t>
            </a:r>
          </a:p>
          <a:p>
            <a:pPr algn="ctr"/>
            <a:r>
              <a:rPr lang="el-GR" sz="900">
                <a:latin typeface="+mn-lt"/>
              </a:rPr>
              <a:t>27,97%</a:t>
            </a:r>
          </a:p>
        </p:txBody>
      </p:sp>
      <p:sp>
        <p:nvSpPr>
          <p:cNvPr id="697" name="TextBox 696">
            <a:extLst>
              <a:ext uri="{FF2B5EF4-FFF2-40B4-BE49-F238E27FC236}">
                <a16:creationId xmlns:a16="http://schemas.microsoft.com/office/drawing/2014/main" id="{8C65C97C-7EA4-CECE-771D-B5C22104F25D}"/>
              </a:ext>
            </a:extLst>
          </p:cNvPr>
          <p:cNvSpPr txBox="1"/>
          <p:nvPr/>
        </p:nvSpPr>
        <p:spPr>
          <a:xfrm>
            <a:off x="566581" y="2340286"/>
            <a:ext cx="610611" cy="276999"/>
          </a:xfrm>
          <a:prstGeom prst="rect">
            <a:avLst/>
          </a:prstGeom>
          <a:noFill/>
        </p:spPr>
        <p:txBody>
          <a:bodyPr wrap="square" lIns="0" tIns="0" rIns="0" bIns="0" rtlCol="0">
            <a:spAutoFit/>
          </a:bodyPr>
          <a:lstStyle/>
          <a:p>
            <a:pPr algn="ctr">
              <a:defRPr/>
            </a:pPr>
            <a:r>
              <a:rPr lang="el-GR" b="1">
                <a:solidFill>
                  <a:prstClr val="black"/>
                </a:solidFill>
              </a:rPr>
              <a:t>6.032.600</a:t>
            </a:r>
            <a:r>
              <a:rPr lang="en-US" b="1">
                <a:solidFill>
                  <a:prstClr val="black"/>
                </a:solidFill>
              </a:rPr>
              <a:t> </a:t>
            </a:r>
            <a:r>
              <a:rPr lang="el-GR" b="1">
                <a:solidFill>
                  <a:prstClr val="black"/>
                </a:solidFill>
              </a:rPr>
              <a:t>15,8</a:t>
            </a:r>
            <a:r>
              <a:rPr lang="en-US" b="1">
                <a:solidFill>
                  <a:prstClr val="black"/>
                </a:solidFill>
              </a:rPr>
              <a:t>%</a:t>
            </a:r>
            <a:endParaRPr lang="el-GR" b="1">
              <a:solidFill>
                <a:prstClr val="black"/>
              </a:solidFill>
            </a:endParaRPr>
          </a:p>
        </p:txBody>
      </p:sp>
      <p:sp>
        <p:nvSpPr>
          <p:cNvPr id="698" name="TextBox 697">
            <a:extLst>
              <a:ext uri="{FF2B5EF4-FFF2-40B4-BE49-F238E27FC236}">
                <a16:creationId xmlns:a16="http://schemas.microsoft.com/office/drawing/2014/main" id="{615FBDCF-96B0-B574-21EE-E6D2F362AA1A}"/>
              </a:ext>
            </a:extLst>
          </p:cNvPr>
          <p:cNvSpPr txBox="1"/>
          <p:nvPr/>
        </p:nvSpPr>
        <p:spPr>
          <a:xfrm>
            <a:off x="1293793" y="2364808"/>
            <a:ext cx="645557" cy="276999"/>
          </a:xfrm>
          <a:prstGeom prst="rect">
            <a:avLst/>
          </a:prstGeom>
          <a:noFill/>
        </p:spPr>
        <p:txBody>
          <a:bodyPr wrap="square" lIns="0" tIns="0" rIns="0" bIns="0" rtlCol="0">
            <a:spAutoFit/>
          </a:bodyPr>
          <a:lstStyle/>
          <a:p>
            <a:pPr algn="ctr">
              <a:defRPr/>
            </a:pPr>
            <a:r>
              <a:rPr lang="el-GR" b="1">
                <a:solidFill>
                  <a:schemeClr val="bg1"/>
                </a:solidFill>
              </a:rPr>
              <a:t>7.911.991</a:t>
            </a:r>
            <a:r>
              <a:rPr lang="en-US" b="1">
                <a:solidFill>
                  <a:schemeClr val="bg1"/>
                </a:solidFill>
              </a:rPr>
              <a:t> </a:t>
            </a:r>
            <a:r>
              <a:rPr lang="el-GR" b="1">
                <a:solidFill>
                  <a:schemeClr val="bg1"/>
                </a:solidFill>
              </a:rPr>
              <a:t>22,23</a:t>
            </a:r>
            <a:r>
              <a:rPr lang="en-US" b="1">
                <a:solidFill>
                  <a:schemeClr val="bg1"/>
                </a:solidFill>
              </a:rPr>
              <a:t>%</a:t>
            </a:r>
            <a:endParaRPr lang="el-GR" b="1">
              <a:solidFill>
                <a:schemeClr val="bg1"/>
              </a:solidFill>
            </a:endParaRPr>
          </a:p>
        </p:txBody>
      </p:sp>
      <p:sp>
        <p:nvSpPr>
          <p:cNvPr id="699" name="TextBox 698">
            <a:extLst>
              <a:ext uri="{FF2B5EF4-FFF2-40B4-BE49-F238E27FC236}">
                <a16:creationId xmlns:a16="http://schemas.microsoft.com/office/drawing/2014/main" id="{52938F1A-C438-88C7-6696-E535EC1378D3}"/>
              </a:ext>
            </a:extLst>
          </p:cNvPr>
          <p:cNvSpPr txBox="1"/>
          <p:nvPr/>
        </p:nvSpPr>
        <p:spPr>
          <a:xfrm>
            <a:off x="1011556" y="3033370"/>
            <a:ext cx="533280" cy="276999"/>
          </a:xfrm>
          <a:prstGeom prst="rect">
            <a:avLst/>
          </a:prstGeom>
          <a:noFill/>
        </p:spPr>
        <p:txBody>
          <a:bodyPr wrap="square" lIns="0" tIns="0" rIns="0" bIns="0" rtlCol="0">
            <a:spAutoFit/>
          </a:bodyPr>
          <a:lstStyle/>
          <a:p>
            <a:pPr algn="ctr">
              <a:defRPr/>
            </a:pPr>
            <a:r>
              <a:rPr lang="el-GR" b="1" dirty="0">
                <a:solidFill>
                  <a:prstClr val="black"/>
                </a:solidFill>
              </a:rPr>
              <a:t>6.468.715 3,82</a:t>
            </a:r>
            <a:r>
              <a:rPr lang="en-US" b="1" dirty="0">
                <a:solidFill>
                  <a:prstClr val="black"/>
                </a:solidFill>
              </a:rPr>
              <a:t>%</a:t>
            </a:r>
            <a:endParaRPr lang="el-GR" b="1" dirty="0">
              <a:solidFill>
                <a:prstClr val="black"/>
              </a:solidFill>
            </a:endParaRPr>
          </a:p>
        </p:txBody>
      </p:sp>
      <p:sp>
        <p:nvSpPr>
          <p:cNvPr id="700" name="TextBox 699">
            <a:extLst>
              <a:ext uri="{FF2B5EF4-FFF2-40B4-BE49-F238E27FC236}">
                <a16:creationId xmlns:a16="http://schemas.microsoft.com/office/drawing/2014/main" id="{0A04B013-68F5-F958-31D9-5288A20BD279}"/>
              </a:ext>
            </a:extLst>
          </p:cNvPr>
          <p:cNvSpPr txBox="1"/>
          <p:nvPr/>
        </p:nvSpPr>
        <p:spPr>
          <a:xfrm>
            <a:off x="1603249" y="3113513"/>
            <a:ext cx="627575" cy="276999"/>
          </a:xfrm>
          <a:prstGeom prst="rect">
            <a:avLst/>
          </a:prstGeom>
          <a:noFill/>
        </p:spPr>
        <p:txBody>
          <a:bodyPr wrap="square" lIns="0" tIns="0" rIns="0" bIns="0" rtlCol="0">
            <a:spAutoFit/>
          </a:bodyPr>
          <a:lstStyle/>
          <a:p>
            <a:pPr algn="ctr">
              <a:defRPr/>
            </a:pPr>
            <a:r>
              <a:rPr lang="el-GR" b="1">
                <a:solidFill>
                  <a:schemeClr val="bg1"/>
                </a:solidFill>
              </a:rPr>
              <a:t>10.551.289</a:t>
            </a:r>
            <a:r>
              <a:rPr lang="en-US" b="1">
                <a:solidFill>
                  <a:schemeClr val="bg1"/>
                </a:solidFill>
              </a:rPr>
              <a:t> </a:t>
            </a:r>
            <a:r>
              <a:rPr lang="el-GR" b="1">
                <a:solidFill>
                  <a:schemeClr val="bg1"/>
                </a:solidFill>
              </a:rPr>
              <a:t>18,48</a:t>
            </a:r>
            <a:r>
              <a:rPr lang="en-US" b="1">
                <a:solidFill>
                  <a:schemeClr val="bg1"/>
                </a:solidFill>
              </a:rPr>
              <a:t>%</a:t>
            </a:r>
            <a:endParaRPr lang="el-GR" b="1">
              <a:solidFill>
                <a:schemeClr val="bg1"/>
              </a:solidFill>
            </a:endParaRPr>
          </a:p>
        </p:txBody>
      </p:sp>
      <p:sp>
        <p:nvSpPr>
          <p:cNvPr id="701" name="TextBox 700">
            <a:extLst>
              <a:ext uri="{FF2B5EF4-FFF2-40B4-BE49-F238E27FC236}">
                <a16:creationId xmlns:a16="http://schemas.microsoft.com/office/drawing/2014/main" id="{D12CBF10-56B4-4D0C-E22D-9F96F3BA5EEA}"/>
              </a:ext>
            </a:extLst>
          </p:cNvPr>
          <p:cNvSpPr txBox="1"/>
          <p:nvPr/>
        </p:nvSpPr>
        <p:spPr>
          <a:xfrm>
            <a:off x="2158551" y="3545847"/>
            <a:ext cx="749221" cy="276999"/>
          </a:xfrm>
          <a:prstGeom prst="rect">
            <a:avLst/>
          </a:prstGeom>
          <a:noFill/>
        </p:spPr>
        <p:txBody>
          <a:bodyPr wrap="square" lIns="0" tIns="0" rIns="0" bIns="0" rtlCol="0">
            <a:spAutoFit/>
          </a:bodyPr>
          <a:lstStyle/>
          <a:p>
            <a:pPr algn="ctr">
              <a:defRPr/>
            </a:pPr>
            <a:r>
              <a:rPr lang="el-GR" b="1">
                <a:solidFill>
                  <a:prstClr val="black"/>
                </a:solidFill>
              </a:rPr>
              <a:t>2.170.477</a:t>
            </a:r>
            <a:r>
              <a:rPr lang="en-US" b="1">
                <a:solidFill>
                  <a:prstClr val="black"/>
                </a:solidFill>
              </a:rPr>
              <a:t> </a:t>
            </a:r>
            <a:r>
              <a:rPr lang="el-GR" b="1">
                <a:solidFill>
                  <a:prstClr val="black"/>
                </a:solidFill>
              </a:rPr>
              <a:t>7,61</a:t>
            </a:r>
            <a:r>
              <a:rPr lang="en-US" b="1">
                <a:solidFill>
                  <a:prstClr val="black"/>
                </a:solidFill>
              </a:rPr>
              <a:t>%</a:t>
            </a:r>
            <a:endParaRPr lang="el-GR" b="1">
              <a:solidFill>
                <a:prstClr val="black"/>
              </a:solidFill>
            </a:endParaRPr>
          </a:p>
        </p:txBody>
      </p:sp>
      <p:sp>
        <p:nvSpPr>
          <p:cNvPr id="702" name="TextBox 701">
            <a:extLst>
              <a:ext uri="{FF2B5EF4-FFF2-40B4-BE49-F238E27FC236}">
                <a16:creationId xmlns:a16="http://schemas.microsoft.com/office/drawing/2014/main" id="{36C73729-B24C-756F-8224-803E789958C5}"/>
              </a:ext>
            </a:extLst>
          </p:cNvPr>
          <p:cNvSpPr txBox="1"/>
          <p:nvPr/>
        </p:nvSpPr>
        <p:spPr>
          <a:xfrm>
            <a:off x="1384133" y="3846239"/>
            <a:ext cx="697655" cy="276999"/>
          </a:xfrm>
          <a:prstGeom prst="rect">
            <a:avLst/>
          </a:prstGeom>
          <a:noFill/>
        </p:spPr>
        <p:txBody>
          <a:bodyPr wrap="square" lIns="0" tIns="0" rIns="0" bIns="0" rtlCol="0">
            <a:spAutoFit/>
          </a:bodyPr>
          <a:lstStyle/>
          <a:p>
            <a:pPr algn="ctr">
              <a:defRPr/>
            </a:pPr>
            <a:r>
              <a:rPr lang="el-GR" b="1">
                <a:solidFill>
                  <a:schemeClr val="bg1"/>
                </a:solidFill>
              </a:rPr>
              <a:t>9.474.480  7,69%</a:t>
            </a:r>
            <a:endParaRPr lang="el-GR" b="1">
              <a:solidFill>
                <a:schemeClr val="bg1"/>
              </a:solidFill>
              <a:highlight>
                <a:srgbClr val="FFFF00"/>
              </a:highlight>
            </a:endParaRPr>
          </a:p>
        </p:txBody>
      </p:sp>
      <p:sp>
        <p:nvSpPr>
          <p:cNvPr id="703" name="Rectangle: Rounded Corners 702">
            <a:extLst>
              <a:ext uri="{FF2B5EF4-FFF2-40B4-BE49-F238E27FC236}">
                <a16:creationId xmlns:a16="http://schemas.microsoft.com/office/drawing/2014/main" id="{2D57D84A-335E-0263-9444-41997195BA78}"/>
              </a:ext>
            </a:extLst>
          </p:cNvPr>
          <p:cNvSpPr/>
          <p:nvPr/>
        </p:nvSpPr>
        <p:spPr>
          <a:xfrm>
            <a:off x="299774" y="910594"/>
            <a:ext cx="1476000" cy="432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Συνολική έκταση δασικών οικοσυστημάτων</a:t>
            </a:r>
          </a:p>
        </p:txBody>
      </p:sp>
      <p:sp>
        <p:nvSpPr>
          <p:cNvPr id="320" name="TextBox 319">
            <a:extLst>
              <a:ext uri="{FF2B5EF4-FFF2-40B4-BE49-F238E27FC236}">
                <a16:creationId xmlns:a16="http://schemas.microsoft.com/office/drawing/2014/main" id="{A04214E4-D840-F6CE-5D75-6786485D4B66}"/>
              </a:ext>
            </a:extLst>
          </p:cNvPr>
          <p:cNvSpPr txBox="1"/>
          <p:nvPr/>
        </p:nvSpPr>
        <p:spPr>
          <a:xfrm>
            <a:off x="3890864" y="3347828"/>
            <a:ext cx="60635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solidFill>
                  <a:prstClr val="black"/>
                </a:solidFill>
              </a:rPr>
              <a:t>5.418.994 0,42</a:t>
            </a:r>
            <a:r>
              <a:rPr lang="en-US" b="1" dirty="0">
                <a:solidFill>
                  <a:prstClr val="black"/>
                </a:solidFill>
              </a:rPr>
              <a:t>%</a:t>
            </a:r>
            <a:endParaRPr lang="el-GR" b="1" dirty="0">
              <a:solidFill>
                <a:prstClr val="black"/>
              </a:solidFill>
            </a:endParaRPr>
          </a:p>
        </p:txBody>
      </p:sp>
      <p:sp>
        <p:nvSpPr>
          <p:cNvPr id="321" name="Rectangle 320">
            <a:extLst>
              <a:ext uri="{FF2B5EF4-FFF2-40B4-BE49-F238E27FC236}">
                <a16:creationId xmlns:a16="http://schemas.microsoft.com/office/drawing/2014/main" id="{96F55E49-F2B8-B1BC-CC82-E93071763C53}"/>
              </a:ext>
            </a:extLst>
          </p:cNvPr>
          <p:cNvSpPr/>
          <p:nvPr/>
        </p:nvSpPr>
        <p:spPr>
          <a:xfrm>
            <a:off x="572898" y="5552308"/>
            <a:ext cx="171846" cy="108171"/>
          </a:xfrm>
          <a:prstGeom prst="rect">
            <a:avLst/>
          </a:pr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322" name="TextBox 321">
            <a:extLst>
              <a:ext uri="{FF2B5EF4-FFF2-40B4-BE49-F238E27FC236}">
                <a16:creationId xmlns:a16="http://schemas.microsoft.com/office/drawing/2014/main" id="{2BD64F47-0C45-A779-CCC6-27BFCB86BFC3}"/>
              </a:ext>
            </a:extLst>
          </p:cNvPr>
          <p:cNvSpPr txBox="1"/>
          <p:nvPr/>
        </p:nvSpPr>
        <p:spPr>
          <a:xfrm>
            <a:off x="8380141" y="1881765"/>
            <a:ext cx="356471" cy="138499"/>
          </a:xfrm>
          <a:prstGeom prst="rect">
            <a:avLst/>
          </a:prstGeom>
          <a:noFill/>
        </p:spPr>
        <p:txBody>
          <a:bodyPr wrap="square" lIns="0" tIns="0" rIns="0" bIns="0" rtlCol="0">
            <a:spAutoFit/>
          </a:bodyPr>
          <a:lstStyle/>
          <a:p>
            <a:pPr algn="ctr" defTabSz="914400">
              <a:spcAft>
                <a:spcPts val="0"/>
              </a:spcAft>
              <a:defRPr/>
            </a:pPr>
            <a:r>
              <a:rPr lang="el-GR" b="1">
                <a:solidFill>
                  <a:prstClr val="black"/>
                </a:solidFill>
                <a:latin typeface="Arial" panose="020B0604020202020204"/>
              </a:rPr>
              <a:t>62</a:t>
            </a:r>
          </a:p>
        </p:txBody>
      </p:sp>
      <p:sp>
        <p:nvSpPr>
          <p:cNvPr id="323" name="TextBox 322">
            <a:extLst>
              <a:ext uri="{FF2B5EF4-FFF2-40B4-BE49-F238E27FC236}">
                <a16:creationId xmlns:a16="http://schemas.microsoft.com/office/drawing/2014/main" id="{237D6F4F-5FEA-E1A6-93A8-DA7694F5FFA6}"/>
              </a:ext>
            </a:extLst>
          </p:cNvPr>
          <p:cNvSpPr txBox="1"/>
          <p:nvPr/>
        </p:nvSpPr>
        <p:spPr>
          <a:xfrm>
            <a:off x="9681864" y="3604962"/>
            <a:ext cx="1774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2</a:t>
            </a:r>
          </a:p>
        </p:txBody>
      </p:sp>
      <p:sp>
        <p:nvSpPr>
          <p:cNvPr id="324" name="TextBox 323">
            <a:extLst>
              <a:ext uri="{FF2B5EF4-FFF2-40B4-BE49-F238E27FC236}">
                <a16:creationId xmlns:a16="http://schemas.microsoft.com/office/drawing/2014/main" id="{6815C1F5-E7BD-24A4-48F1-BA6355CD6A03}"/>
              </a:ext>
            </a:extLst>
          </p:cNvPr>
          <p:cNvSpPr txBox="1"/>
          <p:nvPr/>
        </p:nvSpPr>
        <p:spPr>
          <a:xfrm>
            <a:off x="8879742" y="3145306"/>
            <a:ext cx="177466"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37</a:t>
            </a:r>
          </a:p>
        </p:txBody>
      </p:sp>
      <p:sp>
        <p:nvSpPr>
          <p:cNvPr id="704" name="TextBox 703">
            <a:extLst>
              <a:ext uri="{FF2B5EF4-FFF2-40B4-BE49-F238E27FC236}">
                <a16:creationId xmlns:a16="http://schemas.microsoft.com/office/drawing/2014/main" id="{6104783D-8D6F-4118-9F2D-13A1EE560DE2}"/>
              </a:ext>
            </a:extLst>
          </p:cNvPr>
          <p:cNvSpPr txBox="1"/>
          <p:nvPr/>
        </p:nvSpPr>
        <p:spPr>
          <a:xfrm>
            <a:off x="263151" y="2936043"/>
            <a:ext cx="533280" cy="276999"/>
          </a:xfrm>
          <a:prstGeom prst="rect">
            <a:avLst/>
          </a:prstGeom>
          <a:noFill/>
        </p:spPr>
        <p:txBody>
          <a:bodyPr wrap="square" lIns="0" tIns="0" rIns="0" bIns="0" rtlCol="0">
            <a:spAutoFit/>
          </a:bodyPr>
          <a:lstStyle/>
          <a:p>
            <a:pPr algn="ctr">
              <a:defRPr/>
            </a:pPr>
            <a:r>
              <a:rPr lang="el-GR" b="1" dirty="0">
                <a:solidFill>
                  <a:prstClr val="black"/>
                </a:solidFill>
              </a:rPr>
              <a:t>1.184.882 0</a:t>
            </a:r>
            <a:r>
              <a:rPr lang="en-US" b="1" dirty="0">
                <a:solidFill>
                  <a:prstClr val="black"/>
                </a:solidFill>
              </a:rPr>
              <a:t>%</a:t>
            </a:r>
            <a:endParaRPr lang="el-GR" b="1" dirty="0">
              <a:solidFill>
                <a:prstClr val="black"/>
              </a:solidFill>
            </a:endParaRPr>
          </a:p>
        </p:txBody>
      </p:sp>
      <p:sp>
        <p:nvSpPr>
          <p:cNvPr id="705" name="TextBox 704">
            <a:extLst>
              <a:ext uri="{FF2B5EF4-FFF2-40B4-BE49-F238E27FC236}">
                <a16:creationId xmlns:a16="http://schemas.microsoft.com/office/drawing/2014/main" id="{A20B87CB-9ECB-4E51-A02B-450BF2F4AB5F}"/>
              </a:ext>
            </a:extLst>
          </p:cNvPr>
          <p:cNvSpPr txBox="1"/>
          <p:nvPr/>
        </p:nvSpPr>
        <p:spPr>
          <a:xfrm>
            <a:off x="2426146" y="5854969"/>
            <a:ext cx="533280" cy="276999"/>
          </a:xfrm>
          <a:prstGeom prst="rect">
            <a:avLst/>
          </a:prstGeom>
          <a:noFill/>
        </p:spPr>
        <p:txBody>
          <a:bodyPr wrap="square" lIns="0" tIns="0" rIns="0" bIns="0" rtlCol="0">
            <a:spAutoFit/>
          </a:bodyPr>
          <a:lstStyle/>
          <a:p>
            <a:pPr algn="ctr">
              <a:defRPr/>
            </a:pPr>
            <a:r>
              <a:rPr lang="el-GR" b="1" dirty="0">
                <a:solidFill>
                  <a:prstClr val="black"/>
                </a:solidFill>
              </a:rPr>
              <a:t>4.453.043 0</a:t>
            </a:r>
            <a:r>
              <a:rPr lang="en-US" b="1" dirty="0">
                <a:solidFill>
                  <a:prstClr val="black"/>
                </a:solidFill>
              </a:rPr>
              <a:t>%</a:t>
            </a:r>
            <a:endParaRPr lang="el-GR" b="1" dirty="0">
              <a:solidFill>
                <a:prstClr val="black"/>
              </a:solidFill>
            </a:endParaRPr>
          </a:p>
        </p:txBody>
      </p:sp>
      <p:cxnSp>
        <p:nvCxnSpPr>
          <p:cNvPr id="3" name="Straight Connector 2">
            <a:extLst>
              <a:ext uri="{FF2B5EF4-FFF2-40B4-BE49-F238E27FC236}">
                <a16:creationId xmlns:a16="http://schemas.microsoft.com/office/drawing/2014/main" id="{0028D973-5676-6EAC-E8F0-5F48F2DE60E0}"/>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42252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Extract 19">
            <a:extLst>
              <a:ext uri="{FF2B5EF4-FFF2-40B4-BE49-F238E27FC236}">
                <a16:creationId xmlns:a16="http://schemas.microsoft.com/office/drawing/2014/main" id="{1BED2BBF-D10E-E399-AB67-82D59B08330B}"/>
              </a:ext>
            </a:extLst>
          </p:cNvPr>
          <p:cNvSpPr/>
          <p:nvPr/>
        </p:nvSpPr>
        <p:spPr>
          <a:xfrm rot="16200000">
            <a:off x="3448052" y="2435468"/>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923330"/>
          </a:xfrm>
        </p:spPr>
        <p:txBody>
          <a:bodyPr/>
          <a:lstStyle/>
          <a:p>
            <a:r>
              <a:rPr lang="el-GR" sz="2800" dirty="0"/>
              <a:t>Μεταβολή του τρόπου εκμετάλλευσης των δημοσίων δασικών οικοσυστημάτων</a:t>
            </a:r>
          </a:p>
        </p:txBody>
      </p:sp>
      <p:cxnSp>
        <p:nvCxnSpPr>
          <p:cNvPr id="2" name="Straight Connector 1">
            <a:extLst>
              <a:ext uri="{FF2B5EF4-FFF2-40B4-BE49-F238E27FC236}">
                <a16:creationId xmlns:a16="http://schemas.microsoft.com/office/drawing/2014/main" id="{D1E234B7-A391-BEA8-256E-A3808DCFE2DF}"/>
              </a:ext>
            </a:extLst>
          </p:cNvPr>
          <p:cNvCxnSpPr>
            <a:cxnSpLocks/>
          </p:cNvCxnSpPr>
          <p:nvPr/>
        </p:nvCxnSpPr>
        <p:spPr>
          <a:xfrm>
            <a:off x="524361" y="1099186"/>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13" name="Rectangle: Diagonal Corners Rounded 12">
            <a:extLst>
              <a:ext uri="{FF2B5EF4-FFF2-40B4-BE49-F238E27FC236}">
                <a16:creationId xmlns:a16="http://schemas.microsoft.com/office/drawing/2014/main" id="{608FACA0-DF4A-1E9C-DE47-2A7CA61A777A}"/>
              </a:ext>
            </a:extLst>
          </p:cNvPr>
          <p:cNvSpPr/>
          <p:nvPr/>
        </p:nvSpPr>
        <p:spPr>
          <a:xfrm>
            <a:off x="6663338" y="1326555"/>
            <a:ext cx="4725673" cy="5238750"/>
          </a:xfrm>
          <a:prstGeom prst="round2DiagRect">
            <a:avLst/>
          </a:prstGeom>
          <a:solidFill>
            <a:schemeClr val="tx2">
              <a:lumMod val="20000"/>
              <a:lumOff val="80000"/>
            </a:schemeClr>
          </a:solidFill>
          <a:ln w="19050">
            <a:solidFill>
              <a:schemeClr val="accent2">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342900" indent="-342900">
              <a:buFont typeface="Wingdings" panose="05000000000000000000" pitchFamily="2" charset="2"/>
              <a:buChar char="Ø"/>
            </a:pPr>
            <a:r>
              <a:rPr lang="el-GR" sz="1400" dirty="0">
                <a:solidFill>
                  <a:schemeClr val="tx1"/>
                </a:solidFill>
              </a:rPr>
              <a:t>Το μεγαλύτερο ποσοστό παραγωγής από τα δημόσια δασικά οικοσυστήματα πραγματοποιείται με Παραχώρηση σε ΔΑΣΕ.</a:t>
            </a:r>
          </a:p>
          <a:p>
            <a:pPr marL="342900" indent="-342900">
              <a:buFont typeface="Wingdings" panose="05000000000000000000" pitchFamily="2" charset="2"/>
              <a:buChar char="Ø"/>
            </a:pPr>
            <a:r>
              <a:rPr lang="el-GR" sz="1400" dirty="0">
                <a:solidFill>
                  <a:schemeClr val="tx1"/>
                </a:solidFill>
              </a:rPr>
              <a:t>Το ποσοστό παραγωγής με Μίσθωση Λήμματος έχει σταθερή τάση και κυμαίνεται σε ποσοστό μεταξύ 10% και 14%.</a:t>
            </a:r>
          </a:p>
          <a:p>
            <a:pPr marL="342900" indent="-342900">
              <a:buFont typeface="Wingdings" panose="05000000000000000000" pitchFamily="2" charset="2"/>
              <a:buChar char="Ø"/>
            </a:pPr>
            <a:r>
              <a:rPr lang="el-GR" sz="1400" dirty="0">
                <a:solidFill>
                  <a:schemeClr val="tx1"/>
                </a:solidFill>
              </a:rPr>
              <a:t>Σε ότι αφορά την Κρατική Εκμετάλλευση Δασών (ΚΕΔ), παρατηρείται μείωση από το 29% το 2000, στο 23% το 2010 και στο 5% το 2022.</a:t>
            </a:r>
          </a:p>
          <a:p>
            <a:pPr marL="342900" indent="-342900">
              <a:buFont typeface="Wingdings" panose="05000000000000000000" pitchFamily="2" charset="2"/>
              <a:buChar char="Ø"/>
            </a:pPr>
            <a:r>
              <a:rPr lang="el-GR" sz="1400" dirty="0">
                <a:solidFill>
                  <a:schemeClr val="tx1"/>
                </a:solidFill>
              </a:rPr>
              <a:t>Σε ότι αφορά την Παραχώρηση σε ΔΑΣΕ παρατηρείται  αύξηση από το 58% στο 81% εντός 20ετίας.</a:t>
            </a:r>
          </a:p>
        </p:txBody>
      </p:sp>
      <p:sp>
        <p:nvSpPr>
          <p:cNvPr id="21" name="Rectangle 20">
            <a:extLst>
              <a:ext uri="{FF2B5EF4-FFF2-40B4-BE49-F238E27FC236}">
                <a16:creationId xmlns:a16="http://schemas.microsoft.com/office/drawing/2014/main" id="{631E19E4-1123-4029-8664-493BA683A3D7}"/>
              </a:ext>
            </a:extLst>
          </p:cNvPr>
          <p:cNvSpPr/>
          <p:nvPr/>
        </p:nvSpPr>
        <p:spPr>
          <a:xfrm>
            <a:off x="320512" y="1326555"/>
            <a:ext cx="5129062" cy="5238750"/>
          </a:xfrm>
          <a:prstGeom prst="rect">
            <a:avLst/>
          </a:prstGeom>
          <a:solidFill>
            <a:schemeClr val="tx2">
              <a:lumMod val="20000"/>
              <a:lumOff val="80000"/>
            </a:schemeClr>
          </a:solid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22" name="Rectangle 21">
            <a:extLst>
              <a:ext uri="{FF2B5EF4-FFF2-40B4-BE49-F238E27FC236}">
                <a16:creationId xmlns:a16="http://schemas.microsoft.com/office/drawing/2014/main" id="{EC6317AD-C334-4793-A596-AA1C69149FDA}"/>
              </a:ext>
            </a:extLst>
          </p:cNvPr>
          <p:cNvSpPr/>
          <p:nvPr/>
        </p:nvSpPr>
        <p:spPr>
          <a:xfrm>
            <a:off x="723898" y="6152494"/>
            <a:ext cx="4725674" cy="400110"/>
          </a:xfrm>
          <a:prstGeom prst="rect">
            <a:avLst/>
          </a:prstGeom>
        </p:spPr>
        <p:txBody>
          <a:bodyPr wrap="square" lIns="91440" tIns="45720" rIns="91440" bIns="45720" anchor="t">
            <a:spAutoFit/>
          </a:bodyPr>
          <a:lstStyle/>
          <a:p>
            <a:r>
              <a:rPr lang="el-GR" sz="1000" i="1" dirty="0"/>
              <a:t>Πηγή: </a:t>
            </a:r>
            <a:r>
              <a:rPr lang="en-US" sz="1000" i="1" dirty="0">
                <a:hlinkClick r:id="rId3"/>
              </a:rPr>
              <a:t>https://ypen.gov.gr/perivallon/dasi/diacheirisi-dason/etisia-synoliki-paragogi-dasikon-proionton/</a:t>
            </a:r>
            <a:r>
              <a:rPr lang="el-GR" sz="1000" i="1" dirty="0"/>
              <a:t> *Κρατική Εκμετάλλευση Δασών</a:t>
            </a:r>
          </a:p>
        </p:txBody>
      </p:sp>
      <p:grpSp>
        <p:nvGrpSpPr>
          <p:cNvPr id="23" name="Group 22">
            <a:extLst>
              <a:ext uri="{FF2B5EF4-FFF2-40B4-BE49-F238E27FC236}">
                <a16:creationId xmlns:a16="http://schemas.microsoft.com/office/drawing/2014/main" id="{3BEF8A64-E2B0-4C39-A594-2CBDE4966402}"/>
              </a:ext>
            </a:extLst>
          </p:cNvPr>
          <p:cNvGrpSpPr/>
          <p:nvPr/>
        </p:nvGrpSpPr>
        <p:grpSpPr>
          <a:xfrm>
            <a:off x="344633" y="1494503"/>
            <a:ext cx="5104939" cy="4657991"/>
            <a:chOff x="0" y="0"/>
            <a:chExt cx="7097486" cy="4259172"/>
          </a:xfrm>
        </p:grpSpPr>
        <p:graphicFrame>
          <p:nvGraphicFramePr>
            <p:cNvPr id="24" name="Chart 23">
              <a:extLst>
                <a:ext uri="{FF2B5EF4-FFF2-40B4-BE49-F238E27FC236}">
                  <a16:creationId xmlns:a16="http://schemas.microsoft.com/office/drawing/2014/main" id="{8FFC4C85-08DA-41BB-94C9-B408DDA96D12}"/>
                </a:ext>
              </a:extLst>
            </p:cNvPr>
            <p:cNvGraphicFramePr/>
            <p:nvPr/>
          </p:nvGraphicFramePr>
          <p:xfrm>
            <a:off x="0" y="0"/>
            <a:ext cx="7097486" cy="4259172"/>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3">
              <a:extLst>
                <a:ext uri="{FF2B5EF4-FFF2-40B4-BE49-F238E27FC236}">
                  <a16:creationId xmlns:a16="http://schemas.microsoft.com/office/drawing/2014/main" id="{689A2DD7-817E-47EC-B363-2679A3CB5804}"/>
                </a:ext>
              </a:extLst>
            </p:cNvPr>
            <p:cNvSpPr txBox="1"/>
            <p:nvPr/>
          </p:nvSpPr>
          <p:spPr>
            <a:xfrm>
              <a:off x="5160802" y="1962013"/>
              <a:ext cx="534444" cy="18124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a:ln>
                    <a:noFill/>
                  </a:ln>
                  <a:solidFill>
                    <a:sysClr val="window" lastClr="FFFFFF"/>
                  </a:solidFill>
                  <a:effectLst/>
                  <a:uLnTx/>
                  <a:uFillTx/>
                  <a:latin typeface="Calibri" panose="020F0502020204030204"/>
                  <a:ea typeface="+mn-ea"/>
                  <a:cs typeface="+mn-cs"/>
                </a:rPr>
                <a:t>81%</a:t>
              </a:r>
            </a:p>
          </p:txBody>
        </p:sp>
        <p:sp>
          <p:nvSpPr>
            <p:cNvPr id="26" name="TextBox 5">
              <a:extLst>
                <a:ext uri="{FF2B5EF4-FFF2-40B4-BE49-F238E27FC236}">
                  <a16:creationId xmlns:a16="http://schemas.microsoft.com/office/drawing/2014/main" id="{030D281D-6C14-4509-8A96-5DAD93C93351}"/>
                </a:ext>
              </a:extLst>
            </p:cNvPr>
            <p:cNvSpPr txBox="1"/>
            <p:nvPr/>
          </p:nvSpPr>
          <p:spPr>
            <a:xfrm>
              <a:off x="5553736" y="3411904"/>
              <a:ext cx="641340" cy="10314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14%</a:t>
              </a:r>
            </a:p>
          </p:txBody>
        </p:sp>
        <p:sp>
          <p:nvSpPr>
            <p:cNvPr id="27" name="TextBox 6">
              <a:extLst>
                <a:ext uri="{FF2B5EF4-FFF2-40B4-BE49-F238E27FC236}">
                  <a16:creationId xmlns:a16="http://schemas.microsoft.com/office/drawing/2014/main" id="{05AC99F3-8F92-4922-835D-F8CAC4171D2E}"/>
                </a:ext>
              </a:extLst>
            </p:cNvPr>
            <p:cNvSpPr txBox="1"/>
            <p:nvPr/>
          </p:nvSpPr>
          <p:spPr>
            <a:xfrm>
              <a:off x="6089713" y="3523902"/>
              <a:ext cx="516332" cy="17934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5%</a:t>
              </a:r>
            </a:p>
          </p:txBody>
        </p:sp>
        <p:sp>
          <p:nvSpPr>
            <p:cNvPr id="28" name="TextBox 7">
              <a:extLst>
                <a:ext uri="{FF2B5EF4-FFF2-40B4-BE49-F238E27FC236}">
                  <a16:creationId xmlns:a16="http://schemas.microsoft.com/office/drawing/2014/main" id="{7F2623BE-2979-4DAF-8E1B-FD1C034B4748}"/>
                </a:ext>
              </a:extLst>
            </p:cNvPr>
            <p:cNvSpPr txBox="1"/>
            <p:nvPr/>
          </p:nvSpPr>
          <p:spPr>
            <a:xfrm>
              <a:off x="3061437" y="2261643"/>
              <a:ext cx="644286" cy="1717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67%</a:t>
              </a:r>
            </a:p>
          </p:txBody>
        </p:sp>
        <p:sp>
          <p:nvSpPr>
            <p:cNvPr id="29" name="TextBox 8">
              <a:extLst>
                <a:ext uri="{FF2B5EF4-FFF2-40B4-BE49-F238E27FC236}">
                  <a16:creationId xmlns:a16="http://schemas.microsoft.com/office/drawing/2014/main" id="{2B8D251C-24EE-4D02-B11A-51A73B96AD77}"/>
                </a:ext>
              </a:extLst>
            </p:cNvPr>
            <p:cNvSpPr txBox="1"/>
            <p:nvPr/>
          </p:nvSpPr>
          <p:spPr>
            <a:xfrm>
              <a:off x="3487959" y="3390492"/>
              <a:ext cx="685260" cy="203291"/>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10%</a:t>
              </a:r>
            </a:p>
          </p:txBody>
        </p:sp>
        <p:sp>
          <p:nvSpPr>
            <p:cNvPr id="30" name="TextBox 9">
              <a:extLst>
                <a:ext uri="{FF2B5EF4-FFF2-40B4-BE49-F238E27FC236}">
                  <a16:creationId xmlns:a16="http://schemas.microsoft.com/office/drawing/2014/main" id="{FEEB5FDF-596A-4DE0-B832-CD8334DF27CA}"/>
                </a:ext>
              </a:extLst>
            </p:cNvPr>
            <p:cNvSpPr txBox="1"/>
            <p:nvPr/>
          </p:nvSpPr>
          <p:spPr>
            <a:xfrm>
              <a:off x="4022732" y="3232648"/>
              <a:ext cx="539383" cy="16600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23%</a:t>
              </a:r>
            </a:p>
          </p:txBody>
        </p:sp>
        <p:sp>
          <p:nvSpPr>
            <p:cNvPr id="31" name="TextBox 10">
              <a:extLst>
                <a:ext uri="{FF2B5EF4-FFF2-40B4-BE49-F238E27FC236}">
                  <a16:creationId xmlns:a16="http://schemas.microsoft.com/office/drawing/2014/main" id="{2D39D008-8F3D-43AE-863C-4AF1F98A4636}"/>
                </a:ext>
              </a:extLst>
            </p:cNvPr>
            <p:cNvSpPr txBox="1"/>
            <p:nvPr/>
          </p:nvSpPr>
          <p:spPr>
            <a:xfrm>
              <a:off x="1063358" y="2403429"/>
              <a:ext cx="550909" cy="16600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58%</a:t>
              </a:r>
            </a:p>
          </p:txBody>
        </p:sp>
        <p:sp>
          <p:nvSpPr>
            <p:cNvPr id="32" name="TextBox 11">
              <a:extLst>
                <a:ext uri="{FF2B5EF4-FFF2-40B4-BE49-F238E27FC236}">
                  <a16:creationId xmlns:a16="http://schemas.microsoft.com/office/drawing/2014/main" id="{1E321177-7FA2-4ADE-BA9C-B656EB7E1E5A}"/>
                </a:ext>
              </a:extLst>
            </p:cNvPr>
            <p:cNvSpPr txBox="1"/>
            <p:nvPr/>
          </p:nvSpPr>
          <p:spPr>
            <a:xfrm>
              <a:off x="1515906" y="3337199"/>
              <a:ext cx="550909" cy="16410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900" b="1" kern="0" dirty="0">
                  <a:solidFill>
                    <a:sysClr val="window" lastClr="FFFFFF"/>
                  </a:solidFill>
                  <a:latin typeface="Calibri" panose="020F0502020204030204"/>
                </a:rPr>
                <a:t>14</a:t>
              </a: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a:t>
              </a:r>
            </a:p>
          </p:txBody>
        </p:sp>
        <p:sp>
          <p:nvSpPr>
            <p:cNvPr id="33" name="TextBox 12">
              <a:extLst>
                <a:ext uri="{FF2B5EF4-FFF2-40B4-BE49-F238E27FC236}">
                  <a16:creationId xmlns:a16="http://schemas.microsoft.com/office/drawing/2014/main" id="{0B229AE6-E99C-4E63-AA48-1089D5D40530}"/>
                </a:ext>
              </a:extLst>
            </p:cNvPr>
            <p:cNvSpPr txBox="1"/>
            <p:nvPr/>
          </p:nvSpPr>
          <p:spPr>
            <a:xfrm>
              <a:off x="1971527" y="3121204"/>
              <a:ext cx="550909" cy="1717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z="900" b="1" kern="0" dirty="0">
                  <a:solidFill>
                    <a:sysClr val="window" lastClr="FFFFFF"/>
                  </a:solidFill>
                  <a:latin typeface="Calibri" panose="020F0502020204030204"/>
                </a:rPr>
                <a:t>29</a:t>
              </a:r>
              <a:r>
                <a:rPr kumimoji="0" lang="el-GR" sz="900" b="1" i="0" u="none" strike="noStrike" kern="0" cap="none" spc="0" normalizeH="0" baseline="0" noProof="0" dirty="0">
                  <a:ln>
                    <a:noFill/>
                  </a:ln>
                  <a:solidFill>
                    <a:sysClr val="window" lastClr="FFFFFF"/>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910921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Χαρτογράφηση των ΔΑΣΕ και Δασεργατών - μελών τους</a:t>
            </a:r>
          </a:p>
        </p:txBody>
      </p:sp>
      <p:sp>
        <p:nvSpPr>
          <p:cNvPr id="708" name="Isosceles Triangle 707">
            <a:extLst>
              <a:ext uri="{FF2B5EF4-FFF2-40B4-BE49-F238E27FC236}">
                <a16:creationId xmlns:a16="http://schemas.microsoft.com/office/drawing/2014/main" id="{E735B628-7207-4A4A-ADCC-5DFBB287B7E1}"/>
              </a:ext>
            </a:extLst>
          </p:cNvPr>
          <p:cNvSpPr/>
          <p:nvPr/>
        </p:nvSpPr>
        <p:spPr>
          <a:xfrm rot="16200000" flipH="1" flipV="1">
            <a:off x="5799560" y="3212148"/>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709" name="Rectangle: Rounded Corners 708">
            <a:extLst>
              <a:ext uri="{FF2B5EF4-FFF2-40B4-BE49-F238E27FC236}">
                <a16:creationId xmlns:a16="http://schemas.microsoft.com/office/drawing/2014/main" id="{3CDBCAAE-6C51-4E37-A7F1-497630535A41}"/>
              </a:ext>
            </a:extLst>
          </p:cNvPr>
          <p:cNvSpPr/>
          <p:nvPr/>
        </p:nvSpPr>
        <p:spPr>
          <a:xfrm>
            <a:off x="7381237" y="971305"/>
            <a:ext cx="4526957" cy="5258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710" name="Isosceles Triangle 709">
            <a:extLst>
              <a:ext uri="{FF2B5EF4-FFF2-40B4-BE49-F238E27FC236}">
                <a16:creationId xmlns:a16="http://schemas.microsoft.com/office/drawing/2014/main" id="{6424EF5E-F58B-4D10-9269-982890028A93}"/>
              </a:ext>
            </a:extLst>
          </p:cNvPr>
          <p:cNvSpPr/>
          <p:nvPr/>
        </p:nvSpPr>
        <p:spPr>
          <a:xfrm rot="16200000">
            <a:off x="2973405" y="3172444"/>
            <a:ext cx="3423360" cy="592185"/>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l-GR" sz="2400">
              <a:solidFill>
                <a:schemeClr val="bg1"/>
              </a:solidFill>
            </a:endParaRPr>
          </a:p>
        </p:txBody>
      </p:sp>
      <p:sp>
        <p:nvSpPr>
          <p:cNvPr id="711" name="Freeform 37">
            <a:extLst>
              <a:ext uri="{FF2B5EF4-FFF2-40B4-BE49-F238E27FC236}">
                <a16:creationId xmlns:a16="http://schemas.microsoft.com/office/drawing/2014/main" id="{02BD09EB-2F9C-459F-A2CE-BC552440AC54}"/>
              </a:ext>
            </a:extLst>
          </p:cNvPr>
          <p:cNvSpPr>
            <a:spLocks noChangeAspect="1"/>
          </p:cNvSpPr>
          <p:nvPr/>
        </p:nvSpPr>
        <p:spPr bwMode="auto">
          <a:xfrm>
            <a:off x="10445943" y="1251743"/>
            <a:ext cx="501720" cy="358774"/>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2" name="Freeform 38">
            <a:extLst>
              <a:ext uri="{FF2B5EF4-FFF2-40B4-BE49-F238E27FC236}">
                <a16:creationId xmlns:a16="http://schemas.microsoft.com/office/drawing/2014/main" id="{ECC34595-28DC-42CB-8046-C6B9464AA75F}"/>
              </a:ext>
            </a:extLst>
          </p:cNvPr>
          <p:cNvSpPr>
            <a:spLocks noChangeAspect="1"/>
          </p:cNvSpPr>
          <p:nvPr/>
        </p:nvSpPr>
        <p:spPr bwMode="auto">
          <a:xfrm>
            <a:off x="10130429" y="1209257"/>
            <a:ext cx="408617" cy="391818"/>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3" name="Freeform 39">
            <a:extLst>
              <a:ext uri="{FF2B5EF4-FFF2-40B4-BE49-F238E27FC236}">
                <a16:creationId xmlns:a16="http://schemas.microsoft.com/office/drawing/2014/main" id="{61D78733-01AE-42A9-B997-8073F569A011}"/>
              </a:ext>
            </a:extLst>
          </p:cNvPr>
          <p:cNvSpPr>
            <a:spLocks noChangeAspect="1"/>
          </p:cNvSpPr>
          <p:nvPr/>
        </p:nvSpPr>
        <p:spPr bwMode="auto">
          <a:xfrm>
            <a:off x="9670088" y="1091239"/>
            <a:ext cx="620685" cy="429584"/>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4" name="Freeform 40">
            <a:extLst>
              <a:ext uri="{FF2B5EF4-FFF2-40B4-BE49-F238E27FC236}">
                <a16:creationId xmlns:a16="http://schemas.microsoft.com/office/drawing/2014/main" id="{29C2F113-8826-463A-81E2-75CADA63ADA0}"/>
              </a:ext>
            </a:extLst>
          </p:cNvPr>
          <p:cNvSpPr>
            <a:spLocks noChangeAspect="1"/>
          </p:cNvSpPr>
          <p:nvPr/>
        </p:nvSpPr>
        <p:spPr bwMode="auto">
          <a:xfrm>
            <a:off x="9245953" y="1209257"/>
            <a:ext cx="687926" cy="481512"/>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5" name="Freeform 41">
            <a:extLst>
              <a:ext uri="{FF2B5EF4-FFF2-40B4-BE49-F238E27FC236}">
                <a16:creationId xmlns:a16="http://schemas.microsoft.com/office/drawing/2014/main" id="{35AE6296-CF0C-4FFA-8436-DB4D976F23A6}"/>
              </a:ext>
            </a:extLst>
          </p:cNvPr>
          <p:cNvSpPr>
            <a:spLocks noChangeAspect="1"/>
          </p:cNvSpPr>
          <p:nvPr/>
        </p:nvSpPr>
        <p:spPr bwMode="auto">
          <a:xfrm>
            <a:off x="8920094" y="1251743"/>
            <a:ext cx="532755" cy="415422"/>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6" name="Freeform 42">
            <a:extLst>
              <a:ext uri="{FF2B5EF4-FFF2-40B4-BE49-F238E27FC236}">
                <a16:creationId xmlns:a16="http://schemas.microsoft.com/office/drawing/2014/main" id="{83580AC1-23C4-4D4A-984B-3975BBA8E563}"/>
              </a:ext>
            </a:extLst>
          </p:cNvPr>
          <p:cNvSpPr>
            <a:spLocks noChangeAspect="1"/>
          </p:cNvSpPr>
          <p:nvPr/>
        </p:nvSpPr>
        <p:spPr bwMode="auto">
          <a:xfrm>
            <a:off x="9049403" y="1492499"/>
            <a:ext cx="672408" cy="509836"/>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7" name="Freeform 43">
            <a:extLst>
              <a:ext uri="{FF2B5EF4-FFF2-40B4-BE49-F238E27FC236}">
                <a16:creationId xmlns:a16="http://schemas.microsoft.com/office/drawing/2014/main" id="{CD38F2A2-8BD5-4FE7-9E29-80950B274480}"/>
              </a:ext>
            </a:extLst>
          </p:cNvPr>
          <p:cNvSpPr>
            <a:spLocks noChangeAspect="1"/>
          </p:cNvSpPr>
          <p:nvPr/>
        </p:nvSpPr>
        <p:spPr bwMode="auto">
          <a:xfrm>
            <a:off x="8599406" y="1374481"/>
            <a:ext cx="501720" cy="387098"/>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8" name="Freeform 44">
            <a:extLst>
              <a:ext uri="{FF2B5EF4-FFF2-40B4-BE49-F238E27FC236}">
                <a16:creationId xmlns:a16="http://schemas.microsoft.com/office/drawing/2014/main" id="{22482527-699E-41FD-8023-8557D311B696}"/>
              </a:ext>
            </a:extLst>
          </p:cNvPr>
          <p:cNvSpPr>
            <a:spLocks noChangeAspect="1"/>
          </p:cNvSpPr>
          <p:nvPr/>
        </p:nvSpPr>
        <p:spPr bwMode="auto">
          <a:xfrm>
            <a:off x="8702854" y="1719093"/>
            <a:ext cx="424135" cy="283242"/>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9" name="Freeform 45">
            <a:extLst>
              <a:ext uri="{FF2B5EF4-FFF2-40B4-BE49-F238E27FC236}">
                <a16:creationId xmlns:a16="http://schemas.microsoft.com/office/drawing/2014/main" id="{8786BD50-FB32-457A-BAB0-12586DD30215}"/>
              </a:ext>
            </a:extLst>
          </p:cNvPr>
          <p:cNvSpPr>
            <a:spLocks noChangeAspect="1"/>
          </p:cNvSpPr>
          <p:nvPr/>
        </p:nvSpPr>
        <p:spPr bwMode="auto">
          <a:xfrm>
            <a:off x="8847681" y="1837110"/>
            <a:ext cx="279308" cy="439026"/>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0" name="Freeform 46">
            <a:extLst>
              <a:ext uri="{FF2B5EF4-FFF2-40B4-BE49-F238E27FC236}">
                <a16:creationId xmlns:a16="http://schemas.microsoft.com/office/drawing/2014/main" id="{C75B9F4E-7121-45FA-BF86-08715DC10136}"/>
              </a:ext>
            </a:extLst>
          </p:cNvPr>
          <p:cNvSpPr>
            <a:spLocks noChangeAspect="1"/>
          </p:cNvSpPr>
          <p:nvPr/>
        </p:nvSpPr>
        <p:spPr bwMode="auto">
          <a:xfrm>
            <a:off x="8211478" y="1681327"/>
            <a:ext cx="672408" cy="580647"/>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1" name="Freeform 47">
            <a:extLst>
              <a:ext uri="{FF2B5EF4-FFF2-40B4-BE49-F238E27FC236}">
                <a16:creationId xmlns:a16="http://schemas.microsoft.com/office/drawing/2014/main" id="{7A9F0F83-6B6D-45F7-A5ED-7540F4FC2200}"/>
              </a:ext>
            </a:extLst>
          </p:cNvPr>
          <p:cNvSpPr>
            <a:spLocks noChangeAspect="1"/>
          </p:cNvSpPr>
          <p:nvPr/>
        </p:nvSpPr>
        <p:spPr bwMode="auto">
          <a:xfrm>
            <a:off x="8671819" y="2096749"/>
            <a:ext cx="589650" cy="783637"/>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2" name="Freeform 48">
            <a:extLst>
              <a:ext uri="{FF2B5EF4-FFF2-40B4-BE49-F238E27FC236}">
                <a16:creationId xmlns:a16="http://schemas.microsoft.com/office/drawing/2014/main" id="{A6F6C2C1-76C4-4955-A151-3704D8DEF29C}"/>
              </a:ext>
            </a:extLst>
          </p:cNvPr>
          <p:cNvSpPr>
            <a:spLocks noChangeAspect="1"/>
          </p:cNvSpPr>
          <p:nvPr/>
        </p:nvSpPr>
        <p:spPr bwMode="auto">
          <a:xfrm>
            <a:off x="8175271" y="1530265"/>
            <a:ext cx="475859" cy="297404"/>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3" name="Freeform 49">
            <a:extLst>
              <a:ext uri="{FF2B5EF4-FFF2-40B4-BE49-F238E27FC236}">
                <a16:creationId xmlns:a16="http://schemas.microsoft.com/office/drawing/2014/main" id="{FA1C676E-9FE1-4FF9-B80B-6D2328DB8BB0}"/>
              </a:ext>
            </a:extLst>
          </p:cNvPr>
          <p:cNvSpPr>
            <a:spLocks noChangeAspect="1"/>
          </p:cNvSpPr>
          <p:nvPr/>
        </p:nvSpPr>
        <p:spPr bwMode="auto">
          <a:xfrm>
            <a:off x="8056307" y="1671886"/>
            <a:ext cx="413790" cy="429584"/>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4" name="Freeform 50">
            <a:extLst>
              <a:ext uri="{FF2B5EF4-FFF2-40B4-BE49-F238E27FC236}">
                <a16:creationId xmlns:a16="http://schemas.microsoft.com/office/drawing/2014/main" id="{B5FB20BF-423B-4B1B-A85B-768156C991DA}"/>
              </a:ext>
            </a:extLst>
          </p:cNvPr>
          <p:cNvSpPr>
            <a:spLocks noChangeAspect="1"/>
          </p:cNvSpPr>
          <p:nvPr/>
        </p:nvSpPr>
        <p:spPr bwMode="auto">
          <a:xfrm>
            <a:off x="7792516" y="1950407"/>
            <a:ext cx="527582" cy="778916"/>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5" name="Freeform 51">
            <a:extLst>
              <a:ext uri="{FF2B5EF4-FFF2-40B4-BE49-F238E27FC236}">
                <a16:creationId xmlns:a16="http://schemas.microsoft.com/office/drawing/2014/main" id="{FD8F3F18-D4C3-4BB5-A8ED-292EB5127A14}"/>
              </a:ext>
            </a:extLst>
          </p:cNvPr>
          <p:cNvSpPr>
            <a:spLocks noChangeAspect="1"/>
          </p:cNvSpPr>
          <p:nvPr/>
        </p:nvSpPr>
        <p:spPr bwMode="auto">
          <a:xfrm>
            <a:off x="7606311" y="2332784"/>
            <a:ext cx="382755" cy="396539"/>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6" name="Freeform 52">
            <a:extLst>
              <a:ext uri="{FF2B5EF4-FFF2-40B4-BE49-F238E27FC236}">
                <a16:creationId xmlns:a16="http://schemas.microsoft.com/office/drawing/2014/main" id="{6E6763EB-6ABE-44F1-AD2E-98CFBCD67BA2}"/>
              </a:ext>
            </a:extLst>
          </p:cNvPr>
          <p:cNvSpPr>
            <a:spLocks noChangeAspect="1"/>
          </p:cNvSpPr>
          <p:nvPr/>
        </p:nvSpPr>
        <p:spPr bwMode="auto">
          <a:xfrm>
            <a:off x="7776999" y="2658513"/>
            <a:ext cx="387928" cy="325729"/>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7" name="Freeform 53">
            <a:extLst>
              <a:ext uri="{FF2B5EF4-FFF2-40B4-BE49-F238E27FC236}">
                <a16:creationId xmlns:a16="http://schemas.microsoft.com/office/drawing/2014/main" id="{0E5920CB-2427-4E85-91D3-FABBE03ACA70}"/>
              </a:ext>
            </a:extLst>
          </p:cNvPr>
          <p:cNvSpPr>
            <a:spLocks noChangeAspect="1"/>
          </p:cNvSpPr>
          <p:nvPr/>
        </p:nvSpPr>
        <p:spPr bwMode="auto">
          <a:xfrm>
            <a:off x="8175271" y="2054263"/>
            <a:ext cx="506893" cy="283242"/>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8" name="Freeform 54">
            <a:extLst>
              <a:ext uri="{FF2B5EF4-FFF2-40B4-BE49-F238E27FC236}">
                <a16:creationId xmlns:a16="http://schemas.microsoft.com/office/drawing/2014/main" id="{25FB3000-13E7-4A35-A47D-9D45A7D3B454}"/>
              </a:ext>
            </a:extLst>
          </p:cNvPr>
          <p:cNvSpPr>
            <a:spLocks noChangeAspect="1"/>
          </p:cNvSpPr>
          <p:nvPr/>
        </p:nvSpPr>
        <p:spPr bwMode="auto">
          <a:xfrm>
            <a:off x="8232168" y="2290298"/>
            <a:ext cx="605168" cy="42486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9" name="Freeform 55">
            <a:extLst>
              <a:ext uri="{FF2B5EF4-FFF2-40B4-BE49-F238E27FC236}">
                <a16:creationId xmlns:a16="http://schemas.microsoft.com/office/drawing/2014/main" id="{76BCE9C4-F6D2-41A5-84B8-C26F40B956AB}"/>
              </a:ext>
            </a:extLst>
          </p:cNvPr>
          <p:cNvSpPr>
            <a:spLocks noChangeAspect="1"/>
          </p:cNvSpPr>
          <p:nvPr/>
        </p:nvSpPr>
        <p:spPr bwMode="auto">
          <a:xfrm>
            <a:off x="8351133" y="2554657"/>
            <a:ext cx="527582" cy="391818"/>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0" name="Freeform 56">
            <a:extLst>
              <a:ext uri="{FF2B5EF4-FFF2-40B4-BE49-F238E27FC236}">
                <a16:creationId xmlns:a16="http://schemas.microsoft.com/office/drawing/2014/main" id="{9A4825FD-E012-469C-BEEE-E2D08BAA907A}"/>
              </a:ext>
            </a:extLst>
          </p:cNvPr>
          <p:cNvSpPr>
            <a:spLocks noChangeAspect="1"/>
          </p:cNvSpPr>
          <p:nvPr/>
        </p:nvSpPr>
        <p:spPr bwMode="auto">
          <a:xfrm>
            <a:off x="8035618" y="2592423"/>
            <a:ext cx="367239" cy="358774"/>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1" name="Freeform 57">
            <a:extLst>
              <a:ext uri="{FF2B5EF4-FFF2-40B4-BE49-F238E27FC236}">
                <a16:creationId xmlns:a16="http://schemas.microsoft.com/office/drawing/2014/main" id="{86854A9D-E595-46E7-832C-24082C0A39F7}"/>
              </a:ext>
            </a:extLst>
          </p:cNvPr>
          <p:cNvSpPr>
            <a:spLocks noChangeAspect="1"/>
          </p:cNvSpPr>
          <p:nvPr/>
        </p:nvSpPr>
        <p:spPr bwMode="auto">
          <a:xfrm>
            <a:off x="8382166" y="2752927"/>
            <a:ext cx="315515" cy="443746"/>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2" name="Freeform 58">
            <a:extLst>
              <a:ext uri="{FF2B5EF4-FFF2-40B4-BE49-F238E27FC236}">
                <a16:creationId xmlns:a16="http://schemas.microsoft.com/office/drawing/2014/main" id="{80F38DA2-7609-41AE-B76D-D945EBC46D0C}"/>
              </a:ext>
            </a:extLst>
          </p:cNvPr>
          <p:cNvSpPr>
            <a:spLocks noChangeAspect="1"/>
          </p:cNvSpPr>
          <p:nvPr/>
        </p:nvSpPr>
        <p:spPr bwMode="auto">
          <a:xfrm>
            <a:off x="8645957" y="2762368"/>
            <a:ext cx="837925" cy="571205"/>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3" name="Freeform 59">
            <a:extLst>
              <a:ext uri="{FF2B5EF4-FFF2-40B4-BE49-F238E27FC236}">
                <a16:creationId xmlns:a16="http://schemas.microsoft.com/office/drawing/2014/main" id="{7A799FD6-1E5B-4450-A87A-A47A90A53128}"/>
              </a:ext>
            </a:extLst>
          </p:cNvPr>
          <p:cNvSpPr>
            <a:spLocks noChangeAspect="1"/>
          </p:cNvSpPr>
          <p:nvPr/>
        </p:nvSpPr>
        <p:spPr bwMode="auto">
          <a:xfrm>
            <a:off x="8997679" y="3267484"/>
            <a:ext cx="667236" cy="358774"/>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4" name="Freeform 60">
            <a:extLst>
              <a:ext uri="{FF2B5EF4-FFF2-40B4-BE49-F238E27FC236}">
                <a16:creationId xmlns:a16="http://schemas.microsoft.com/office/drawing/2014/main" id="{9F831126-0660-4A37-9CE9-DF2FC9DB26AF}"/>
              </a:ext>
            </a:extLst>
          </p:cNvPr>
          <p:cNvSpPr>
            <a:spLocks noChangeAspect="1"/>
          </p:cNvSpPr>
          <p:nvPr/>
        </p:nvSpPr>
        <p:spPr bwMode="auto">
          <a:xfrm>
            <a:off x="8847681" y="3621537"/>
            <a:ext cx="537927" cy="325729"/>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5" name="Freeform 61">
            <a:extLst>
              <a:ext uri="{FF2B5EF4-FFF2-40B4-BE49-F238E27FC236}">
                <a16:creationId xmlns:a16="http://schemas.microsoft.com/office/drawing/2014/main" id="{7537A93E-3BA6-4D40-BF6A-78A8B82D43E0}"/>
              </a:ext>
            </a:extLst>
          </p:cNvPr>
          <p:cNvSpPr>
            <a:spLocks noChangeAspect="1"/>
          </p:cNvSpPr>
          <p:nvPr/>
        </p:nvSpPr>
        <p:spPr bwMode="auto">
          <a:xfrm>
            <a:off x="8925266" y="3838689"/>
            <a:ext cx="672408" cy="420143"/>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6" name="Freeform 62">
            <a:extLst>
              <a:ext uri="{FF2B5EF4-FFF2-40B4-BE49-F238E27FC236}">
                <a16:creationId xmlns:a16="http://schemas.microsoft.com/office/drawing/2014/main" id="{9AAFE727-1079-44DB-AC1F-2EF4B7EC6050}"/>
              </a:ext>
            </a:extLst>
          </p:cNvPr>
          <p:cNvSpPr>
            <a:spLocks noChangeAspect="1"/>
          </p:cNvSpPr>
          <p:nvPr/>
        </p:nvSpPr>
        <p:spPr bwMode="auto">
          <a:xfrm>
            <a:off x="8330443" y="3470474"/>
            <a:ext cx="610340" cy="405981"/>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7" name="Freeform 63">
            <a:extLst>
              <a:ext uri="{FF2B5EF4-FFF2-40B4-BE49-F238E27FC236}">
                <a16:creationId xmlns:a16="http://schemas.microsoft.com/office/drawing/2014/main" id="{6E692104-C8E8-4E4A-8A83-5641010FA8AF}"/>
              </a:ext>
            </a:extLst>
          </p:cNvPr>
          <p:cNvSpPr>
            <a:spLocks noChangeAspect="1"/>
          </p:cNvSpPr>
          <p:nvPr/>
        </p:nvSpPr>
        <p:spPr bwMode="auto">
          <a:xfrm>
            <a:off x="8175271" y="3626257"/>
            <a:ext cx="517237" cy="557043"/>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8" name="Freeform 64">
            <a:extLst>
              <a:ext uri="{FF2B5EF4-FFF2-40B4-BE49-F238E27FC236}">
                <a16:creationId xmlns:a16="http://schemas.microsoft.com/office/drawing/2014/main" id="{92268A15-1C3A-4692-8045-6972F66D45A0}"/>
              </a:ext>
            </a:extLst>
          </p:cNvPr>
          <p:cNvSpPr>
            <a:spLocks noChangeAspect="1"/>
          </p:cNvSpPr>
          <p:nvPr/>
        </p:nvSpPr>
        <p:spPr bwMode="auto">
          <a:xfrm>
            <a:off x="8573544" y="3815086"/>
            <a:ext cx="693098" cy="646737"/>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9" name="Freeform 65">
            <a:extLst>
              <a:ext uri="{FF2B5EF4-FFF2-40B4-BE49-F238E27FC236}">
                <a16:creationId xmlns:a16="http://schemas.microsoft.com/office/drawing/2014/main" id="{BDFE10D4-7266-469C-A221-79EB0B04C9BA}"/>
              </a:ext>
            </a:extLst>
          </p:cNvPr>
          <p:cNvSpPr>
            <a:spLocks noChangeAspect="1"/>
          </p:cNvSpPr>
          <p:nvPr/>
        </p:nvSpPr>
        <p:spPr bwMode="auto">
          <a:xfrm>
            <a:off x="8640785" y="3121142"/>
            <a:ext cx="439652" cy="387098"/>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0" name="Freeform 66">
            <a:extLst>
              <a:ext uri="{FF2B5EF4-FFF2-40B4-BE49-F238E27FC236}">
                <a16:creationId xmlns:a16="http://schemas.microsoft.com/office/drawing/2014/main" id="{530E6B5E-5B97-4A34-9884-937A881CAC0F}"/>
              </a:ext>
            </a:extLst>
          </p:cNvPr>
          <p:cNvSpPr>
            <a:spLocks noChangeAspect="1"/>
          </p:cNvSpPr>
          <p:nvPr/>
        </p:nvSpPr>
        <p:spPr bwMode="auto">
          <a:xfrm>
            <a:off x="9908017" y="5656160"/>
            <a:ext cx="367239" cy="254918"/>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1" name="Freeform 67">
            <a:extLst>
              <a:ext uri="{FF2B5EF4-FFF2-40B4-BE49-F238E27FC236}">
                <a16:creationId xmlns:a16="http://schemas.microsoft.com/office/drawing/2014/main" id="{2A3DDC34-ED4C-4A63-919F-A0C7907B8506}"/>
              </a:ext>
            </a:extLst>
          </p:cNvPr>
          <p:cNvSpPr>
            <a:spLocks noChangeAspect="1"/>
          </p:cNvSpPr>
          <p:nvPr/>
        </p:nvSpPr>
        <p:spPr bwMode="auto">
          <a:xfrm>
            <a:off x="8837336" y="4235228"/>
            <a:ext cx="543099" cy="689223"/>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2" name="Freeform 68">
            <a:extLst>
              <a:ext uri="{FF2B5EF4-FFF2-40B4-BE49-F238E27FC236}">
                <a16:creationId xmlns:a16="http://schemas.microsoft.com/office/drawing/2014/main" id="{333B86AA-4433-4947-8738-9C50C5517090}"/>
              </a:ext>
            </a:extLst>
          </p:cNvPr>
          <p:cNvSpPr>
            <a:spLocks noChangeAspect="1"/>
          </p:cNvSpPr>
          <p:nvPr/>
        </p:nvSpPr>
        <p:spPr bwMode="auto">
          <a:xfrm>
            <a:off x="9230436" y="4844199"/>
            <a:ext cx="31034" cy="2360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3" name="Freeform 69">
            <a:extLst>
              <a:ext uri="{FF2B5EF4-FFF2-40B4-BE49-F238E27FC236}">
                <a16:creationId xmlns:a16="http://schemas.microsoft.com/office/drawing/2014/main" id="{E693E280-C018-45C9-9AE9-3BD992A0B202}"/>
              </a:ext>
            </a:extLst>
          </p:cNvPr>
          <p:cNvSpPr>
            <a:spLocks noChangeAspect="1"/>
          </p:cNvSpPr>
          <p:nvPr/>
        </p:nvSpPr>
        <p:spPr bwMode="auto">
          <a:xfrm>
            <a:off x="8433890" y="4121931"/>
            <a:ext cx="475859" cy="571205"/>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4" name="Freeform 70">
            <a:extLst>
              <a:ext uri="{FF2B5EF4-FFF2-40B4-BE49-F238E27FC236}">
                <a16:creationId xmlns:a16="http://schemas.microsoft.com/office/drawing/2014/main" id="{8CE0363A-929A-429F-87BA-F2A7EE6DE4C1}"/>
              </a:ext>
            </a:extLst>
          </p:cNvPr>
          <p:cNvSpPr>
            <a:spLocks noChangeAspect="1"/>
          </p:cNvSpPr>
          <p:nvPr/>
        </p:nvSpPr>
        <p:spPr bwMode="auto">
          <a:xfrm>
            <a:off x="8526993" y="4645930"/>
            <a:ext cx="20689" cy="37766"/>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5" name="Freeform 71">
            <a:extLst>
              <a:ext uri="{FF2B5EF4-FFF2-40B4-BE49-F238E27FC236}">
                <a16:creationId xmlns:a16="http://schemas.microsoft.com/office/drawing/2014/main" id="{01376845-81CF-4F4C-85CD-794E272B0989}"/>
              </a:ext>
            </a:extLst>
          </p:cNvPr>
          <p:cNvSpPr>
            <a:spLocks noChangeAspect="1"/>
          </p:cNvSpPr>
          <p:nvPr/>
        </p:nvSpPr>
        <p:spPr bwMode="auto">
          <a:xfrm>
            <a:off x="8495959" y="4612885"/>
            <a:ext cx="15517" cy="33045"/>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6" name="Freeform 72">
            <a:extLst>
              <a:ext uri="{FF2B5EF4-FFF2-40B4-BE49-F238E27FC236}">
                <a16:creationId xmlns:a16="http://schemas.microsoft.com/office/drawing/2014/main" id="{BC8FC16A-BC58-4B48-AFAB-EEC9FD56FAFD}"/>
              </a:ext>
            </a:extLst>
          </p:cNvPr>
          <p:cNvSpPr>
            <a:spLocks noChangeAspect="1"/>
          </p:cNvSpPr>
          <p:nvPr/>
        </p:nvSpPr>
        <p:spPr bwMode="auto">
          <a:xfrm>
            <a:off x="9333883" y="3470474"/>
            <a:ext cx="563788" cy="523998"/>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7" name="Freeform 73">
            <a:extLst>
              <a:ext uri="{FF2B5EF4-FFF2-40B4-BE49-F238E27FC236}">
                <a16:creationId xmlns:a16="http://schemas.microsoft.com/office/drawing/2014/main" id="{062D0645-C3EB-4B8A-979A-D60837E0C84A}"/>
              </a:ext>
            </a:extLst>
          </p:cNvPr>
          <p:cNvSpPr>
            <a:spLocks noChangeAspect="1"/>
          </p:cNvSpPr>
          <p:nvPr/>
        </p:nvSpPr>
        <p:spPr bwMode="auto">
          <a:xfrm>
            <a:off x="9385607" y="3999193"/>
            <a:ext cx="196550" cy="141621"/>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rgbClr val="D9D9D9"/>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8" name="Freeform 74">
            <a:extLst>
              <a:ext uri="{FF2B5EF4-FFF2-40B4-BE49-F238E27FC236}">
                <a16:creationId xmlns:a16="http://schemas.microsoft.com/office/drawing/2014/main" id="{1C1B3D60-7E7E-4191-9756-4A492C618551}"/>
              </a:ext>
            </a:extLst>
          </p:cNvPr>
          <p:cNvSpPr>
            <a:spLocks noChangeAspect="1"/>
          </p:cNvSpPr>
          <p:nvPr/>
        </p:nvSpPr>
        <p:spPr bwMode="auto">
          <a:xfrm>
            <a:off x="9520089" y="3734834"/>
            <a:ext cx="87931" cy="94414"/>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9" name="Freeform 75">
            <a:extLst>
              <a:ext uri="{FF2B5EF4-FFF2-40B4-BE49-F238E27FC236}">
                <a16:creationId xmlns:a16="http://schemas.microsoft.com/office/drawing/2014/main" id="{CBBAE6F8-A600-4C3E-A95E-02F052769234}"/>
              </a:ext>
            </a:extLst>
          </p:cNvPr>
          <p:cNvSpPr>
            <a:spLocks noChangeAspect="1"/>
          </p:cNvSpPr>
          <p:nvPr/>
        </p:nvSpPr>
        <p:spPr bwMode="auto">
          <a:xfrm>
            <a:off x="9489055" y="4206904"/>
            <a:ext cx="124137" cy="51928"/>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0" name="Freeform 76">
            <a:extLst>
              <a:ext uri="{FF2B5EF4-FFF2-40B4-BE49-F238E27FC236}">
                <a16:creationId xmlns:a16="http://schemas.microsoft.com/office/drawing/2014/main" id="{2F390931-88A0-4B4D-8FE5-7DAB6A6EED52}"/>
              </a:ext>
            </a:extLst>
          </p:cNvPr>
          <p:cNvSpPr>
            <a:spLocks noChangeAspect="1"/>
          </p:cNvSpPr>
          <p:nvPr/>
        </p:nvSpPr>
        <p:spPr bwMode="auto">
          <a:xfrm>
            <a:off x="9520089" y="3900058"/>
            <a:ext cx="87931" cy="75531"/>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1" name="Freeform 77">
            <a:extLst>
              <a:ext uri="{FF2B5EF4-FFF2-40B4-BE49-F238E27FC236}">
                <a16:creationId xmlns:a16="http://schemas.microsoft.com/office/drawing/2014/main" id="{4316F3B3-EE53-4B52-9FEC-0B0C307BDC1D}"/>
              </a:ext>
            </a:extLst>
          </p:cNvPr>
          <p:cNvSpPr>
            <a:spLocks noChangeAspect="1"/>
          </p:cNvSpPr>
          <p:nvPr/>
        </p:nvSpPr>
        <p:spPr bwMode="auto">
          <a:xfrm>
            <a:off x="9530433" y="4065283"/>
            <a:ext cx="51724" cy="3776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2" name="Freeform 78">
            <a:extLst>
              <a:ext uri="{FF2B5EF4-FFF2-40B4-BE49-F238E27FC236}">
                <a16:creationId xmlns:a16="http://schemas.microsoft.com/office/drawing/2014/main" id="{866A22C6-80CB-4C7D-8504-D7C39C12DFC7}"/>
              </a:ext>
            </a:extLst>
          </p:cNvPr>
          <p:cNvSpPr>
            <a:spLocks noChangeAspect="1"/>
          </p:cNvSpPr>
          <p:nvPr/>
        </p:nvSpPr>
        <p:spPr bwMode="auto">
          <a:xfrm>
            <a:off x="9468365" y="3947265"/>
            <a:ext cx="25862" cy="28324"/>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3" name="Freeform 79">
            <a:extLst>
              <a:ext uri="{FF2B5EF4-FFF2-40B4-BE49-F238E27FC236}">
                <a16:creationId xmlns:a16="http://schemas.microsoft.com/office/drawing/2014/main" id="{D4EAD317-ED2C-4BB5-AE01-2558FFC665A3}"/>
              </a:ext>
            </a:extLst>
          </p:cNvPr>
          <p:cNvSpPr>
            <a:spLocks noChangeAspect="1"/>
          </p:cNvSpPr>
          <p:nvPr/>
        </p:nvSpPr>
        <p:spPr bwMode="auto">
          <a:xfrm>
            <a:off x="9442503" y="4216345"/>
            <a:ext cx="41379" cy="23604"/>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4" name="Freeform 80">
            <a:extLst>
              <a:ext uri="{FF2B5EF4-FFF2-40B4-BE49-F238E27FC236}">
                <a16:creationId xmlns:a16="http://schemas.microsoft.com/office/drawing/2014/main" id="{38116707-92F6-40F5-B684-B5E41C6727B2}"/>
              </a:ext>
            </a:extLst>
          </p:cNvPr>
          <p:cNvSpPr>
            <a:spLocks noChangeAspect="1"/>
          </p:cNvSpPr>
          <p:nvPr/>
        </p:nvSpPr>
        <p:spPr bwMode="auto">
          <a:xfrm>
            <a:off x="9287332" y="5306828"/>
            <a:ext cx="31034" cy="47207"/>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5" name="Freeform 81">
            <a:extLst>
              <a:ext uri="{FF2B5EF4-FFF2-40B4-BE49-F238E27FC236}">
                <a16:creationId xmlns:a16="http://schemas.microsoft.com/office/drawing/2014/main" id="{CEFFAA1F-D8AA-4026-81DC-BE6E44FA8235}"/>
              </a:ext>
            </a:extLst>
          </p:cNvPr>
          <p:cNvSpPr>
            <a:spLocks noChangeAspect="1"/>
          </p:cNvSpPr>
          <p:nvPr/>
        </p:nvSpPr>
        <p:spPr bwMode="auto">
          <a:xfrm>
            <a:off x="9333883" y="4268273"/>
            <a:ext cx="36207" cy="28324"/>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6" name="Freeform 82">
            <a:extLst>
              <a:ext uri="{FF2B5EF4-FFF2-40B4-BE49-F238E27FC236}">
                <a16:creationId xmlns:a16="http://schemas.microsoft.com/office/drawing/2014/main" id="{DE0781BC-1D01-4B60-8D0A-852DDEF1FC75}"/>
              </a:ext>
            </a:extLst>
          </p:cNvPr>
          <p:cNvSpPr>
            <a:spLocks noChangeAspect="1"/>
          </p:cNvSpPr>
          <p:nvPr/>
        </p:nvSpPr>
        <p:spPr bwMode="auto">
          <a:xfrm>
            <a:off x="9204574" y="4933892"/>
            <a:ext cx="113793" cy="184107"/>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7" name="Freeform 83">
            <a:extLst>
              <a:ext uri="{FF2B5EF4-FFF2-40B4-BE49-F238E27FC236}">
                <a16:creationId xmlns:a16="http://schemas.microsoft.com/office/drawing/2014/main" id="{0AE716F7-9F65-4EE3-8F6C-CAD9B7F64F0E}"/>
              </a:ext>
            </a:extLst>
          </p:cNvPr>
          <p:cNvSpPr>
            <a:spLocks noChangeAspect="1"/>
          </p:cNvSpPr>
          <p:nvPr/>
        </p:nvSpPr>
        <p:spPr bwMode="auto">
          <a:xfrm>
            <a:off x="11133826" y="3862293"/>
            <a:ext cx="294826" cy="122738"/>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8" name="Freeform 84">
            <a:extLst>
              <a:ext uri="{FF2B5EF4-FFF2-40B4-BE49-F238E27FC236}">
                <a16:creationId xmlns:a16="http://schemas.microsoft.com/office/drawing/2014/main" id="{82DAC990-5487-40A6-83AF-75F5505C2D12}"/>
              </a:ext>
            </a:extLst>
          </p:cNvPr>
          <p:cNvSpPr>
            <a:spLocks noChangeAspect="1"/>
          </p:cNvSpPr>
          <p:nvPr/>
        </p:nvSpPr>
        <p:spPr bwMode="auto">
          <a:xfrm>
            <a:off x="11082102" y="3994472"/>
            <a:ext cx="31034" cy="80252"/>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9" name="Freeform 85">
            <a:extLst>
              <a:ext uri="{FF2B5EF4-FFF2-40B4-BE49-F238E27FC236}">
                <a16:creationId xmlns:a16="http://schemas.microsoft.com/office/drawing/2014/main" id="{79DBC3A3-F7F0-4FEA-A0BD-42BD2044CCA8}"/>
              </a:ext>
            </a:extLst>
          </p:cNvPr>
          <p:cNvSpPr>
            <a:spLocks noChangeAspect="1"/>
          </p:cNvSpPr>
          <p:nvPr/>
        </p:nvSpPr>
        <p:spPr bwMode="auto">
          <a:xfrm>
            <a:off x="11040723" y="4032238"/>
            <a:ext cx="25862"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0" name="Freeform 86">
            <a:extLst>
              <a:ext uri="{FF2B5EF4-FFF2-40B4-BE49-F238E27FC236}">
                <a16:creationId xmlns:a16="http://schemas.microsoft.com/office/drawing/2014/main" id="{5EF90069-9CBD-446F-A128-04DE65EDC4D3}"/>
              </a:ext>
            </a:extLst>
          </p:cNvPr>
          <p:cNvSpPr>
            <a:spLocks noChangeAspect="1"/>
          </p:cNvSpPr>
          <p:nvPr/>
        </p:nvSpPr>
        <p:spPr bwMode="auto">
          <a:xfrm>
            <a:off x="10889261" y="3956707"/>
            <a:ext cx="222412" cy="136900"/>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1" name="Freeform 87">
            <a:extLst>
              <a:ext uri="{FF2B5EF4-FFF2-40B4-BE49-F238E27FC236}">
                <a16:creationId xmlns:a16="http://schemas.microsoft.com/office/drawing/2014/main" id="{79EB494C-CB5F-4769-A31A-B396FCE175B9}"/>
              </a:ext>
            </a:extLst>
          </p:cNvPr>
          <p:cNvSpPr>
            <a:spLocks noChangeAspect="1"/>
          </p:cNvSpPr>
          <p:nvPr/>
        </p:nvSpPr>
        <p:spPr bwMode="auto">
          <a:xfrm>
            <a:off x="11447646" y="4863082"/>
            <a:ext cx="315515" cy="42486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2" name="Freeform 88">
            <a:extLst>
              <a:ext uri="{FF2B5EF4-FFF2-40B4-BE49-F238E27FC236}">
                <a16:creationId xmlns:a16="http://schemas.microsoft.com/office/drawing/2014/main" id="{30D8784F-EA16-4474-9C0A-9A68DFF473BB}"/>
              </a:ext>
            </a:extLst>
          </p:cNvPr>
          <p:cNvSpPr>
            <a:spLocks noChangeAspect="1"/>
          </p:cNvSpPr>
          <p:nvPr/>
        </p:nvSpPr>
        <p:spPr bwMode="auto">
          <a:xfrm>
            <a:off x="11642207" y="4726182"/>
            <a:ext cx="62069" cy="84973"/>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3" name="Freeform 89">
            <a:extLst>
              <a:ext uri="{FF2B5EF4-FFF2-40B4-BE49-F238E27FC236}">
                <a16:creationId xmlns:a16="http://schemas.microsoft.com/office/drawing/2014/main" id="{6B0D7292-8599-49D7-A127-6EDB4D87FA0E}"/>
              </a:ext>
            </a:extLst>
          </p:cNvPr>
          <p:cNvSpPr>
            <a:spLocks noChangeAspect="1"/>
          </p:cNvSpPr>
          <p:nvPr/>
        </p:nvSpPr>
        <p:spPr bwMode="auto">
          <a:xfrm>
            <a:off x="11606001" y="4995262"/>
            <a:ext cx="15517" cy="14162"/>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4" name="Freeform 90">
            <a:extLst>
              <a:ext uri="{FF2B5EF4-FFF2-40B4-BE49-F238E27FC236}">
                <a16:creationId xmlns:a16="http://schemas.microsoft.com/office/drawing/2014/main" id="{AD87677B-F5B9-48E8-A9BF-32EBB35C1D91}"/>
              </a:ext>
            </a:extLst>
          </p:cNvPr>
          <p:cNvSpPr>
            <a:spLocks noChangeAspect="1"/>
          </p:cNvSpPr>
          <p:nvPr/>
        </p:nvSpPr>
        <p:spPr bwMode="auto">
          <a:xfrm>
            <a:off x="11502553" y="5023586"/>
            <a:ext cx="62069" cy="23604"/>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5" name="Freeform 91">
            <a:extLst>
              <a:ext uri="{FF2B5EF4-FFF2-40B4-BE49-F238E27FC236}">
                <a16:creationId xmlns:a16="http://schemas.microsoft.com/office/drawing/2014/main" id="{C7D98A9F-E9E1-4430-8113-2E37545A94E8}"/>
              </a:ext>
            </a:extLst>
          </p:cNvPr>
          <p:cNvSpPr>
            <a:spLocks noChangeAspect="1"/>
          </p:cNvSpPr>
          <p:nvPr/>
        </p:nvSpPr>
        <p:spPr bwMode="auto">
          <a:xfrm>
            <a:off x="11368071" y="4853641"/>
            <a:ext cx="98275" cy="70811"/>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6" name="Freeform 92">
            <a:extLst>
              <a:ext uri="{FF2B5EF4-FFF2-40B4-BE49-F238E27FC236}">
                <a16:creationId xmlns:a16="http://schemas.microsoft.com/office/drawing/2014/main" id="{E657853B-7803-447B-BC92-FF75912AFBDE}"/>
              </a:ext>
            </a:extLst>
          </p:cNvPr>
          <p:cNvSpPr>
            <a:spLocks noChangeAspect="1"/>
          </p:cNvSpPr>
          <p:nvPr/>
        </p:nvSpPr>
        <p:spPr bwMode="auto">
          <a:xfrm>
            <a:off x="11209204" y="4523191"/>
            <a:ext cx="263791" cy="188828"/>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7" name="Freeform 93">
            <a:extLst>
              <a:ext uri="{FF2B5EF4-FFF2-40B4-BE49-F238E27FC236}">
                <a16:creationId xmlns:a16="http://schemas.microsoft.com/office/drawing/2014/main" id="{A0252B10-623F-4A23-86E1-F897A1AFBF97}"/>
              </a:ext>
            </a:extLst>
          </p:cNvPr>
          <p:cNvSpPr>
            <a:spLocks noChangeAspect="1"/>
          </p:cNvSpPr>
          <p:nvPr/>
        </p:nvSpPr>
        <p:spPr bwMode="auto">
          <a:xfrm>
            <a:off x="11411440" y="5287945"/>
            <a:ext cx="36207" cy="51928"/>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8" name="Freeform 94">
            <a:extLst>
              <a:ext uri="{FF2B5EF4-FFF2-40B4-BE49-F238E27FC236}">
                <a16:creationId xmlns:a16="http://schemas.microsoft.com/office/drawing/2014/main" id="{08EEA6DA-E3C5-4199-B864-912738E5D562}"/>
              </a:ext>
            </a:extLst>
          </p:cNvPr>
          <p:cNvSpPr>
            <a:spLocks noChangeAspect="1"/>
          </p:cNvSpPr>
          <p:nvPr/>
        </p:nvSpPr>
        <p:spPr bwMode="auto">
          <a:xfrm>
            <a:off x="11349371" y="5344594"/>
            <a:ext cx="98275" cy="321008"/>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9" name="Freeform 95">
            <a:extLst>
              <a:ext uri="{FF2B5EF4-FFF2-40B4-BE49-F238E27FC236}">
                <a16:creationId xmlns:a16="http://schemas.microsoft.com/office/drawing/2014/main" id="{B9DE0CBD-6022-4AE6-8FCB-3E7FF4347DC5}"/>
              </a:ext>
            </a:extLst>
          </p:cNvPr>
          <p:cNvSpPr>
            <a:spLocks noChangeAspect="1"/>
          </p:cNvSpPr>
          <p:nvPr/>
        </p:nvSpPr>
        <p:spPr bwMode="auto">
          <a:xfrm>
            <a:off x="11269796" y="4745064"/>
            <a:ext cx="46551" cy="42486"/>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0" name="Freeform 96">
            <a:extLst>
              <a:ext uri="{FF2B5EF4-FFF2-40B4-BE49-F238E27FC236}">
                <a16:creationId xmlns:a16="http://schemas.microsoft.com/office/drawing/2014/main" id="{2E55B043-818E-477C-9C9F-2D8B45DB0886}"/>
              </a:ext>
            </a:extLst>
          </p:cNvPr>
          <p:cNvSpPr>
            <a:spLocks noChangeAspect="1"/>
          </p:cNvSpPr>
          <p:nvPr/>
        </p:nvSpPr>
        <p:spPr bwMode="auto">
          <a:xfrm>
            <a:off x="11249107" y="4494867"/>
            <a:ext cx="41379" cy="28324"/>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1" name="Freeform 97">
            <a:extLst>
              <a:ext uri="{FF2B5EF4-FFF2-40B4-BE49-F238E27FC236}">
                <a16:creationId xmlns:a16="http://schemas.microsoft.com/office/drawing/2014/main" id="{32EAE055-181B-4C61-B80D-C3D7173CB179}"/>
              </a:ext>
            </a:extLst>
          </p:cNvPr>
          <p:cNvSpPr>
            <a:spLocks noChangeAspect="1"/>
          </p:cNvSpPr>
          <p:nvPr/>
        </p:nvSpPr>
        <p:spPr bwMode="auto">
          <a:xfrm>
            <a:off x="11293951" y="5646719"/>
            <a:ext cx="93102" cy="66090"/>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2" name="Freeform 98">
            <a:extLst>
              <a:ext uri="{FF2B5EF4-FFF2-40B4-BE49-F238E27FC236}">
                <a16:creationId xmlns:a16="http://schemas.microsoft.com/office/drawing/2014/main" id="{73C9655E-4694-4E26-8C27-493A263097F7}"/>
              </a:ext>
            </a:extLst>
          </p:cNvPr>
          <p:cNvSpPr>
            <a:spLocks noChangeAspect="1"/>
          </p:cNvSpPr>
          <p:nvPr/>
        </p:nvSpPr>
        <p:spPr bwMode="auto">
          <a:xfrm>
            <a:off x="11198859" y="4414615"/>
            <a:ext cx="93102" cy="103855"/>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3" name="Freeform 99">
            <a:extLst>
              <a:ext uri="{FF2B5EF4-FFF2-40B4-BE49-F238E27FC236}">
                <a16:creationId xmlns:a16="http://schemas.microsoft.com/office/drawing/2014/main" id="{B1A8DF2A-4BC0-4738-9D9C-4F8632F70EAE}"/>
              </a:ext>
            </a:extLst>
          </p:cNvPr>
          <p:cNvSpPr>
            <a:spLocks noChangeAspect="1"/>
          </p:cNvSpPr>
          <p:nvPr/>
        </p:nvSpPr>
        <p:spPr bwMode="auto">
          <a:xfrm>
            <a:off x="11209204" y="4112490"/>
            <a:ext cx="41379" cy="23604"/>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4" name="Freeform 100">
            <a:extLst>
              <a:ext uri="{FF2B5EF4-FFF2-40B4-BE49-F238E27FC236}">
                <a16:creationId xmlns:a16="http://schemas.microsoft.com/office/drawing/2014/main" id="{2E40E675-CBA3-4CB3-9A5C-A862D1BB4F21}"/>
              </a:ext>
            </a:extLst>
          </p:cNvPr>
          <p:cNvSpPr>
            <a:spLocks noChangeAspect="1"/>
          </p:cNvSpPr>
          <p:nvPr/>
        </p:nvSpPr>
        <p:spPr bwMode="auto">
          <a:xfrm>
            <a:off x="11126446" y="4320201"/>
            <a:ext cx="72413" cy="84973"/>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5" name="Freeform 101">
            <a:extLst>
              <a:ext uri="{FF2B5EF4-FFF2-40B4-BE49-F238E27FC236}">
                <a16:creationId xmlns:a16="http://schemas.microsoft.com/office/drawing/2014/main" id="{150FD07F-1090-4C0E-A623-C9BC25D162C9}"/>
              </a:ext>
            </a:extLst>
          </p:cNvPr>
          <p:cNvSpPr>
            <a:spLocks noChangeAspect="1"/>
          </p:cNvSpPr>
          <p:nvPr/>
        </p:nvSpPr>
        <p:spPr bwMode="auto">
          <a:xfrm>
            <a:off x="11079895" y="4230508"/>
            <a:ext cx="31034"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6" name="Freeform 102">
            <a:extLst>
              <a:ext uri="{FF2B5EF4-FFF2-40B4-BE49-F238E27FC236}">
                <a16:creationId xmlns:a16="http://schemas.microsoft.com/office/drawing/2014/main" id="{5B09FF8C-433B-4302-956F-5B81EE1B8190}"/>
              </a:ext>
            </a:extLst>
          </p:cNvPr>
          <p:cNvSpPr>
            <a:spLocks noChangeAspect="1"/>
          </p:cNvSpPr>
          <p:nvPr/>
        </p:nvSpPr>
        <p:spPr bwMode="auto">
          <a:xfrm>
            <a:off x="11074722" y="4169138"/>
            <a:ext cx="31034" cy="28324"/>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7" name="Freeform 103">
            <a:extLst>
              <a:ext uri="{FF2B5EF4-FFF2-40B4-BE49-F238E27FC236}">
                <a16:creationId xmlns:a16="http://schemas.microsoft.com/office/drawing/2014/main" id="{B55F0345-ECA1-4C88-AE52-58E5CB7D5D5C}"/>
              </a:ext>
            </a:extLst>
          </p:cNvPr>
          <p:cNvSpPr>
            <a:spLocks noChangeAspect="1"/>
          </p:cNvSpPr>
          <p:nvPr/>
        </p:nvSpPr>
        <p:spPr bwMode="auto">
          <a:xfrm>
            <a:off x="11074722" y="4948055"/>
            <a:ext cx="15517" cy="14162"/>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8" name="Freeform 104">
            <a:extLst>
              <a:ext uri="{FF2B5EF4-FFF2-40B4-BE49-F238E27FC236}">
                <a16:creationId xmlns:a16="http://schemas.microsoft.com/office/drawing/2014/main" id="{5F1E71E2-0E3F-4738-9D25-3BD367755218}"/>
              </a:ext>
            </a:extLst>
          </p:cNvPr>
          <p:cNvSpPr>
            <a:spLocks noChangeAspect="1"/>
          </p:cNvSpPr>
          <p:nvPr/>
        </p:nvSpPr>
        <p:spPr bwMode="auto">
          <a:xfrm>
            <a:off x="11113137" y="4197463"/>
            <a:ext cx="46551" cy="61369"/>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9" name="Freeform 105">
            <a:extLst>
              <a:ext uri="{FF2B5EF4-FFF2-40B4-BE49-F238E27FC236}">
                <a16:creationId xmlns:a16="http://schemas.microsoft.com/office/drawing/2014/main" id="{6DC328D8-E715-4BA8-84CC-8C9188145EF6}"/>
              </a:ext>
            </a:extLst>
          </p:cNvPr>
          <p:cNvSpPr>
            <a:spLocks noChangeAspect="1"/>
          </p:cNvSpPr>
          <p:nvPr/>
        </p:nvSpPr>
        <p:spPr bwMode="auto">
          <a:xfrm>
            <a:off x="11066585" y="4461822"/>
            <a:ext cx="41379" cy="18883"/>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0" name="Freeform 106">
            <a:extLst>
              <a:ext uri="{FF2B5EF4-FFF2-40B4-BE49-F238E27FC236}">
                <a16:creationId xmlns:a16="http://schemas.microsoft.com/office/drawing/2014/main" id="{E49C5A89-0B82-4399-B6EF-4C0C52DA3B80}"/>
              </a:ext>
            </a:extLst>
          </p:cNvPr>
          <p:cNvSpPr>
            <a:spLocks noChangeAspect="1"/>
          </p:cNvSpPr>
          <p:nvPr/>
        </p:nvSpPr>
        <p:spPr bwMode="auto">
          <a:xfrm>
            <a:off x="11085811" y="4745064"/>
            <a:ext cx="113793" cy="99135"/>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1" name="Freeform 107">
            <a:extLst>
              <a:ext uri="{FF2B5EF4-FFF2-40B4-BE49-F238E27FC236}">
                <a16:creationId xmlns:a16="http://schemas.microsoft.com/office/drawing/2014/main" id="{1EA80894-EB6D-4CD3-8BFC-6365F5B8E0A5}"/>
              </a:ext>
            </a:extLst>
          </p:cNvPr>
          <p:cNvSpPr>
            <a:spLocks noChangeAspect="1"/>
          </p:cNvSpPr>
          <p:nvPr/>
        </p:nvSpPr>
        <p:spPr bwMode="auto">
          <a:xfrm>
            <a:off x="11080638" y="4485426"/>
            <a:ext cx="20689" cy="14162"/>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2" name="Freeform 108">
            <a:extLst>
              <a:ext uri="{FF2B5EF4-FFF2-40B4-BE49-F238E27FC236}">
                <a16:creationId xmlns:a16="http://schemas.microsoft.com/office/drawing/2014/main" id="{E42FB8C2-13DA-40D5-8C8F-27C64C356F2F}"/>
              </a:ext>
            </a:extLst>
          </p:cNvPr>
          <p:cNvSpPr>
            <a:spLocks noChangeAspect="1"/>
          </p:cNvSpPr>
          <p:nvPr/>
        </p:nvSpPr>
        <p:spPr bwMode="auto">
          <a:xfrm>
            <a:off x="10997881" y="3328853"/>
            <a:ext cx="41379" cy="14162"/>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3" name="Freeform 109">
            <a:extLst>
              <a:ext uri="{FF2B5EF4-FFF2-40B4-BE49-F238E27FC236}">
                <a16:creationId xmlns:a16="http://schemas.microsoft.com/office/drawing/2014/main" id="{E3269D15-3D5C-4A78-9BA1-5B37B3CEC3CD}"/>
              </a:ext>
            </a:extLst>
          </p:cNvPr>
          <p:cNvSpPr>
            <a:spLocks noChangeAspect="1"/>
          </p:cNvSpPr>
          <p:nvPr/>
        </p:nvSpPr>
        <p:spPr bwMode="auto">
          <a:xfrm>
            <a:off x="10744434" y="3286367"/>
            <a:ext cx="191378" cy="330449"/>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4" name="Freeform 110">
            <a:extLst>
              <a:ext uri="{FF2B5EF4-FFF2-40B4-BE49-F238E27FC236}">
                <a16:creationId xmlns:a16="http://schemas.microsoft.com/office/drawing/2014/main" id="{16FA7D9D-7748-49A7-8AB5-7E390441C01D}"/>
              </a:ext>
            </a:extLst>
          </p:cNvPr>
          <p:cNvSpPr>
            <a:spLocks noChangeAspect="1"/>
          </p:cNvSpPr>
          <p:nvPr/>
        </p:nvSpPr>
        <p:spPr bwMode="auto">
          <a:xfrm>
            <a:off x="10630643" y="3286367"/>
            <a:ext cx="51724" cy="47207"/>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5" name="Freeform 111">
            <a:extLst>
              <a:ext uri="{FF2B5EF4-FFF2-40B4-BE49-F238E27FC236}">
                <a16:creationId xmlns:a16="http://schemas.microsoft.com/office/drawing/2014/main" id="{1669BE07-646E-4754-B065-37992A0469DE}"/>
              </a:ext>
            </a:extLst>
          </p:cNvPr>
          <p:cNvSpPr>
            <a:spLocks noChangeAspect="1"/>
          </p:cNvSpPr>
          <p:nvPr/>
        </p:nvSpPr>
        <p:spPr bwMode="auto">
          <a:xfrm>
            <a:off x="10801331" y="2696279"/>
            <a:ext cx="439652" cy="311566"/>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6" name="Freeform 112">
            <a:extLst>
              <a:ext uri="{FF2B5EF4-FFF2-40B4-BE49-F238E27FC236}">
                <a16:creationId xmlns:a16="http://schemas.microsoft.com/office/drawing/2014/main" id="{A7EA1E36-4841-421F-BD37-C9C9D91756C7}"/>
              </a:ext>
            </a:extLst>
          </p:cNvPr>
          <p:cNvSpPr>
            <a:spLocks noChangeAspect="1"/>
          </p:cNvSpPr>
          <p:nvPr/>
        </p:nvSpPr>
        <p:spPr bwMode="auto">
          <a:xfrm>
            <a:off x="10340990" y="2219487"/>
            <a:ext cx="222412" cy="184107"/>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7" name="Freeform 113">
            <a:extLst>
              <a:ext uri="{FF2B5EF4-FFF2-40B4-BE49-F238E27FC236}">
                <a16:creationId xmlns:a16="http://schemas.microsoft.com/office/drawing/2014/main" id="{61EF6650-1B9B-487A-927D-E2BB92498A10}"/>
              </a:ext>
            </a:extLst>
          </p:cNvPr>
          <p:cNvSpPr>
            <a:spLocks noChangeAspect="1"/>
          </p:cNvSpPr>
          <p:nvPr/>
        </p:nvSpPr>
        <p:spPr bwMode="auto">
          <a:xfrm>
            <a:off x="10384357" y="2578261"/>
            <a:ext cx="46551" cy="66090"/>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8" name="Freeform 114">
            <a:extLst>
              <a:ext uri="{FF2B5EF4-FFF2-40B4-BE49-F238E27FC236}">
                <a16:creationId xmlns:a16="http://schemas.microsoft.com/office/drawing/2014/main" id="{0E827487-F1ED-4C8C-84C3-9950293F7BB0}"/>
              </a:ext>
            </a:extLst>
          </p:cNvPr>
          <p:cNvSpPr>
            <a:spLocks noChangeAspect="1"/>
          </p:cNvSpPr>
          <p:nvPr/>
        </p:nvSpPr>
        <p:spPr bwMode="auto">
          <a:xfrm>
            <a:off x="10770296" y="4532633"/>
            <a:ext cx="191378" cy="127459"/>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9" name="Freeform 115">
            <a:extLst>
              <a:ext uri="{FF2B5EF4-FFF2-40B4-BE49-F238E27FC236}">
                <a16:creationId xmlns:a16="http://schemas.microsoft.com/office/drawing/2014/main" id="{3F45CCBB-136D-4EE3-BC82-44F43191C886}"/>
              </a:ext>
            </a:extLst>
          </p:cNvPr>
          <p:cNvSpPr>
            <a:spLocks noChangeAspect="1"/>
          </p:cNvSpPr>
          <p:nvPr/>
        </p:nvSpPr>
        <p:spPr bwMode="auto">
          <a:xfrm>
            <a:off x="10770296" y="4929172"/>
            <a:ext cx="72413" cy="47207"/>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0" name="Freeform 116">
            <a:extLst>
              <a:ext uri="{FF2B5EF4-FFF2-40B4-BE49-F238E27FC236}">
                <a16:creationId xmlns:a16="http://schemas.microsoft.com/office/drawing/2014/main" id="{00820756-2538-412B-ADA3-F2F04723BAD5}"/>
              </a:ext>
            </a:extLst>
          </p:cNvPr>
          <p:cNvSpPr>
            <a:spLocks noChangeAspect="1"/>
          </p:cNvSpPr>
          <p:nvPr/>
        </p:nvSpPr>
        <p:spPr bwMode="auto">
          <a:xfrm>
            <a:off x="10780641" y="4381570"/>
            <a:ext cx="36207" cy="28324"/>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1" name="Freeform 117">
            <a:extLst>
              <a:ext uri="{FF2B5EF4-FFF2-40B4-BE49-F238E27FC236}">
                <a16:creationId xmlns:a16="http://schemas.microsoft.com/office/drawing/2014/main" id="{260C0FDA-7194-4DE2-838A-01356B825567}"/>
              </a:ext>
            </a:extLst>
          </p:cNvPr>
          <p:cNvSpPr>
            <a:spLocks noChangeAspect="1"/>
          </p:cNvSpPr>
          <p:nvPr/>
        </p:nvSpPr>
        <p:spPr bwMode="auto">
          <a:xfrm>
            <a:off x="10687539" y="4551515"/>
            <a:ext cx="46551" cy="23604"/>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2" name="Freeform 118">
            <a:extLst>
              <a:ext uri="{FF2B5EF4-FFF2-40B4-BE49-F238E27FC236}">
                <a16:creationId xmlns:a16="http://schemas.microsoft.com/office/drawing/2014/main" id="{624D916F-5F27-44A1-8EBC-A4EA1FD746F4}"/>
              </a:ext>
            </a:extLst>
          </p:cNvPr>
          <p:cNvSpPr>
            <a:spLocks noChangeAspect="1"/>
          </p:cNvSpPr>
          <p:nvPr/>
        </p:nvSpPr>
        <p:spPr bwMode="auto">
          <a:xfrm>
            <a:off x="10672021" y="4523191"/>
            <a:ext cx="20689" cy="4721"/>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3" name="Freeform 119">
            <a:extLst>
              <a:ext uri="{FF2B5EF4-FFF2-40B4-BE49-F238E27FC236}">
                <a16:creationId xmlns:a16="http://schemas.microsoft.com/office/drawing/2014/main" id="{F7547E5C-0401-41A0-A148-EC917F464BB4}"/>
              </a:ext>
            </a:extLst>
          </p:cNvPr>
          <p:cNvSpPr>
            <a:spLocks noChangeAspect="1"/>
          </p:cNvSpPr>
          <p:nvPr/>
        </p:nvSpPr>
        <p:spPr bwMode="auto">
          <a:xfrm>
            <a:off x="10527195" y="4329642"/>
            <a:ext cx="144826" cy="217152"/>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4" name="Freeform 120">
            <a:extLst>
              <a:ext uri="{FF2B5EF4-FFF2-40B4-BE49-F238E27FC236}">
                <a16:creationId xmlns:a16="http://schemas.microsoft.com/office/drawing/2014/main" id="{874FC1BE-FD5B-48F0-AFF5-A4D9E8B9BF57}"/>
              </a:ext>
            </a:extLst>
          </p:cNvPr>
          <p:cNvSpPr>
            <a:spLocks noChangeAspect="1"/>
          </p:cNvSpPr>
          <p:nvPr/>
        </p:nvSpPr>
        <p:spPr bwMode="auto">
          <a:xfrm>
            <a:off x="10651332" y="4546795"/>
            <a:ext cx="15517" cy="9441"/>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5" name="Freeform 121">
            <a:extLst>
              <a:ext uri="{FF2B5EF4-FFF2-40B4-BE49-F238E27FC236}">
                <a16:creationId xmlns:a16="http://schemas.microsoft.com/office/drawing/2014/main" id="{486BAE07-EA43-447D-B8F1-DF24C5D6D540}"/>
              </a:ext>
            </a:extLst>
          </p:cNvPr>
          <p:cNvSpPr>
            <a:spLocks noChangeAspect="1"/>
          </p:cNvSpPr>
          <p:nvPr/>
        </p:nvSpPr>
        <p:spPr bwMode="auto">
          <a:xfrm>
            <a:off x="10625470" y="4570398"/>
            <a:ext cx="20689" cy="18883"/>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6" name="Freeform 122">
            <a:extLst>
              <a:ext uri="{FF2B5EF4-FFF2-40B4-BE49-F238E27FC236}">
                <a16:creationId xmlns:a16="http://schemas.microsoft.com/office/drawing/2014/main" id="{ED3A7EEC-C150-4108-A687-99A84EC49C6C}"/>
              </a:ext>
            </a:extLst>
          </p:cNvPr>
          <p:cNvSpPr>
            <a:spLocks noChangeAspect="1"/>
          </p:cNvSpPr>
          <p:nvPr/>
        </p:nvSpPr>
        <p:spPr bwMode="auto">
          <a:xfrm>
            <a:off x="10537539" y="4867803"/>
            <a:ext cx="82758" cy="113297"/>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7" name="Freeform 123">
            <a:extLst>
              <a:ext uri="{FF2B5EF4-FFF2-40B4-BE49-F238E27FC236}">
                <a16:creationId xmlns:a16="http://schemas.microsoft.com/office/drawing/2014/main" id="{35E6015A-2C1D-46D8-873B-CF29DE84D9BD}"/>
              </a:ext>
            </a:extLst>
          </p:cNvPr>
          <p:cNvSpPr>
            <a:spLocks noChangeAspect="1"/>
          </p:cNvSpPr>
          <p:nvPr/>
        </p:nvSpPr>
        <p:spPr bwMode="auto">
          <a:xfrm>
            <a:off x="10578919" y="4589281"/>
            <a:ext cx="36207" cy="28324"/>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8" name="Freeform 124">
            <a:extLst>
              <a:ext uri="{FF2B5EF4-FFF2-40B4-BE49-F238E27FC236}">
                <a16:creationId xmlns:a16="http://schemas.microsoft.com/office/drawing/2014/main" id="{CBA8DFBB-F6AB-4500-BE3C-AA4D7495EB64}"/>
              </a:ext>
            </a:extLst>
          </p:cNvPr>
          <p:cNvSpPr>
            <a:spLocks noChangeAspect="1"/>
          </p:cNvSpPr>
          <p:nvPr/>
        </p:nvSpPr>
        <p:spPr bwMode="auto">
          <a:xfrm>
            <a:off x="10506505" y="4112490"/>
            <a:ext cx="93102" cy="61369"/>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9" name="Freeform 125">
            <a:extLst>
              <a:ext uri="{FF2B5EF4-FFF2-40B4-BE49-F238E27FC236}">
                <a16:creationId xmlns:a16="http://schemas.microsoft.com/office/drawing/2014/main" id="{39569804-60C9-4CDF-9D7B-C2855BECEBF1}"/>
              </a:ext>
            </a:extLst>
          </p:cNvPr>
          <p:cNvSpPr>
            <a:spLocks noChangeAspect="1"/>
          </p:cNvSpPr>
          <p:nvPr/>
        </p:nvSpPr>
        <p:spPr bwMode="auto">
          <a:xfrm>
            <a:off x="10558229" y="4924451"/>
            <a:ext cx="10345" cy="9441"/>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0" name="Freeform 126">
            <a:extLst>
              <a:ext uri="{FF2B5EF4-FFF2-40B4-BE49-F238E27FC236}">
                <a16:creationId xmlns:a16="http://schemas.microsoft.com/office/drawing/2014/main" id="{7ECD0F37-09A6-436B-BB0A-B641B4AFE312}"/>
              </a:ext>
            </a:extLst>
          </p:cNvPr>
          <p:cNvSpPr>
            <a:spLocks noChangeAspect="1"/>
          </p:cNvSpPr>
          <p:nvPr/>
        </p:nvSpPr>
        <p:spPr bwMode="auto">
          <a:xfrm>
            <a:off x="10480643" y="4641209"/>
            <a:ext cx="82758" cy="103855"/>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1" name="Freeform 127">
            <a:extLst>
              <a:ext uri="{FF2B5EF4-FFF2-40B4-BE49-F238E27FC236}">
                <a16:creationId xmlns:a16="http://schemas.microsoft.com/office/drawing/2014/main" id="{84DB85D1-6B3A-43BC-8492-93AF1FEBB12E}"/>
              </a:ext>
            </a:extLst>
          </p:cNvPr>
          <p:cNvSpPr>
            <a:spLocks noChangeAspect="1"/>
          </p:cNvSpPr>
          <p:nvPr/>
        </p:nvSpPr>
        <p:spPr bwMode="auto">
          <a:xfrm>
            <a:off x="10522023" y="4900848"/>
            <a:ext cx="15517"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2" name="Freeform 128">
            <a:extLst>
              <a:ext uri="{FF2B5EF4-FFF2-40B4-BE49-F238E27FC236}">
                <a16:creationId xmlns:a16="http://schemas.microsoft.com/office/drawing/2014/main" id="{53B6E7BB-7824-4FE0-A319-CEA268054371}"/>
              </a:ext>
            </a:extLst>
          </p:cNvPr>
          <p:cNvSpPr>
            <a:spLocks noChangeAspect="1"/>
          </p:cNvSpPr>
          <p:nvPr/>
        </p:nvSpPr>
        <p:spPr bwMode="auto">
          <a:xfrm>
            <a:off x="10392713" y="4367408"/>
            <a:ext cx="98275" cy="132180"/>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3" name="Freeform 129">
            <a:extLst>
              <a:ext uri="{FF2B5EF4-FFF2-40B4-BE49-F238E27FC236}">
                <a16:creationId xmlns:a16="http://schemas.microsoft.com/office/drawing/2014/main" id="{231875AB-D080-487F-BAAF-942E922731A8}"/>
              </a:ext>
            </a:extLst>
          </p:cNvPr>
          <p:cNvSpPr>
            <a:spLocks noChangeAspect="1"/>
          </p:cNvSpPr>
          <p:nvPr/>
        </p:nvSpPr>
        <p:spPr bwMode="auto">
          <a:xfrm>
            <a:off x="10444437" y="4164418"/>
            <a:ext cx="36207" cy="33045"/>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4" name="Freeform 130">
            <a:extLst>
              <a:ext uri="{FF2B5EF4-FFF2-40B4-BE49-F238E27FC236}">
                <a16:creationId xmlns:a16="http://schemas.microsoft.com/office/drawing/2014/main" id="{A75C1198-8944-476B-AD68-6F544E8F6E41}"/>
              </a:ext>
            </a:extLst>
          </p:cNvPr>
          <p:cNvSpPr>
            <a:spLocks noChangeAspect="1"/>
          </p:cNvSpPr>
          <p:nvPr/>
        </p:nvSpPr>
        <p:spPr bwMode="auto">
          <a:xfrm>
            <a:off x="10309955" y="3980310"/>
            <a:ext cx="170688" cy="108576"/>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5" name="Freeform 131">
            <a:extLst>
              <a:ext uri="{FF2B5EF4-FFF2-40B4-BE49-F238E27FC236}">
                <a16:creationId xmlns:a16="http://schemas.microsoft.com/office/drawing/2014/main" id="{216078BA-6412-491C-B93F-61DF64CFF78F}"/>
              </a:ext>
            </a:extLst>
          </p:cNvPr>
          <p:cNvSpPr>
            <a:spLocks noChangeAspect="1"/>
          </p:cNvSpPr>
          <p:nvPr/>
        </p:nvSpPr>
        <p:spPr bwMode="auto">
          <a:xfrm>
            <a:off x="10361679" y="4693137"/>
            <a:ext cx="67241" cy="56648"/>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6" name="Freeform 132">
            <a:extLst>
              <a:ext uri="{FF2B5EF4-FFF2-40B4-BE49-F238E27FC236}">
                <a16:creationId xmlns:a16="http://schemas.microsoft.com/office/drawing/2014/main" id="{8ED74149-CAAC-4D61-BD0D-1B2FE66B159E}"/>
              </a:ext>
            </a:extLst>
          </p:cNvPr>
          <p:cNvSpPr>
            <a:spLocks noChangeAspect="1"/>
          </p:cNvSpPr>
          <p:nvPr/>
        </p:nvSpPr>
        <p:spPr bwMode="auto">
          <a:xfrm>
            <a:off x="10340990" y="4452381"/>
            <a:ext cx="41379" cy="70811"/>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7" name="Freeform 133">
            <a:extLst>
              <a:ext uri="{FF2B5EF4-FFF2-40B4-BE49-F238E27FC236}">
                <a16:creationId xmlns:a16="http://schemas.microsoft.com/office/drawing/2014/main" id="{B2FE62F4-461A-4C68-9570-1EDA91703519}"/>
              </a:ext>
            </a:extLst>
          </p:cNvPr>
          <p:cNvSpPr>
            <a:spLocks noChangeAspect="1"/>
          </p:cNvSpPr>
          <p:nvPr/>
        </p:nvSpPr>
        <p:spPr bwMode="auto">
          <a:xfrm>
            <a:off x="10309955" y="4509029"/>
            <a:ext cx="36207" cy="14162"/>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8" name="Freeform 134">
            <a:extLst>
              <a:ext uri="{FF2B5EF4-FFF2-40B4-BE49-F238E27FC236}">
                <a16:creationId xmlns:a16="http://schemas.microsoft.com/office/drawing/2014/main" id="{E34F242E-7CDA-4AE5-BEC9-F54146608677}"/>
              </a:ext>
            </a:extLst>
          </p:cNvPr>
          <p:cNvSpPr>
            <a:spLocks noChangeAspect="1"/>
          </p:cNvSpPr>
          <p:nvPr/>
        </p:nvSpPr>
        <p:spPr bwMode="auto">
          <a:xfrm>
            <a:off x="10249394" y="3739554"/>
            <a:ext cx="175860" cy="23131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9" name="Freeform 135">
            <a:extLst>
              <a:ext uri="{FF2B5EF4-FFF2-40B4-BE49-F238E27FC236}">
                <a16:creationId xmlns:a16="http://schemas.microsoft.com/office/drawing/2014/main" id="{0CA7F7AD-0DAD-4F78-AB17-5AC2C013554A}"/>
              </a:ext>
            </a:extLst>
          </p:cNvPr>
          <p:cNvSpPr>
            <a:spLocks noChangeAspect="1"/>
          </p:cNvSpPr>
          <p:nvPr/>
        </p:nvSpPr>
        <p:spPr bwMode="auto">
          <a:xfrm>
            <a:off x="10327462" y="4098328"/>
            <a:ext cx="67241" cy="108576"/>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0" name="Freeform 136">
            <a:extLst>
              <a:ext uri="{FF2B5EF4-FFF2-40B4-BE49-F238E27FC236}">
                <a16:creationId xmlns:a16="http://schemas.microsoft.com/office/drawing/2014/main" id="{4D4A39B0-28BA-449B-8244-3C9E99154412}"/>
              </a:ext>
            </a:extLst>
          </p:cNvPr>
          <p:cNvSpPr>
            <a:spLocks noChangeAspect="1"/>
          </p:cNvSpPr>
          <p:nvPr/>
        </p:nvSpPr>
        <p:spPr bwMode="auto">
          <a:xfrm>
            <a:off x="10327462" y="4726182"/>
            <a:ext cx="62069" cy="47207"/>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1" name="Freeform 137">
            <a:extLst>
              <a:ext uri="{FF2B5EF4-FFF2-40B4-BE49-F238E27FC236}">
                <a16:creationId xmlns:a16="http://schemas.microsoft.com/office/drawing/2014/main" id="{95BA921B-0D36-4EFF-B9D9-664F58E788DD}"/>
              </a:ext>
            </a:extLst>
          </p:cNvPr>
          <p:cNvSpPr>
            <a:spLocks noChangeAspect="1"/>
          </p:cNvSpPr>
          <p:nvPr/>
        </p:nvSpPr>
        <p:spPr bwMode="auto">
          <a:xfrm>
            <a:off x="10223532" y="4452381"/>
            <a:ext cx="72413" cy="103855"/>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2" name="Freeform 138">
            <a:extLst>
              <a:ext uri="{FF2B5EF4-FFF2-40B4-BE49-F238E27FC236}">
                <a16:creationId xmlns:a16="http://schemas.microsoft.com/office/drawing/2014/main" id="{BBC590D5-9B59-4D55-8C81-C7E78E9DBA4A}"/>
              </a:ext>
            </a:extLst>
          </p:cNvPr>
          <p:cNvSpPr>
            <a:spLocks noChangeAspect="1"/>
          </p:cNvSpPr>
          <p:nvPr/>
        </p:nvSpPr>
        <p:spPr bwMode="auto">
          <a:xfrm>
            <a:off x="10249394" y="4018076"/>
            <a:ext cx="41379" cy="23604"/>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3" name="Freeform 139">
            <a:extLst>
              <a:ext uri="{FF2B5EF4-FFF2-40B4-BE49-F238E27FC236}">
                <a16:creationId xmlns:a16="http://schemas.microsoft.com/office/drawing/2014/main" id="{D51E388D-331A-426F-82C5-EBF26E1A91EE}"/>
              </a:ext>
            </a:extLst>
          </p:cNvPr>
          <p:cNvSpPr>
            <a:spLocks noChangeAspect="1"/>
          </p:cNvSpPr>
          <p:nvPr/>
        </p:nvSpPr>
        <p:spPr bwMode="auto">
          <a:xfrm>
            <a:off x="10202842" y="4645930"/>
            <a:ext cx="41379" cy="23604"/>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4" name="Freeform 140">
            <a:extLst>
              <a:ext uri="{FF2B5EF4-FFF2-40B4-BE49-F238E27FC236}">
                <a16:creationId xmlns:a16="http://schemas.microsoft.com/office/drawing/2014/main" id="{8807F881-6672-469F-A451-21D298241A5B}"/>
              </a:ext>
            </a:extLst>
          </p:cNvPr>
          <p:cNvSpPr>
            <a:spLocks noChangeAspect="1"/>
          </p:cNvSpPr>
          <p:nvPr/>
        </p:nvSpPr>
        <p:spPr bwMode="auto">
          <a:xfrm>
            <a:off x="10156290" y="4598722"/>
            <a:ext cx="41379" cy="47207"/>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5" name="Freeform 141">
            <a:extLst>
              <a:ext uri="{FF2B5EF4-FFF2-40B4-BE49-F238E27FC236}">
                <a16:creationId xmlns:a16="http://schemas.microsoft.com/office/drawing/2014/main" id="{9003E26A-234B-4214-B458-1F6901FF5E9A}"/>
              </a:ext>
            </a:extLst>
          </p:cNvPr>
          <p:cNvSpPr>
            <a:spLocks noChangeAspect="1"/>
          </p:cNvSpPr>
          <p:nvPr/>
        </p:nvSpPr>
        <p:spPr bwMode="auto">
          <a:xfrm>
            <a:off x="10032154" y="4660092"/>
            <a:ext cx="144826" cy="84973"/>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6" name="Freeform 142">
            <a:extLst>
              <a:ext uri="{FF2B5EF4-FFF2-40B4-BE49-F238E27FC236}">
                <a16:creationId xmlns:a16="http://schemas.microsoft.com/office/drawing/2014/main" id="{15017F2B-5B04-4A0E-ACDB-32CC785F3786}"/>
              </a:ext>
            </a:extLst>
          </p:cNvPr>
          <p:cNvSpPr>
            <a:spLocks noChangeAspect="1"/>
          </p:cNvSpPr>
          <p:nvPr/>
        </p:nvSpPr>
        <p:spPr bwMode="auto">
          <a:xfrm>
            <a:off x="10099394" y="4334363"/>
            <a:ext cx="62069" cy="66090"/>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7" name="Freeform 143">
            <a:extLst>
              <a:ext uri="{FF2B5EF4-FFF2-40B4-BE49-F238E27FC236}">
                <a16:creationId xmlns:a16="http://schemas.microsoft.com/office/drawing/2014/main" id="{DEDBEFB8-D60A-4281-8F62-7C343B9E5A2A}"/>
              </a:ext>
            </a:extLst>
          </p:cNvPr>
          <p:cNvSpPr>
            <a:spLocks noChangeAspect="1"/>
          </p:cNvSpPr>
          <p:nvPr/>
        </p:nvSpPr>
        <p:spPr bwMode="auto">
          <a:xfrm>
            <a:off x="10058015" y="4126652"/>
            <a:ext cx="77586" cy="132180"/>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8" name="Freeform 144">
            <a:extLst>
              <a:ext uri="{FF2B5EF4-FFF2-40B4-BE49-F238E27FC236}">
                <a16:creationId xmlns:a16="http://schemas.microsoft.com/office/drawing/2014/main" id="{F6123691-4314-40C6-BD0D-33F0208BF9E2}"/>
              </a:ext>
            </a:extLst>
          </p:cNvPr>
          <p:cNvSpPr>
            <a:spLocks noChangeAspect="1"/>
          </p:cNvSpPr>
          <p:nvPr/>
        </p:nvSpPr>
        <p:spPr bwMode="auto">
          <a:xfrm>
            <a:off x="10011464" y="3975590"/>
            <a:ext cx="82758" cy="118018"/>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9" name="Freeform 145">
            <a:extLst>
              <a:ext uri="{FF2B5EF4-FFF2-40B4-BE49-F238E27FC236}">
                <a16:creationId xmlns:a16="http://schemas.microsoft.com/office/drawing/2014/main" id="{455C6D24-0A4E-4515-A0C2-D76F3FDDA131}"/>
              </a:ext>
            </a:extLst>
          </p:cNvPr>
          <p:cNvSpPr>
            <a:spLocks noChangeAspect="1"/>
          </p:cNvSpPr>
          <p:nvPr/>
        </p:nvSpPr>
        <p:spPr bwMode="auto">
          <a:xfrm>
            <a:off x="9980430" y="4627047"/>
            <a:ext cx="20689" cy="23604"/>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0" name="Freeform 146">
            <a:extLst>
              <a:ext uri="{FF2B5EF4-FFF2-40B4-BE49-F238E27FC236}">
                <a16:creationId xmlns:a16="http://schemas.microsoft.com/office/drawing/2014/main" id="{9A71D3D3-6D17-415C-BA65-6DD31920FC83}"/>
              </a:ext>
            </a:extLst>
          </p:cNvPr>
          <p:cNvSpPr>
            <a:spLocks noChangeAspect="1"/>
          </p:cNvSpPr>
          <p:nvPr/>
        </p:nvSpPr>
        <p:spPr bwMode="auto">
          <a:xfrm>
            <a:off x="9918361" y="3928382"/>
            <a:ext cx="20689" cy="70811"/>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1" name="Freeform 147">
            <a:extLst>
              <a:ext uri="{FF2B5EF4-FFF2-40B4-BE49-F238E27FC236}">
                <a16:creationId xmlns:a16="http://schemas.microsoft.com/office/drawing/2014/main" id="{CB6B297F-16ED-436D-88C0-C478EAB0A4AF}"/>
              </a:ext>
            </a:extLst>
          </p:cNvPr>
          <p:cNvSpPr>
            <a:spLocks noChangeAspect="1"/>
          </p:cNvSpPr>
          <p:nvPr/>
        </p:nvSpPr>
        <p:spPr bwMode="auto">
          <a:xfrm>
            <a:off x="7983894" y="2828458"/>
            <a:ext cx="755166" cy="656178"/>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EBF7D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2" name="Freeform 148">
            <a:extLst>
              <a:ext uri="{FF2B5EF4-FFF2-40B4-BE49-F238E27FC236}">
                <a16:creationId xmlns:a16="http://schemas.microsoft.com/office/drawing/2014/main" id="{8CD71E72-53A9-4B2E-A042-29CF7F451793}"/>
              </a:ext>
            </a:extLst>
          </p:cNvPr>
          <p:cNvSpPr>
            <a:spLocks noChangeAspect="1"/>
          </p:cNvSpPr>
          <p:nvPr/>
        </p:nvSpPr>
        <p:spPr bwMode="auto">
          <a:xfrm>
            <a:off x="8232168" y="3475195"/>
            <a:ext cx="41379" cy="9441"/>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3" name="Freeform 149">
            <a:extLst>
              <a:ext uri="{FF2B5EF4-FFF2-40B4-BE49-F238E27FC236}">
                <a16:creationId xmlns:a16="http://schemas.microsoft.com/office/drawing/2014/main" id="{21BB077E-267D-4AF6-B6E8-41C12AE34E91}"/>
              </a:ext>
            </a:extLst>
          </p:cNvPr>
          <p:cNvSpPr>
            <a:spLocks noChangeAspect="1"/>
          </p:cNvSpPr>
          <p:nvPr/>
        </p:nvSpPr>
        <p:spPr bwMode="auto">
          <a:xfrm>
            <a:off x="8175271" y="3470474"/>
            <a:ext cx="20689" cy="14162"/>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4" name="Freeform 150">
            <a:extLst>
              <a:ext uri="{FF2B5EF4-FFF2-40B4-BE49-F238E27FC236}">
                <a16:creationId xmlns:a16="http://schemas.microsoft.com/office/drawing/2014/main" id="{29A4D0DF-702E-43FA-BB77-5EB1170F2307}"/>
              </a:ext>
            </a:extLst>
          </p:cNvPr>
          <p:cNvSpPr>
            <a:spLocks noChangeAspect="1"/>
          </p:cNvSpPr>
          <p:nvPr/>
        </p:nvSpPr>
        <p:spPr bwMode="auto">
          <a:xfrm>
            <a:off x="8170100" y="3380781"/>
            <a:ext cx="20689"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5" name="Freeform 151">
            <a:extLst>
              <a:ext uri="{FF2B5EF4-FFF2-40B4-BE49-F238E27FC236}">
                <a16:creationId xmlns:a16="http://schemas.microsoft.com/office/drawing/2014/main" id="{655EA3A8-77F3-4B9A-9EAD-143424C1A0BA}"/>
              </a:ext>
            </a:extLst>
          </p:cNvPr>
          <p:cNvSpPr>
            <a:spLocks noChangeAspect="1"/>
          </p:cNvSpPr>
          <p:nvPr/>
        </p:nvSpPr>
        <p:spPr bwMode="auto">
          <a:xfrm>
            <a:off x="7901136" y="3739554"/>
            <a:ext cx="206895" cy="217152"/>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6" name="Freeform 152">
            <a:extLst>
              <a:ext uri="{FF2B5EF4-FFF2-40B4-BE49-F238E27FC236}">
                <a16:creationId xmlns:a16="http://schemas.microsoft.com/office/drawing/2014/main" id="{58BEFB65-6EDC-49B5-918F-03A34B33993D}"/>
              </a:ext>
            </a:extLst>
          </p:cNvPr>
          <p:cNvSpPr>
            <a:spLocks noChangeAspect="1"/>
          </p:cNvSpPr>
          <p:nvPr/>
        </p:nvSpPr>
        <p:spPr bwMode="auto">
          <a:xfrm>
            <a:off x="10544701" y="5722250"/>
            <a:ext cx="548272" cy="259639"/>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7" name="Freeform 153">
            <a:extLst>
              <a:ext uri="{FF2B5EF4-FFF2-40B4-BE49-F238E27FC236}">
                <a16:creationId xmlns:a16="http://schemas.microsoft.com/office/drawing/2014/main" id="{86A86C54-3E5A-4E19-A02E-4FC9DF1C28C6}"/>
              </a:ext>
            </a:extLst>
          </p:cNvPr>
          <p:cNvSpPr>
            <a:spLocks noChangeAspect="1"/>
          </p:cNvSpPr>
          <p:nvPr/>
        </p:nvSpPr>
        <p:spPr bwMode="auto">
          <a:xfrm>
            <a:off x="10974008" y="6010213"/>
            <a:ext cx="10345" cy="14162"/>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57CCE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8" name="Freeform 154">
            <a:extLst>
              <a:ext uri="{FF2B5EF4-FFF2-40B4-BE49-F238E27FC236}">
                <a16:creationId xmlns:a16="http://schemas.microsoft.com/office/drawing/2014/main" id="{1BA190AA-945C-435C-95CA-D7EB7734F640}"/>
              </a:ext>
            </a:extLst>
          </p:cNvPr>
          <p:cNvSpPr>
            <a:spLocks noChangeAspect="1"/>
          </p:cNvSpPr>
          <p:nvPr/>
        </p:nvSpPr>
        <p:spPr bwMode="auto">
          <a:xfrm>
            <a:off x="10161463" y="5665602"/>
            <a:ext cx="486203" cy="368215"/>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9" name="Freeform 155">
            <a:extLst>
              <a:ext uri="{FF2B5EF4-FFF2-40B4-BE49-F238E27FC236}">
                <a16:creationId xmlns:a16="http://schemas.microsoft.com/office/drawing/2014/main" id="{A09D5B93-3BEF-4D8B-8377-5FE6E9C37F63}"/>
              </a:ext>
            </a:extLst>
          </p:cNvPr>
          <p:cNvSpPr>
            <a:spLocks noChangeAspect="1"/>
          </p:cNvSpPr>
          <p:nvPr/>
        </p:nvSpPr>
        <p:spPr bwMode="auto">
          <a:xfrm>
            <a:off x="10405048" y="5627836"/>
            <a:ext cx="36207" cy="23604"/>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0" name="Freeform 156">
            <a:extLst>
              <a:ext uri="{FF2B5EF4-FFF2-40B4-BE49-F238E27FC236}">
                <a16:creationId xmlns:a16="http://schemas.microsoft.com/office/drawing/2014/main" id="{39CD9995-B8F9-46EB-ADF8-132D176F571D}"/>
              </a:ext>
            </a:extLst>
          </p:cNvPr>
          <p:cNvSpPr>
            <a:spLocks noChangeAspect="1"/>
          </p:cNvSpPr>
          <p:nvPr/>
        </p:nvSpPr>
        <p:spPr bwMode="auto">
          <a:xfrm>
            <a:off x="9437331" y="5462611"/>
            <a:ext cx="491375" cy="377656"/>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1" name="Freeform 157">
            <a:extLst>
              <a:ext uri="{FF2B5EF4-FFF2-40B4-BE49-F238E27FC236}">
                <a16:creationId xmlns:a16="http://schemas.microsoft.com/office/drawing/2014/main" id="{2803E2EE-828C-4238-81F1-7E734EE0E9F3}"/>
              </a:ext>
            </a:extLst>
          </p:cNvPr>
          <p:cNvSpPr>
            <a:spLocks noChangeAspect="1"/>
          </p:cNvSpPr>
          <p:nvPr/>
        </p:nvSpPr>
        <p:spPr bwMode="auto">
          <a:xfrm>
            <a:off x="9752846" y="6081024"/>
            <a:ext cx="46551" cy="42486"/>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2" name="Freeform 158">
            <a:extLst>
              <a:ext uri="{FF2B5EF4-FFF2-40B4-BE49-F238E27FC236}">
                <a16:creationId xmlns:a16="http://schemas.microsoft.com/office/drawing/2014/main" id="{968F0A4C-1F3B-4C6A-844C-8D2CC291A6C8}"/>
              </a:ext>
            </a:extLst>
          </p:cNvPr>
          <p:cNvSpPr>
            <a:spLocks noChangeAspect="1"/>
          </p:cNvSpPr>
          <p:nvPr/>
        </p:nvSpPr>
        <p:spPr bwMode="auto">
          <a:xfrm>
            <a:off x="9002852" y="2540495"/>
            <a:ext cx="491375" cy="443746"/>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3" name="Freeform 159">
            <a:extLst>
              <a:ext uri="{FF2B5EF4-FFF2-40B4-BE49-F238E27FC236}">
                <a16:creationId xmlns:a16="http://schemas.microsoft.com/office/drawing/2014/main" id="{F0ACAE7E-E7AF-4076-B79B-C36A9A736278}"/>
              </a:ext>
            </a:extLst>
          </p:cNvPr>
          <p:cNvSpPr>
            <a:spLocks noChangeAspect="1"/>
          </p:cNvSpPr>
          <p:nvPr/>
        </p:nvSpPr>
        <p:spPr bwMode="auto">
          <a:xfrm>
            <a:off x="10026981" y="2719882"/>
            <a:ext cx="20689" cy="23604"/>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4" name="Freeform 160">
            <a:extLst>
              <a:ext uri="{FF2B5EF4-FFF2-40B4-BE49-F238E27FC236}">
                <a16:creationId xmlns:a16="http://schemas.microsoft.com/office/drawing/2014/main" id="{2B978444-4D0D-4595-A1EE-8140F11123B2}"/>
              </a:ext>
            </a:extLst>
          </p:cNvPr>
          <p:cNvSpPr>
            <a:spLocks noChangeAspect="1"/>
          </p:cNvSpPr>
          <p:nvPr/>
        </p:nvSpPr>
        <p:spPr bwMode="auto">
          <a:xfrm>
            <a:off x="9939051" y="2682117"/>
            <a:ext cx="25862" cy="33045"/>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5" name="Freeform 161">
            <a:extLst>
              <a:ext uri="{FF2B5EF4-FFF2-40B4-BE49-F238E27FC236}">
                <a16:creationId xmlns:a16="http://schemas.microsoft.com/office/drawing/2014/main" id="{3F66DDF5-9E8A-4635-91B2-778E4B91D5E7}"/>
              </a:ext>
            </a:extLst>
          </p:cNvPr>
          <p:cNvSpPr>
            <a:spLocks noChangeAspect="1"/>
          </p:cNvSpPr>
          <p:nvPr/>
        </p:nvSpPr>
        <p:spPr bwMode="auto">
          <a:xfrm>
            <a:off x="9908017" y="2922872"/>
            <a:ext cx="15517" cy="23604"/>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6" name="Freeform 162">
            <a:extLst>
              <a:ext uri="{FF2B5EF4-FFF2-40B4-BE49-F238E27FC236}">
                <a16:creationId xmlns:a16="http://schemas.microsoft.com/office/drawing/2014/main" id="{F291AB98-E4B7-4B3F-9E0A-45A4A3A4D93E}"/>
              </a:ext>
            </a:extLst>
          </p:cNvPr>
          <p:cNvSpPr>
            <a:spLocks noChangeAspect="1"/>
          </p:cNvSpPr>
          <p:nvPr/>
        </p:nvSpPr>
        <p:spPr bwMode="auto">
          <a:xfrm>
            <a:off x="9882155" y="2729324"/>
            <a:ext cx="31034" cy="47207"/>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7" name="Freeform 163">
            <a:extLst>
              <a:ext uri="{FF2B5EF4-FFF2-40B4-BE49-F238E27FC236}">
                <a16:creationId xmlns:a16="http://schemas.microsoft.com/office/drawing/2014/main" id="{C6B6F167-23A9-4D3A-8445-76BF8211797F}"/>
              </a:ext>
            </a:extLst>
          </p:cNvPr>
          <p:cNvSpPr>
            <a:spLocks noChangeAspect="1"/>
          </p:cNvSpPr>
          <p:nvPr/>
        </p:nvSpPr>
        <p:spPr bwMode="auto">
          <a:xfrm>
            <a:off x="9835604" y="2814296"/>
            <a:ext cx="20689" cy="51928"/>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8" name="Freeform 164">
            <a:extLst>
              <a:ext uri="{FF2B5EF4-FFF2-40B4-BE49-F238E27FC236}">
                <a16:creationId xmlns:a16="http://schemas.microsoft.com/office/drawing/2014/main" id="{F5A2A10D-EAEA-43A4-9AD3-5B401945B124}"/>
              </a:ext>
            </a:extLst>
          </p:cNvPr>
          <p:cNvSpPr>
            <a:spLocks noChangeAspect="1"/>
          </p:cNvSpPr>
          <p:nvPr/>
        </p:nvSpPr>
        <p:spPr bwMode="auto">
          <a:xfrm>
            <a:off x="9768363" y="2781251"/>
            <a:ext cx="77586" cy="103855"/>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9" name="Freeform 165">
            <a:extLst>
              <a:ext uri="{FF2B5EF4-FFF2-40B4-BE49-F238E27FC236}">
                <a16:creationId xmlns:a16="http://schemas.microsoft.com/office/drawing/2014/main" id="{17711713-DC03-4CB1-9AEF-9E05FB57E6B6}"/>
              </a:ext>
            </a:extLst>
          </p:cNvPr>
          <p:cNvSpPr>
            <a:spLocks noChangeAspect="1"/>
          </p:cNvSpPr>
          <p:nvPr/>
        </p:nvSpPr>
        <p:spPr bwMode="auto">
          <a:xfrm>
            <a:off x="9633881" y="2828458"/>
            <a:ext cx="108620" cy="103855"/>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0" name="Freeform 166">
            <a:extLst>
              <a:ext uri="{FF2B5EF4-FFF2-40B4-BE49-F238E27FC236}">
                <a16:creationId xmlns:a16="http://schemas.microsoft.com/office/drawing/2014/main" id="{E0D563A2-D5BC-4448-90F9-F34B3DD440C7}"/>
              </a:ext>
            </a:extLst>
          </p:cNvPr>
          <p:cNvSpPr>
            <a:spLocks noChangeAspect="1"/>
          </p:cNvSpPr>
          <p:nvPr/>
        </p:nvSpPr>
        <p:spPr bwMode="auto">
          <a:xfrm>
            <a:off x="9520089" y="2833179"/>
            <a:ext cx="77586" cy="51928"/>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1" name="Freeform 167">
            <a:extLst>
              <a:ext uri="{FF2B5EF4-FFF2-40B4-BE49-F238E27FC236}">
                <a16:creationId xmlns:a16="http://schemas.microsoft.com/office/drawing/2014/main" id="{32048661-6FBF-4BC2-8107-820A084D1993}"/>
              </a:ext>
            </a:extLst>
          </p:cNvPr>
          <p:cNvSpPr>
            <a:spLocks noChangeAspect="1"/>
          </p:cNvSpPr>
          <p:nvPr/>
        </p:nvSpPr>
        <p:spPr bwMode="auto">
          <a:xfrm>
            <a:off x="8056307" y="3215556"/>
            <a:ext cx="51724" cy="47207"/>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2" name="Freeform 168">
            <a:extLst>
              <a:ext uri="{FF2B5EF4-FFF2-40B4-BE49-F238E27FC236}">
                <a16:creationId xmlns:a16="http://schemas.microsoft.com/office/drawing/2014/main" id="{0BB9D423-AE3D-45AE-B0FC-1E37CDD3916A}"/>
              </a:ext>
            </a:extLst>
          </p:cNvPr>
          <p:cNvSpPr>
            <a:spLocks noChangeAspect="1"/>
          </p:cNvSpPr>
          <p:nvPr/>
        </p:nvSpPr>
        <p:spPr bwMode="auto">
          <a:xfrm>
            <a:off x="8076997" y="3253322"/>
            <a:ext cx="20689" cy="23604"/>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3" name="Freeform 169">
            <a:extLst>
              <a:ext uri="{FF2B5EF4-FFF2-40B4-BE49-F238E27FC236}">
                <a16:creationId xmlns:a16="http://schemas.microsoft.com/office/drawing/2014/main" id="{C86BB8E9-A3AC-46C4-813F-606F869F5A4D}"/>
              </a:ext>
            </a:extLst>
          </p:cNvPr>
          <p:cNvSpPr>
            <a:spLocks noChangeAspect="1"/>
          </p:cNvSpPr>
          <p:nvPr/>
        </p:nvSpPr>
        <p:spPr bwMode="auto">
          <a:xfrm>
            <a:off x="8020100" y="3319412"/>
            <a:ext cx="10345" cy="18883"/>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4" name="Freeform 170">
            <a:extLst>
              <a:ext uri="{FF2B5EF4-FFF2-40B4-BE49-F238E27FC236}">
                <a16:creationId xmlns:a16="http://schemas.microsoft.com/office/drawing/2014/main" id="{5519A08E-2F5C-44C8-A444-13B99C656BA5}"/>
              </a:ext>
            </a:extLst>
          </p:cNvPr>
          <p:cNvSpPr>
            <a:spLocks noChangeAspect="1"/>
          </p:cNvSpPr>
          <p:nvPr/>
        </p:nvSpPr>
        <p:spPr bwMode="auto">
          <a:xfrm>
            <a:off x="7916653" y="3309970"/>
            <a:ext cx="77586" cy="160504"/>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5" name="Freeform 171">
            <a:extLst>
              <a:ext uri="{FF2B5EF4-FFF2-40B4-BE49-F238E27FC236}">
                <a16:creationId xmlns:a16="http://schemas.microsoft.com/office/drawing/2014/main" id="{FEDA669F-FC34-4CBF-9C9F-10E4B3D63C6B}"/>
              </a:ext>
            </a:extLst>
          </p:cNvPr>
          <p:cNvSpPr>
            <a:spLocks noChangeAspect="1"/>
          </p:cNvSpPr>
          <p:nvPr/>
        </p:nvSpPr>
        <p:spPr bwMode="auto">
          <a:xfrm>
            <a:off x="7751137" y="3333574"/>
            <a:ext cx="268964" cy="311566"/>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6" name="Freeform 172">
            <a:extLst>
              <a:ext uri="{FF2B5EF4-FFF2-40B4-BE49-F238E27FC236}">
                <a16:creationId xmlns:a16="http://schemas.microsoft.com/office/drawing/2014/main" id="{B3DB697E-438E-4802-BA72-8123C6214D19}"/>
              </a:ext>
            </a:extLst>
          </p:cNvPr>
          <p:cNvSpPr>
            <a:spLocks noChangeAspect="1"/>
          </p:cNvSpPr>
          <p:nvPr/>
        </p:nvSpPr>
        <p:spPr bwMode="auto">
          <a:xfrm>
            <a:off x="7963205" y="3276925"/>
            <a:ext cx="10345" cy="9441"/>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7" name="Freeform 173">
            <a:extLst>
              <a:ext uri="{FF2B5EF4-FFF2-40B4-BE49-F238E27FC236}">
                <a16:creationId xmlns:a16="http://schemas.microsoft.com/office/drawing/2014/main" id="{E79A4707-D455-432E-8C30-6DCDDB625508}"/>
              </a:ext>
            </a:extLst>
          </p:cNvPr>
          <p:cNvSpPr>
            <a:spLocks noChangeAspect="1"/>
          </p:cNvSpPr>
          <p:nvPr/>
        </p:nvSpPr>
        <p:spPr bwMode="auto">
          <a:xfrm>
            <a:off x="7983894" y="3196673"/>
            <a:ext cx="41379" cy="56648"/>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8" name="Freeform 174">
            <a:extLst>
              <a:ext uri="{FF2B5EF4-FFF2-40B4-BE49-F238E27FC236}">
                <a16:creationId xmlns:a16="http://schemas.microsoft.com/office/drawing/2014/main" id="{4864FDAE-E479-4C99-8946-91B3C29E109F}"/>
              </a:ext>
            </a:extLst>
          </p:cNvPr>
          <p:cNvSpPr>
            <a:spLocks noChangeAspect="1"/>
          </p:cNvSpPr>
          <p:nvPr/>
        </p:nvSpPr>
        <p:spPr bwMode="auto">
          <a:xfrm>
            <a:off x="7885619" y="3073935"/>
            <a:ext cx="98275" cy="193549"/>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9" name="Freeform 175">
            <a:extLst>
              <a:ext uri="{FF2B5EF4-FFF2-40B4-BE49-F238E27FC236}">
                <a16:creationId xmlns:a16="http://schemas.microsoft.com/office/drawing/2014/main" id="{196CBD77-C847-44A3-AF1A-00050C3925D3}"/>
              </a:ext>
            </a:extLst>
          </p:cNvPr>
          <p:cNvSpPr>
            <a:spLocks noChangeAspect="1"/>
          </p:cNvSpPr>
          <p:nvPr/>
        </p:nvSpPr>
        <p:spPr bwMode="auto">
          <a:xfrm>
            <a:off x="7652862" y="2762368"/>
            <a:ext cx="51724" cy="42486"/>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0" name="Freeform 176">
            <a:extLst>
              <a:ext uri="{FF2B5EF4-FFF2-40B4-BE49-F238E27FC236}">
                <a16:creationId xmlns:a16="http://schemas.microsoft.com/office/drawing/2014/main" id="{AB0577AD-963E-48AE-8E7D-B25DEF16BE9D}"/>
              </a:ext>
            </a:extLst>
          </p:cNvPr>
          <p:cNvSpPr>
            <a:spLocks noChangeAspect="1"/>
          </p:cNvSpPr>
          <p:nvPr/>
        </p:nvSpPr>
        <p:spPr bwMode="auto">
          <a:xfrm>
            <a:off x="7404588" y="2313902"/>
            <a:ext cx="258619" cy="349332"/>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1" name="Freeform 178">
            <a:extLst>
              <a:ext uri="{FF2B5EF4-FFF2-40B4-BE49-F238E27FC236}">
                <a16:creationId xmlns:a16="http://schemas.microsoft.com/office/drawing/2014/main" id="{110ADBCA-642F-4E23-91CD-496EC73FCC74}"/>
              </a:ext>
            </a:extLst>
          </p:cNvPr>
          <p:cNvSpPr>
            <a:spLocks noChangeAspect="1"/>
          </p:cNvSpPr>
          <p:nvPr/>
        </p:nvSpPr>
        <p:spPr bwMode="auto">
          <a:xfrm>
            <a:off x="10761458" y="949618"/>
            <a:ext cx="563788" cy="741151"/>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2" name="Freeform 179">
            <a:extLst>
              <a:ext uri="{FF2B5EF4-FFF2-40B4-BE49-F238E27FC236}">
                <a16:creationId xmlns:a16="http://schemas.microsoft.com/office/drawing/2014/main" id="{ADB20B7F-3EE4-40B1-BED3-023CFFB4EFC1}"/>
              </a:ext>
            </a:extLst>
          </p:cNvPr>
          <p:cNvSpPr>
            <a:spLocks noChangeAspect="1"/>
          </p:cNvSpPr>
          <p:nvPr/>
        </p:nvSpPr>
        <p:spPr bwMode="auto">
          <a:xfrm>
            <a:off x="10563401" y="1879597"/>
            <a:ext cx="139654" cy="80252"/>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3" name="Freeform 180">
            <a:extLst>
              <a:ext uri="{FF2B5EF4-FFF2-40B4-BE49-F238E27FC236}">
                <a16:creationId xmlns:a16="http://schemas.microsoft.com/office/drawing/2014/main" id="{7C38CCD6-C330-4805-A887-7FB29BE83031}"/>
              </a:ext>
            </a:extLst>
          </p:cNvPr>
          <p:cNvSpPr>
            <a:spLocks noChangeAspect="1"/>
          </p:cNvSpPr>
          <p:nvPr/>
        </p:nvSpPr>
        <p:spPr bwMode="auto">
          <a:xfrm>
            <a:off x="9789052" y="1369761"/>
            <a:ext cx="537927" cy="344611"/>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4" name="Freeform 181">
            <a:extLst>
              <a:ext uri="{FF2B5EF4-FFF2-40B4-BE49-F238E27FC236}">
                <a16:creationId xmlns:a16="http://schemas.microsoft.com/office/drawing/2014/main" id="{F7C7A28B-3071-46E3-A020-B61765175829}"/>
              </a:ext>
            </a:extLst>
          </p:cNvPr>
          <p:cNvSpPr>
            <a:spLocks noChangeAspect="1"/>
          </p:cNvSpPr>
          <p:nvPr/>
        </p:nvSpPr>
        <p:spPr bwMode="auto">
          <a:xfrm>
            <a:off x="10151118" y="1657724"/>
            <a:ext cx="144826" cy="165225"/>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4E6F16"/>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5" name="Freeform 182">
            <a:extLst>
              <a:ext uri="{FF2B5EF4-FFF2-40B4-BE49-F238E27FC236}">
                <a16:creationId xmlns:a16="http://schemas.microsoft.com/office/drawing/2014/main" id="{D7686579-ED8E-48F3-B27A-2655C5272D11}"/>
              </a:ext>
            </a:extLst>
          </p:cNvPr>
          <p:cNvSpPr>
            <a:spLocks noChangeAspect="1"/>
          </p:cNvSpPr>
          <p:nvPr/>
        </p:nvSpPr>
        <p:spPr bwMode="auto">
          <a:xfrm>
            <a:off x="9323538" y="1752138"/>
            <a:ext cx="765512" cy="538160"/>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3C5711"/>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6" name="Freeform 183">
            <a:extLst>
              <a:ext uri="{FF2B5EF4-FFF2-40B4-BE49-F238E27FC236}">
                <a16:creationId xmlns:a16="http://schemas.microsoft.com/office/drawing/2014/main" id="{D7A58AF1-7E84-4756-8F6D-D6947924C92E}"/>
              </a:ext>
            </a:extLst>
          </p:cNvPr>
          <p:cNvSpPr>
            <a:spLocks noChangeAspect="1"/>
          </p:cNvSpPr>
          <p:nvPr/>
        </p:nvSpPr>
        <p:spPr bwMode="auto">
          <a:xfrm>
            <a:off x="9804569" y="1992894"/>
            <a:ext cx="25862" cy="14162"/>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7" name="Freeform 184">
            <a:extLst>
              <a:ext uri="{FF2B5EF4-FFF2-40B4-BE49-F238E27FC236}">
                <a16:creationId xmlns:a16="http://schemas.microsoft.com/office/drawing/2014/main" id="{0B54A198-501F-472E-8AD1-6AEE6CE2ECBD}"/>
              </a:ext>
            </a:extLst>
          </p:cNvPr>
          <p:cNvSpPr>
            <a:spLocks noChangeAspect="1"/>
          </p:cNvSpPr>
          <p:nvPr/>
        </p:nvSpPr>
        <p:spPr bwMode="auto">
          <a:xfrm>
            <a:off x="9483882" y="2092028"/>
            <a:ext cx="248274" cy="212432"/>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58" name="Freeform 185">
            <a:extLst>
              <a:ext uri="{FF2B5EF4-FFF2-40B4-BE49-F238E27FC236}">
                <a16:creationId xmlns:a16="http://schemas.microsoft.com/office/drawing/2014/main" id="{2888E1B7-2940-4C0C-88CA-57D807A26C1D}"/>
              </a:ext>
            </a:extLst>
          </p:cNvPr>
          <p:cNvSpPr>
            <a:spLocks noChangeAspect="1"/>
          </p:cNvSpPr>
          <p:nvPr/>
        </p:nvSpPr>
        <p:spPr bwMode="auto">
          <a:xfrm>
            <a:off x="9995947" y="3730113"/>
            <a:ext cx="25862" cy="28324"/>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9" name="Freeform 186">
            <a:extLst>
              <a:ext uri="{FF2B5EF4-FFF2-40B4-BE49-F238E27FC236}">
                <a16:creationId xmlns:a16="http://schemas.microsoft.com/office/drawing/2014/main" id="{C2BF4BFB-47E1-4DE2-BAB3-25B36C828B8A}"/>
              </a:ext>
            </a:extLst>
          </p:cNvPr>
          <p:cNvSpPr>
            <a:spLocks noChangeAspect="1"/>
          </p:cNvSpPr>
          <p:nvPr/>
        </p:nvSpPr>
        <p:spPr bwMode="auto">
          <a:xfrm>
            <a:off x="9939051" y="3612095"/>
            <a:ext cx="15517" cy="4721"/>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0" name="Freeform 187">
            <a:extLst>
              <a:ext uri="{FF2B5EF4-FFF2-40B4-BE49-F238E27FC236}">
                <a16:creationId xmlns:a16="http://schemas.microsoft.com/office/drawing/2014/main" id="{CB43722C-B7B5-40C4-91CF-49C6E79E0F2C}"/>
              </a:ext>
            </a:extLst>
          </p:cNvPr>
          <p:cNvSpPr>
            <a:spLocks noChangeAspect="1"/>
          </p:cNvSpPr>
          <p:nvPr/>
        </p:nvSpPr>
        <p:spPr bwMode="auto">
          <a:xfrm>
            <a:off x="9199402" y="2955917"/>
            <a:ext cx="998268" cy="816682"/>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C3E784"/>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1" name="Freeform 188">
            <a:extLst>
              <a:ext uri="{FF2B5EF4-FFF2-40B4-BE49-F238E27FC236}">
                <a16:creationId xmlns:a16="http://schemas.microsoft.com/office/drawing/2014/main" id="{E2901AF2-9912-47B5-8BF2-1060F44AB26A}"/>
              </a:ext>
            </a:extLst>
          </p:cNvPr>
          <p:cNvSpPr>
            <a:spLocks noChangeAspect="1"/>
          </p:cNvSpPr>
          <p:nvPr/>
        </p:nvSpPr>
        <p:spPr bwMode="auto">
          <a:xfrm>
            <a:off x="10130429" y="2993683"/>
            <a:ext cx="124137" cy="155783"/>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2" name="Freeform 189">
            <a:extLst>
              <a:ext uri="{FF2B5EF4-FFF2-40B4-BE49-F238E27FC236}">
                <a16:creationId xmlns:a16="http://schemas.microsoft.com/office/drawing/2014/main" id="{40D7BE87-24BE-4A7F-B4D3-9B5C40F71E92}"/>
              </a:ext>
            </a:extLst>
          </p:cNvPr>
          <p:cNvSpPr>
            <a:spLocks noChangeAspect="1"/>
          </p:cNvSpPr>
          <p:nvPr/>
        </p:nvSpPr>
        <p:spPr bwMode="auto">
          <a:xfrm>
            <a:off x="9923534" y="3470474"/>
            <a:ext cx="15517" cy="14162"/>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3" name="Freeform 191">
            <a:extLst>
              <a:ext uri="{FF2B5EF4-FFF2-40B4-BE49-F238E27FC236}">
                <a16:creationId xmlns:a16="http://schemas.microsoft.com/office/drawing/2014/main" id="{E3DA1C3D-919B-405A-A211-658CAA43A493}"/>
              </a:ext>
            </a:extLst>
          </p:cNvPr>
          <p:cNvSpPr>
            <a:spLocks noChangeAspect="1"/>
          </p:cNvSpPr>
          <p:nvPr/>
        </p:nvSpPr>
        <p:spPr bwMode="auto">
          <a:xfrm>
            <a:off x="9473537" y="3380781"/>
            <a:ext cx="41379" cy="23604"/>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4" name="Freeform 192">
            <a:extLst>
              <a:ext uri="{FF2B5EF4-FFF2-40B4-BE49-F238E27FC236}">
                <a16:creationId xmlns:a16="http://schemas.microsoft.com/office/drawing/2014/main" id="{924B37B0-F2E7-4FBD-9BE3-547410F69BF5}"/>
              </a:ext>
            </a:extLst>
          </p:cNvPr>
          <p:cNvSpPr>
            <a:spLocks noChangeAspect="1"/>
          </p:cNvSpPr>
          <p:nvPr/>
        </p:nvSpPr>
        <p:spPr bwMode="auto">
          <a:xfrm>
            <a:off x="9411469" y="3413826"/>
            <a:ext cx="72413" cy="33045"/>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5" name="Freeform 195">
            <a:extLst>
              <a:ext uri="{FF2B5EF4-FFF2-40B4-BE49-F238E27FC236}">
                <a16:creationId xmlns:a16="http://schemas.microsoft.com/office/drawing/2014/main" id="{46842080-DF72-4B14-AB77-F510B7844390}"/>
              </a:ext>
            </a:extLst>
          </p:cNvPr>
          <p:cNvSpPr>
            <a:spLocks noChangeAspect="1"/>
          </p:cNvSpPr>
          <p:nvPr/>
        </p:nvSpPr>
        <p:spPr bwMode="auto">
          <a:xfrm>
            <a:off x="8387339" y="3258042"/>
            <a:ext cx="118964" cy="70811"/>
          </a:xfrm>
          <a:custGeom>
            <a:avLst/>
            <a:gdLst>
              <a:gd name="T0" fmla="*/ 0 w 80"/>
              <a:gd name="T1" fmla="*/ 0 h 48"/>
              <a:gd name="T2" fmla="*/ 0 w 80"/>
              <a:gd name="T3" fmla="*/ 0 h 48"/>
              <a:gd name="T4" fmla="*/ 0 w 80"/>
              <a:gd name="T5" fmla="*/ 0 h 48"/>
              <a:gd name="T6" fmla="*/ 0 w 80"/>
              <a:gd name="T7" fmla="*/ 0 h 48"/>
              <a:gd name="T8" fmla="*/ 0 w 80"/>
              <a:gd name="T9" fmla="*/ 0 h 48"/>
              <a:gd name="T10" fmla="*/ 0 w 80"/>
              <a:gd name="T11" fmla="*/ 0 h 48"/>
              <a:gd name="T12" fmla="*/ 0 w 80"/>
              <a:gd name="T13" fmla="*/ 0 h 48"/>
              <a:gd name="T14" fmla="*/ 0 w 80"/>
              <a:gd name="T15" fmla="*/ 0 h 48"/>
              <a:gd name="T16" fmla="*/ 0 w 80"/>
              <a:gd name="T17" fmla="*/ 0 h 48"/>
              <a:gd name="T18" fmla="*/ 0 w 80"/>
              <a:gd name="T19" fmla="*/ 0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48">
                <a:moveTo>
                  <a:pt x="65" y="48"/>
                </a:moveTo>
                <a:lnTo>
                  <a:pt x="30" y="26"/>
                </a:lnTo>
                <a:lnTo>
                  <a:pt x="5" y="31"/>
                </a:lnTo>
                <a:lnTo>
                  <a:pt x="0" y="25"/>
                </a:lnTo>
                <a:lnTo>
                  <a:pt x="8" y="8"/>
                </a:lnTo>
                <a:lnTo>
                  <a:pt x="30" y="0"/>
                </a:lnTo>
                <a:lnTo>
                  <a:pt x="62" y="8"/>
                </a:lnTo>
                <a:lnTo>
                  <a:pt x="80" y="35"/>
                </a:lnTo>
                <a:lnTo>
                  <a:pt x="80" y="43"/>
                </a:lnTo>
                <a:lnTo>
                  <a:pt x="65" y="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6" name="Freeform 196">
            <a:extLst>
              <a:ext uri="{FF2B5EF4-FFF2-40B4-BE49-F238E27FC236}">
                <a16:creationId xmlns:a16="http://schemas.microsoft.com/office/drawing/2014/main" id="{024B548F-5D74-40CE-8B6F-F9893A80A002}"/>
              </a:ext>
            </a:extLst>
          </p:cNvPr>
          <p:cNvSpPr>
            <a:spLocks noChangeAspect="1"/>
          </p:cNvSpPr>
          <p:nvPr/>
        </p:nvSpPr>
        <p:spPr bwMode="auto">
          <a:xfrm>
            <a:off x="8330443" y="3267484"/>
            <a:ext cx="41379" cy="37766"/>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3">
                <a:moveTo>
                  <a:pt x="4" y="12"/>
                </a:moveTo>
                <a:lnTo>
                  <a:pt x="0" y="6"/>
                </a:lnTo>
                <a:lnTo>
                  <a:pt x="12" y="0"/>
                </a:lnTo>
                <a:lnTo>
                  <a:pt x="26" y="17"/>
                </a:lnTo>
                <a:lnTo>
                  <a:pt x="24" y="23"/>
                </a:lnTo>
                <a:lnTo>
                  <a:pt x="4"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7" name="Freeform 197">
            <a:extLst>
              <a:ext uri="{FF2B5EF4-FFF2-40B4-BE49-F238E27FC236}">
                <a16:creationId xmlns:a16="http://schemas.microsoft.com/office/drawing/2014/main" id="{92421C94-CBD4-464E-B6CE-AD46255BFB7A}"/>
              </a:ext>
            </a:extLst>
          </p:cNvPr>
          <p:cNvSpPr>
            <a:spLocks noChangeAspect="1"/>
          </p:cNvSpPr>
          <p:nvPr/>
        </p:nvSpPr>
        <p:spPr bwMode="auto">
          <a:xfrm>
            <a:off x="8252857" y="3196673"/>
            <a:ext cx="25862" cy="33045"/>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3" y="20"/>
                </a:moveTo>
                <a:lnTo>
                  <a:pt x="0" y="8"/>
                </a:lnTo>
                <a:lnTo>
                  <a:pt x="8" y="0"/>
                </a:lnTo>
                <a:lnTo>
                  <a:pt x="18" y="12"/>
                </a:lnTo>
                <a:lnTo>
                  <a:pt x="10" y="20"/>
                </a:lnTo>
                <a:lnTo>
                  <a:pt x="3"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8" name="Freeform 198">
            <a:extLst>
              <a:ext uri="{FF2B5EF4-FFF2-40B4-BE49-F238E27FC236}">
                <a16:creationId xmlns:a16="http://schemas.microsoft.com/office/drawing/2014/main" id="{EFA925D8-0308-44F9-AA7D-8F5878710EB0}"/>
              </a:ext>
            </a:extLst>
          </p:cNvPr>
          <p:cNvSpPr>
            <a:spLocks noChangeAspect="1"/>
          </p:cNvSpPr>
          <p:nvPr/>
        </p:nvSpPr>
        <p:spPr bwMode="auto">
          <a:xfrm>
            <a:off x="8232168" y="3097538"/>
            <a:ext cx="15517" cy="66090"/>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2">
                <a:moveTo>
                  <a:pt x="15" y="6"/>
                </a:moveTo>
                <a:lnTo>
                  <a:pt x="14" y="27"/>
                </a:lnTo>
                <a:lnTo>
                  <a:pt x="15" y="42"/>
                </a:lnTo>
                <a:lnTo>
                  <a:pt x="6" y="35"/>
                </a:lnTo>
                <a:lnTo>
                  <a:pt x="0" y="21"/>
                </a:lnTo>
                <a:lnTo>
                  <a:pt x="8" y="23"/>
                </a:lnTo>
                <a:lnTo>
                  <a:pt x="12" y="0"/>
                </a:lnTo>
                <a:lnTo>
                  <a:pt x="15"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9" name="Freeform 200">
            <a:extLst>
              <a:ext uri="{FF2B5EF4-FFF2-40B4-BE49-F238E27FC236}">
                <a16:creationId xmlns:a16="http://schemas.microsoft.com/office/drawing/2014/main" id="{0BF1A1B8-D7E9-4DA0-A641-8E57B67A7015}"/>
              </a:ext>
            </a:extLst>
          </p:cNvPr>
          <p:cNvSpPr>
            <a:spLocks noChangeAspect="1"/>
          </p:cNvSpPr>
          <p:nvPr/>
        </p:nvSpPr>
        <p:spPr bwMode="auto">
          <a:xfrm>
            <a:off x="8035618" y="3040890"/>
            <a:ext cx="31034" cy="28324"/>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1">
                <a:moveTo>
                  <a:pt x="0" y="15"/>
                </a:moveTo>
                <a:lnTo>
                  <a:pt x="4" y="5"/>
                </a:lnTo>
                <a:lnTo>
                  <a:pt x="12" y="0"/>
                </a:lnTo>
                <a:lnTo>
                  <a:pt x="19" y="15"/>
                </a:lnTo>
                <a:lnTo>
                  <a:pt x="17" y="21"/>
                </a:lnTo>
                <a:lnTo>
                  <a:pt x="0" y="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0" name="Freeform 201">
            <a:extLst>
              <a:ext uri="{FF2B5EF4-FFF2-40B4-BE49-F238E27FC236}">
                <a16:creationId xmlns:a16="http://schemas.microsoft.com/office/drawing/2014/main" id="{DF1F6FE9-A41A-443E-81BE-BA9080787631}"/>
              </a:ext>
            </a:extLst>
          </p:cNvPr>
          <p:cNvSpPr>
            <a:spLocks noChangeAspect="1"/>
          </p:cNvSpPr>
          <p:nvPr/>
        </p:nvSpPr>
        <p:spPr bwMode="auto">
          <a:xfrm>
            <a:off x="8304581" y="3333574"/>
            <a:ext cx="31034" cy="47207"/>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1" name="Rectangle 870">
            <a:extLst>
              <a:ext uri="{FF2B5EF4-FFF2-40B4-BE49-F238E27FC236}">
                <a16:creationId xmlns:a16="http://schemas.microsoft.com/office/drawing/2014/main" id="{FCB61D73-D4B1-48B1-81AC-0B251185CABD}"/>
              </a:ext>
            </a:extLst>
          </p:cNvPr>
          <p:cNvSpPr/>
          <p:nvPr/>
        </p:nvSpPr>
        <p:spPr bwMode="auto">
          <a:xfrm>
            <a:off x="7381237" y="902075"/>
            <a:ext cx="4572000" cy="5327651"/>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800" b="1" i="0" u="none" strike="noStrike" kern="1200" cap="none" spc="0" normalizeH="0" baseline="0" noProof="0">
              <a:ln>
                <a:noFill/>
              </a:ln>
              <a:solidFill>
                <a:prstClr val="black"/>
              </a:solidFill>
              <a:effectLst/>
              <a:uLnTx/>
              <a:uFillTx/>
              <a:latin typeface="Arial" charset="0"/>
              <a:ea typeface="+mn-ea"/>
              <a:cs typeface="+mn-cs"/>
            </a:endParaRPr>
          </a:p>
        </p:txBody>
      </p:sp>
      <p:sp>
        <p:nvSpPr>
          <p:cNvPr id="872" name="TextBox 871">
            <a:extLst>
              <a:ext uri="{FF2B5EF4-FFF2-40B4-BE49-F238E27FC236}">
                <a16:creationId xmlns:a16="http://schemas.microsoft.com/office/drawing/2014/main" id="{154A8B22-D1D2-4D55-A177-FB8718B5F26D}"/>
              </a:ext>
            </a:extLst>
          </p:cNvPr>
          <p:cNvSpPr txBox="1"/>
          <p:nvPr/>
        </p:nvSpPr>
        <p:spPr>
          <a:xfrm>
            <a:off x="7931686" y="5030400"/>
            <a:ext cx="1614264" cy="9694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 – 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301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601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lang="el-GR">
                <a:solidFill>
                  <a:prstClr val="black"/>
                </a:solidFill>
                <a:latin typeface="Arial" panose="020B0604020202020204"/>
              </a:rPr>
              <a:t>900</a:t>
            </a:r>
            <a:endParaRPr kumimoji="0" lang="el-GR" sz="9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901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1.201</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 </a:t>
            </a: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a:ln>
                  <a:noFill/>
                </a:ln>
                <a:solidFill>
                  <a:prstClr val="black"/>
                </a:solidFill>
                <a:effectLst/>
                <a:uLnTx/>
                <a:uFillTx/>
                <a:latin typeface="Arial" panose="020B0604020202020204"/>
                <a:ea typeface="+mn-ea"/>
                <a:cs typeface="+mn-cs"/>
              </a:rPr>
              <a:t>1.500 – 1.800 </a:t>
            </a: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&gt;</a:t>
            </a:r>
            <a:r>
              <a:rPr lang="el-GR">
                <a:solidFill>
                  <a:prstClr val="black"/>
                </a:solidFill>
                <a:latin typeface="Arial" panose="020B0604020202020204"/>
              </a:rPr>
              <a:t> 1.801</a:t>
            </a:r>
            <a:endParaRPr kumimoji="0" lang="el-GR"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3" name="Rectangle 872">
            <a:extLst>
              <a:ext uri="{FF2B5EF4-FFF2-40B4-BE49-F238E27FC236}">
                <a16:creationId xmlns:a16="http://schemas.microsoft.com/office/drawing/2014/main" id="{60F4A06B-451E-4D12-83AD-EA3B0099D826}"/>
              </a:ext>
            </a:extLst>
          </p:cNvPr>
          <p:cNvSpPr/>
          <p:nvPr/>
        </p:nvSpPr>
        <p:spPr>
          <a:xfrm>
            <a:off x="7707503" y="5039989"/>
            <a:ext cx="170689" cy="108575"/>
          </a:xfrm>
          <a:prstGeom prst="rect">
            <a:avLst/>
          </a:prstGeom>
          <a:solidFill>
            <a:srgbClr val="EBF7D6"/>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74" name="Rectangle 873">
            <a:extLst>
              <a:ext uri="{FF2B5EF4-FFF2-40B4-BE49-F238E27FC236}">
                <a16:creationId xmlns:a16="http://schemas.microsoft.com/office/drawing/2014/main" id="{E1EAB828-13BA-4E26-B3D8-79B2E2AA9EF0}"/>
              </a:ext>
            </a:extLst>
          </p:cNvPr>
          <p:cNvSpPr/>
          <p:nvPr/>
        </p:nvSpPr>
        <p:spPr>
          <a:xfrm>
            <a:off x="7707503" y="5180218"/>
            <a:ext cx="170689" cy="108575"/>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5" name="Rectangle 874">
            <a:extLst>
              <a:ext uri="{FF2B5EF4-FFF2-40B4-BE49-F238E27FC236}">
                <a16:creationId xmlns:a16="http://schemas.microsoft.com/office/drawing/2014/main" id="{C7692A57-0002-47A2-9DFC-393800239781}"/>
              </a:ext>
            </a:extLst>
          </p:cNvPr>
          <p:cNvSpPr/>
          <p:nvPr/>
        </p:nvSpPr>
        <p:spPr>
          <a:xfrm>
            <a:off x="7707503" y="5320447"/>
            <a:ext cx="170689" cy="108575"/>
          </a:xfrm>
          <a:prstGeom prst="rect">
            <a:avLst/>
          </a:prstGeom>
          <a:solidFill>
            <a:srgbClr val="C3E784"/>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6" name="Rectangle 875">
            <a:extLst>
              <a:ext uri="{FF2B5EF4-FFF2-40B4-BE49-F238E27FC236}">
                <a16:creationId xmlns:a16="http://schemas.microsoft.com/office/drawing/2014/main" id="{DF502FE1-0E82-4863-B730-FD453BC8BAA5}"/>
              </a:ext>
            </a:extLst>
          </p:cNvPr>
          <p:cNvSpPr/>
          <p:nvPr/>
        </p:nvSpPr>
        <p:spPr>
          <a:xfrm>
            <a:off x="7707503" y="5460676"/>
            <a:ext cx="170689" cy="108575"/>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7" name="Rectangle 876">
            <a:extLst>
              <a:ext uri="{FF2B5EF4-FFF2-40B4-BE49-F238E27FC236}">
                <a16:creationId xmlns:a16="http://schemas.microsoft.com/office/drawing/2014/main" id="{917AD159-CABC-4281-80E2-229D0A36054C}"/>
              </a:ext>
            </a:extLst>
          </p:cNvPr>
          <p:cNvSpPr/>
          <p:nvPr/>
        </p:nvSpPr>
        <p:spPr>
          <a:xfrm>
            <a:off x="7707503" y="5741134"/>
            <a:ext cx="170689" cy="108575"/>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8" name="Rectangle 877">
            <a:extLst>
              <a:ext uri="{FF2B5EF4-FFF2-40B4-BE49-F238E27FC236}">
                <a16:creationId xmlns:a16="http://schemas.microsoft.com/office/drawing/2014/main" id="{B3207BB8-FC11-4D54-BFA4-D1B4E99BA3CB}"/>
              </a:ext>
            </a:extLst>
          </p:cNvPr>
          <p:cNvSpPr/>
          <p:nvPr/>
        </p:nvSpPr>
        <p:spPr>
          <a:xfrm>
            <a:off x="7707503" y="5600905"/>
            <a:ext cx="170689" cy="108575"/>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79" name="Rectangle 878">
            <a:extLst>
              <a:ext uri="{FF2B5EF4-FFF2-40B4-BE49-F238E27FC236}">
                <a16:creationId xmlns:a16="http://schemas.microsoft.com/office/drawing/2014/main" id="{5FC935E3-5BB3-42A6-8653-E9E720160005}"/>
              </a:ext>
            </a:extLst>
          </p:cNvPr>
          <p:cNvSpPr/>
          <p:nvPr/>
        </p:nvSpPr>
        <p:spPr>
          <a:xfrm>
            <a:off x="7707503" y="5870133"/>
            <a:ext cx="170689" cy="108575"/>
          </a:xfrm>
          <a:prstGeom prst="rect">
            <a:avLst/>
          </a:pr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80" name="TextBox 879">
            <a:extLst>
              <a:ext uri="{FF2B5EF4-FFF2-40B4-BE49-F238E27FC236}">
                <a16:creationId xmlns:a16="http://schemas.microsoft.com/office/drawing/2014/main" id="{ED9F3400-CBF8-4100-B68F-0FCD3C669957}"/>
              </a:ext>
            </a:extLst>
          </p:cNvPr>
          <p:cNvSpPr txBox="1"/>
          <p:nvPr/>
        </p:nvSpPr>
        <p:spPr>
          <a:xfrm>
            <a:off x="8773519" y="4020399"/>
            <a:ext cx="41295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a:solidFill>
                  <a:prstClr val="black"/>
                </a:solidFill>
                <a:latin typeface="Arial" panose="020B0604020202020204"/>
              </a:rPr>
              <a:t>28</a:t>
            </a:r>
            <a:endParaRPr kumimoji="0" lang="el-GR"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1" name="TextBox 880">
            <a:extLst>
              <a:ext uri="{FF2B5EF4-FFF2-40B4-BE49-F238E27FC236}">
                <a16:creationId xmlns:a16="http://schemas.microsoft.com/office/drawing/2014/main" id="{E923DFAA-608C-4324-AE08-4B8FF655C875}"/>
              </a:ext>
            </a:extLst>
          </p:cNvPr>
          <p:cNvSpPr txBox="1"/>
          <p:nvPr/>
        </p:nvSpPr>
        <p:spPr>
          <a:xfrm>
            <a:off x="10412241" y="1596365"/>
            <a:ext cx="382920"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1.503</a:t>
            </a:r>
          </a:p>
        </p:txBody>
      </p:sp>
      <p:sp>
        <p:nvSpPr>
          <p:cNvPr id="882" name="TextBox 881">
            <a:extLst>
              <a:ext uri="{FF2B5EF4-FFF2-40B4-BE49-F238E27FC236}">
                <a16:creationId xmlns:a16="http://schemas.microsoft.com/office/drawing/2014/main" id="{9150A236-EFC4-4660-A9B6-BACDFE7F0A5A}"/>
              </a:ext>
            </a:extLst>
          </p:cNvPr>
          <p:cNvSpPr txBox="1"/>
          <p:nvPr/>
        </p:nvSpPr>
        <p:spPr>
          <a:xfrm>
            <a:off x="8300224" y="3191951"/>
            <a:ext cx="319055"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88</a:t>
            </a:r>
          </a:p>
        </p:txBody>
      </p:sp>
      <p:sp>
        <p:nvSpPr>
          <p:cNvPr id="883" name="TextBox 882">
            <a:extLst>
              <a:ext uri="{FF2B5EF4-FFF2-40B4-BE49-F238E27FC236}">
                <a16:creationId xmlns:a16="http://schemas.microsoft.com/office/drawing/2014/main" id="{E8B8875D-CF80-40A1-868B-E0D49707091F}"/>
              </a:ext>
            </a:extLst>
          </p:cNvPr>
          <p:cNvSpPr txBox="1"/>
          <p:nvPr/>
        </p:nvSpPr>
        <p:spPr>
          <a:xfrm>
            <a:off x="9638486" y="3608136"/>
            <a:ext cx="99732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145</a:t>
            </a:r>
          </a:p>
        </p:txBody>
      </p:sp>
      <p:sp>
        <p:nvSpPr>
          <p:cNvPr id="884" name="TextBox 883">
            <a:extLst>
              <a:ext uri="{FF2B5EF4-FFF2-40B4-BE49-F238E27FC236}">
                <a16:creationId xmlns:a16="http://schemas.microsoft.com/office/drawing/2014/main" id="{C8C70098-00AE-44DA-BAA8-36FBB1B6A1C4}"/>
              </a:ext>
            </a:extLst>
          </p:cNvPr>
          <p:cNvSpPr txBox="1"/>
          <p:nvPr/>
        </p:nvSpPr>
        <p:spPr>
          <a:xfrm>
            <a:off x="8362543" y="1895374"/>
            <a:ext cx="363496"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1.139</a:t>
            </a:r>
          </a:p>
        </p:txBody>
      </p:sp>
      <p:sp>
        <p:nvSpPr>
          <p:cNvPr id="885" name="TextBox 884">
            <a:extLst>
              <a:ext uri="{FF2B5EF4-FFF2-40B4-BE49-F238E27FC236}">
                <a16:creationId xmlns:a16="http://schemas.microsoft.com/office/drawing/2014/main" id="{2983A011-FDAB-4360-8820-C3AB5B80AA09}"/>
              </a:ext>
            </a:extLst>
          </p:cNvPr>
          <p:cNvSpPr txBox="1"/>
          <p:nvPr/>
        </p:nvSpPr>
        <p:spPr>
          <a:xfrm>
            <a:off x="9095367" y="2004136"/>
            <a:ext cx="33723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3.179</a:t>
            </a:r>
          </a:p>
        </p:txBody>
      </p:sp>
      <p:sp>
        <p:nvSpPr>
          <p:cNvPr id="886" name="TextBox 885">
            <a:extLst>
              <a:ext uri="{FF2B5EF4-FFF2-40B4-BE49-F238E27FC236}">
                <a16:creationId xmlns:a16="http://schemas.microsoft.com/office/drawing/2014/main" id="{CA3D6992-1428-455C-A14F-3C4E1C79565F}"/>
              </a:ext>
            </a:extLst>
          </p:cNvPr>
          <p:cNvSpPr txBox="1"/>
          <p:nvPr/>
        </p:nvSpPr>
        <p:spPr>
          <a:xfrm>
            <a:off x="8759749" y="2401833"/>
            <a:ext cx="574134"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Arial" panose="020B0604020202020204"/>
                <a:ea typeface="+mn-ea"/>
                <a:cs typeface="+mn-cs"/>
              </a:rPr>
              <a:t>1.056</a:t>
            </a:r>
          </a:p>
        </p:txBody>
      </p:sp>
      <p:sp>
        <p:nvSpPr>
          <p:cNvPr id="887" name="TextBox 886">
            <a:extLst>
              <a:ext uri="{FF2B5EF4-FFF2-40B4-BE49-F238E27FC236}">
                <a16:creationId xmlns:a16="http://schemas.microsoft.com/office/drawing/2014/main" id="{EE67DC74-7456-44BE-9A27-4FF994F8A565}"/>
              </a:ext>
            </a:extLst>
          </p:cNvPr>
          <p:cNvSpPr txBox="1"/>
          <p:nvPr/>
        </p:nvSpPr>
        <p:spPr>
          <a:xfrm>
            <a:off x="7882566" y="2421734"/>
            <a:ext cx="48052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588</a:t>
            </a:r>
          </a:p>
        </p:txBody>
      </p:sp>
      <p:sp>
        <p:nvSpPr>
          <p:cNvPr id="888" name="Rectangle 887">
            <a:extLst>
              <a:ext uri="{FF2B5EF4-FFF2-40B4-BE49-F238E27FC236}">
                <a16:creationId xmlns:a16="http://schemas.microsoft.com/office/drawing/2014/main" id="{EF8D9750-0721-4592-BEE3-AF52B4D57C2C}"/>
              </a:ext>
            </a:extLst>
          </p:cNvPr>
          <p:cNvSpPr/>
          <p:nvPr/>
        </p:nvSpPr>
        <p:spPr>
          <a:xfrm>
            <a:off x="4987385" y="1250442"/>
            <a:ext cx="2217229" cy="4808388"/>
          </a:xfrm>
          <a:prstGeom prst="rect">
            <a:avLst/>
          </a:prstGeom>
          <a:no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r>
              <a:rPr lang="el-GR" sz="1100" dirty="0">
                <a:solidFill>
                  <a:schemeClr val="tx1"/>
                </a:solidFill>
              </a:rPr>
              <a:t>Η Βόρεια Ελλάδα διαθέτει τους περισσότερους ΔΑΣΕ, με τις πρώτες θέσεις να αντιστοιχούν στις Περιφέρειες Κεντρικής Μακεδονίας (105), Ανατολικής Μακεδονίας και Θράκης (48) και Δυτικής Μακεδονίας (45) οι οποίοι αθροίζουν περίπου το 68% του συνολικού αριθμού ΔΑΣΕ της χώρας.​</a:t>
            </a:r>
          </a:p>
          <a:p>
            <a:pPr marL="171450" indent="-171450">
              <a:buFont typeface="Wingdings" panose="05000000000000000000" pitchFamily="2" charset="2"/>
              <a:buChar char="v"/>
            </a:pPr>
            <a:r>
              <a:rPr lang="el-GR" sz="1100" dirty="0">
                <a:solidFill>
                  <a:schemeClr val="tx1"/>
                </a:solidFill>
              </a:rPr>
              <a:t>Οι πλειοψηφία των δασεργατών μελών των ενεργών ΔΑΣΕ εντοπίζονται στις αντίστοιχες Περιφέρειες, ήτοι 3.179 στην Κεντρική Μακεδονία, 1.503 στην Ανατολική Μακεδονία και Θράκη και 1.139 στη Δυτική Μακεδονία.</a:t>
            </a:r>
          </a:p>
          <a:p>
            <a:pPr marL="171450" indent="-171450">
              <a:buFont typeface="Wingdings" panose="05000000000000000000" pitchFamily="2" charset="2"/>
              <a:buChar char="v"/>
            </a:pPr>
            <a:r>
              <a:rPr lang="el-GR" sz="1100" dirty="0">
                <a:solidFill>
                  <a:schemeClr val="tx1"/>
                </a:solidFill>
              </a:rPr>
              <a:t>Κατά Μέσο Όρο (Μ.Ο.) η αναλογία δασεργατών ανά ΔΑΣΕ αντιστοιχεί σε ~30.</a:t>
            </a:r>
          </a:p>
        </p:txBody>
      </p:sp>
      <p:sp>
        <p:nvSpPr>
          <p:cNvPr id="889" name="Rectangle: Rounded Corners 888">
            <a:extLst>
              <a:ext uri="{FF2B5EF4-FFF2-40B4-BE49-F238E27FC236}">
                <a16:creationId xmlns:a16="http://schemas.microsoft.com/office/drawing/2014/main" id="{74EA4A80-68E9-485E-BE5E-CAB7386825BB}"/>
              </a:ext>
            </a:extLst>
          </p:cNvPr>
          <p:cNvSpPr/>
          <p:nvPr/>
        </p:nvSpPr>
        <p:spPr>
          <a:xfrm>
            <a:off x="237946" y="991729"/>
            <a:ext cx="4546196" cy="51317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l-GR" sz="900">
              <a:ln>
                <a:noFill/>
              </a:ln>
              <a:solidFill>
                <a:schemeClr val="tx1"/>
              </a:solidFill>
            </a:endParaRPr>
          </a:p>
        </p:txBody>
      </p:sp>
      <p:sp>
        <p:nvSpPr>
          <p:cNvPr id="890" name="Freeform 37">
            <a:extLst>
              <a:ext uri="{FF2B5EF4-FFF2-40B4-BE49-F238E27FC236}">
                <a16:creationId xmlns:a16="http://schemas.microsoft.com/office/drawing/2014/main" id="{4FB09BCF-E439-478E-A28C-FF5AF54E9B31}"/>
              </a:ext>
            </a:extLst>
          </p:cNvPr>
          <p:cNvSpPr>
            <a:spLocks noChangeAspect="1"/>
          </p:cNvSpPr>
          <p:nvPr/>
        </p:nvSpPr>
        <p:spPr bwMode="auto">
          <a:xfrm>
            <a:off x="3339588" y="1251743"/>
            <a:ext cx="511666" cy="358774"/>
          </a:xfrm>
          <a:custGeom>
            <a:avLst/>
            <a:gdLst>
              <a:gd name="T0" fmla="*/ 0 w 344"/>
              <a:gd name="T1" fmla="*/ 0 h 243"/>
              <a:gd name="T2" fmla="*/ 0 w 344"/>
              <a:gd name="T3" fmla="*/ 0 h 243"/>
              <a:gd name="T4" fmla="*/ 0 w 344"/>
              <a:gd name="T5" fmla="*/ 0 h 243"/>
              <a:gd name="T6" fmla="*/ 0 w 344"/>
              <a:gd name="T7" fmla="*/ 0 h 243"/>
              <a:gd name="T8" fmla="*/ 0 w 344"/>
              <a:gd name="T9" fmla="*/ 0 h 243"/>
              <a:gd name="T10" fmla="*/ 0 w 344"/>
              <a:gd name="T11" fmla="*/ 0 h 243"/>
              <a:gd name="T12" fmla="*/ 0 w 344"/>
              <a:gd name="T13" fmla="*/ 0 h 243"/>
              <a:gd name="T14" fmla="*/ 0 w 344"/>
              <a:gd name="T15" fmla="*/ 0 h 243"/>
              <a:gd name="T16" fmla="*/ 0 w 344"/>
              <a:gd name="T17" fmla="*/ 0 h 243"/>
              <a:gd name="T18" fmla="*/ 0 w 344"/>
              <a:gd name="T19" fmla="*/ 0 h 243"/>
              <a:gd name="T20" fmla="*/ 0 w 344"/>
              <a:gd name="T21" fmla="*/ 0 h 243"/>
              <a:gd name="T22" fmla="*/ 0 w 344"/>
              <a:gd name="T23" fmla="*/ 0 h 243"/>
              <a:gd name="T24" fmla="*/ 0 w 344"/>
              <a:gd name="T25" fmla="*/ 0 h 243"/>
              <a:gd name="T26" fmla="*/ 0 w 344"/>
              <a:gd name="T27" fmla="*/ 0 h 243"/>
              <a:gd name="T28" fmla="*/ 0 w 344"/>
              <a:gd name="T29" fmla="*/ 0 h 243"/>
              <a:gd name="T30" fmla="*/ 0 w 344"/>
              <a:gd name="T31" fmla="*/ 0 h 243"/>
              <a:gd name="T32" fmla="*/ 0 w 344"/>
              <a:gd name="T33" fmla="*/ 0 h 243"/>
              <a:gd name="T34" fmla="*/ 0 w 344"/>
              <a:gd name="T35" fmla="*/ 0 h 243"/>
              <a:gd name="T36" fmla="*/ 0 w 344"/>
              <a:gd name="T37" fmla="*/ 0 h 243"/>
              <a:gd name="T38" fmla="*/ 0 w 344"/>
              <a:gd name="T39" fmla="*/ 0 h 243"/>
              <a:gd name="T40" fmla="*/ 0 w 344"/>
              <a:gd name="T41" fmla="*/ 0 h 243"/>
              <a:gd name="T42" fmla="*/ 0 w 344"/>
              <a:gd name="T43" fmla="*/ 0 h 243"/>
              <a:gd name="T44" fmla="*/ 0 w 344"/>
              <a:gd name="T45" fmla="*/ 0 h 243"/>
              <a:gd name="T46" fmla="*/ 0 w 344"/>
              <a:gd name="T47" fmla="*/ 0 h 243"/>
              <a:gd name="T48" fmla="*/ 0 w 344"/>
              <a:gd name="T49" fmla="*/ 0 h 243"/>
              <a:gd name="T50" fmla="*/ 0 w 344"/>
              <a:gd name="T51" fmla="*/ 0 h 243"/>
              <a:gd name="T52" fmla="*/ 0 w 344"/>
              <a:gd name="T53" fmla="*/ 0 h 243"/>
              <a:gd name="T54" fmla="*/ 0 w 344"/>
              <a:gd name="T55" fmla="*/ 0 h 243"/>
              <a:gd name="T56" fmla="*/ 0 w 344"/>
              <a:gd name="T57" fmla="*/ 0 h 243"/>
              <a:gd name="T58" fmla="*/ 0 w 344"/>
              <a:gd name="T59" fmla="*/ 0 h 243"/>
              <a:gd name="T60" fmla="*/ 0 w 344"/>
              <a:gd name="T61" fmla="*/ 0 h 243"/>
              <a:gd name="T62" fmla="*/ 0 w 344"/>
              <a:gd name="T63" fmla="*/ 0 h 243"/>
              <a:gd name="T64" fmla="*/ 0 w 344"/>
              <a:gd name="T65" fmla="*/ 0 h 243"/>
              <a:gd name="T66" fmla="*/ 0 w 344"/>
              <a:gd name="T67" fmla="*/ 0 h 243"/>
              <a:gd name="T68" fmla="*/ 0 w 344"/>
              <a:gd name="T69" fmla="*/ 0 h 243"/>
              <a:gd name="T70" fmla="*/ 0 w 344"/>
              <a:gd name="T71" fmla="*/ 0 h 243"/>
              <a:gd name="T72" fmla="*/ 0 w 344"/>
              <a:gd name="T73" fmla="*/ 0 h 243"/>
              <a:gd name="T74" fmla="*/ 0 w 344"/>
              <a:gd name="T75" fmla="*/ 0 h 243"/>
              <a:gd name="T76" fmla="*/ 0 w 344"/>
              <a:gd name="T77" fmla="*/ 0 h 243"/>
              <a:gd name="T78" fmla="*/ 0 w 344"/>
              <a:gd name="T79" fmla="*/ 0 h 243"/>
              <a:gd name="T80" fmla="*/ 0 w 344"/>
              <a:gd name="T81" fmla="*/ 0 h 243"/>
              <a:gd name="T82" fmla="*/ 0 w 344"/>
              <a:gd name="T83" fmla="*/ 0 h 243"/>
              <a:gd name="T84" fmla="*/ 0 w 344"/>
              <a:gd name="T85" fmla="*/ 0 h 243"/>
              <a:gd name="T86" fmla="*/ 0 w 344"/>
              <a:gd name="T87" fmla="*/ 0 h 243"/>
              <a:gd name="T88" fmla="*/ 0 w 344"/>
              <a:gd name="T89" fmla="*/ 0 h 243"/>
              <a:gd name="T90" fmla="*/ 0 w 344"/>
              <a:gd name="T91" fmla="*/ 0 h 243"/>
              <a:gd name="T92" fmla="*/ 0 w 344"/>
              <a:gd name="T93" fmla="*/ 0 h 243"/>
              <a:gd name="T94" fmla="*/ 0 w 344"/>
              <a:gd name="T95" fmla="*/ 0 h 243"/>
              <a:gd name="T96" fmla="*/ 0 w 344"/>
              <a:gd name="T97" fmla="*/ 0 h 243"/>
              <a:gd name="T98" fmla="*/ 0 w 344"/>
              <a:gd name="T99" fmla="*/ 0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4" h="243">
                <a:moveTo>
                  <a:pt x="335" y="10"/>
                </a:moveTo>
                <a:lnTo>
                  <a:pt x="317" y="16"/>
                </a:lnTo>
                <a:lnTo>
                  <a:pt x="297" y="0"/>
                </a:lnTo>
                <a:lnTo>
                  <a:pt x="252" y="18"/>
                </a:lnTo>
                <a:lnTo>
                  <a:pt x="237" y="18"/>
                </a:lnTo>
                <a:lnTo>
                  <a:pt x="198" y="16"/>
                </a:lnTo>
                <a:lnTo>
                  <a:pt x="182" y="32"/>
                </a:lnTo>
                <a:lnTo>
                  <a:pt x="153" y="32"/>
                </a:lnTo>
                <a:lnTo>
                  <a:pt x="105" y="49"/>
                </a:lnTo>
                <a:lnTo>
                  <a:pt x="75" y="48"/>
                </a:lnTo>
                <a:lnTo>
                  <a:pt x="63" y="36"/>
                </a:lnTo>
                <a:lnTo>
                  <a:pt x="50" y="64"/>
                </a:lnTo>
                <a:lnTo>
                  <a:pt x="45" y="60"/>
                </a:lnTo>
                <a:lnTo>
                  <a:pt x="32" y="51"/>
                </a:lnTo>
                <a:lnTo>
                  <a:pt x="28" y="56"/>
                </a:lnTo>
                <a:lnTo>
                  <a:pt x="26" y="66"/>
                </a:lnTo>
                <a:lnTo>
                  <a:pt x="0" y="92"/>
                </a:lnTo>
                <a:lnTo>
                  <a:pt x="0" y="104"/>
                </a:lnTo>
                <a:lnTo>
                  <a:pt x="25" y="126"/>
                </a:lnTo>
                <a:lnTo>
                  <a:pt x="38" y="136"/>
                </a:lnTo>
                <a:lnTo>
                  <a:pt x="36" y="149"/>
                </a:lnTo>
                <a:lnTo>
                  <a:pt x="52" y="163"/>
                </a:lnTo>
                <a:lnTo>
                  <a:pt x="48" y="168"/>
                </a:lnTo>
                <a:lnTo>
                  <a:pt x="39" y="171"/>
                </a:lnTo>
                <a:lnTo>
                  <a:pt x="41" y="175"/>
                </a:lnTo>
                <a:lnTo>
                  <a:pt x="33" y="195"/>
                </a:lnTo>
                <a:lnTo>
                  <a:pt x="57" y="203"/>
                </a:lnTo>
                <a:lnTo>
                  <a:pt x="67" y="195"/>
                </a:lnTo>
                <a:lnTo>
                  <a:pt x="72" y="204"/>
                </a:lnTo>
                <a:lnTo>
                  <a:pt x="83" y="197"/>
                </a:lnTo>
                <a:lnTo>
                  <a:pt x="88" y="200"/>
                </a:lnTo>
                <a:lnTo>
                  <a:pt x="85" y="212"/>
                </a:lnTo>
                <a:lnTo>
                  <a:pt x="92" y="212"/>
                </a:lnTo>
                <a:lnTo>
                  <a:pt x="99" y="203"/>
                </a:lnTo>
                <a:lnTo>
                  <a:pt x="112" y="200"/>
                </a:lnTo>
                <a:lnTo>
                  <a:pt x="125" y="218"/>
                </a:lnTo>
                <a:lnTo>
                  <a:pt x="154" y="224"/>
                </a:lnTo>
                <a:lnTo>
                  <a:pt x="192" y="243"/>
                </a:lnTo>
                <a:lnTo>
                  <a:pt x="202" y="239"/>
                </a:lnTo>
                <a:lnTo>
                  <a:pt x="219" y="241"/>
                </a:lnTo>
                <a:lnTo>
                  <a:pt x="224" y="216"/>
                </a:lnTo>
                <a:lnTo>
                  <a:pt x="227" y="194"/>
                </a:lnTo>
                <a:lnTo>
                  <a:pt x="256" y="192"/>
                </a:lnTo>
                <a:lnTo>
                  <a:pt x="261" y="180"/>
                </a:lnTo>
                <a:lnTo>
                  <a:pt x="301" y="169"/>
                </a:lnTo>
                <a:lnTo>
                  <a:pt x="318" y="116"/>
                </a:lnTo>
                <a:lnTo>
                  <a:pt x="337" y="112"/>
                </a:lnTo>
                <a:lnTo>
                  <a:pt x="344" y="106"/>
                </a:lnTo>
                <a:lnTo>
                  <a:pt x="321" y="52"/>
                </a:lnTo>
                <a:lnTo>
                  <a:pt x="335" y="1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1" name="Freeform 38">
            <a:extLst>
              <a:ext uri="{FF2B5EF4-FFF2-40B4-BE49-F238E27FC236}">
                <a16:creationId xmlns:a16="http://schemas.microsoft.com/office/drawing/2014/main" id="{BE22F780-7E6C-449E-BE1F-257AEF222421}"/>
              </a:ext>
            </a:extLst>
          </p:cNvPr>
          <p:cNvSpPr>
            <a:spLocks noChangeAspect="1"/>
          </p:cNvSpPr>
          <p:nvPr/>
        </p:nvSpPr>
        <p:spPr bwMode="auto">
          <a:xfrm>
            <a:off x="3017819" y="1209257"/>
            <a:ext cx="416717" cy="391818"/>
          </a:xfrm>
          <a:custGeom>
            <a:avLst/>
            <a:gdLst>
              <a:gd name="T0" fmla="*/ 0 w 276"/>
              <a:gd name="T1" fmla="*/ 0 h 267"/>
              <a:gd name="T2" fmla="*/ 0 w 276"/>
              <a:gd name="T3" fmla="*/ 0 h 267"/>
              <a:gd name="T4" fmla="*/ 0 w 276"/>
              <a:gd name="T5" fmla="*/ 0 h 267"/>
              <a:gd name="T6" fmla="*/ 0 w 276"/>
              <a:gd name="T7" fmla="*/ 0 h 267"/>
              <a:gd name="T8" fmla="*/ 0 w 276"/>
              <a:gd name="T9" fmla="*/ 0 h 267"/>
              <a:gd name="T10" fmla="*/ 0 w 276"/>
              <a:gd name="T11" fmla="*/ 0 h 267"/>
              <a:gd name="T12" fmla="*/ 0 w 276"/>
              <a:gd name="T13" fmla="*/ 0 h 267"/>
              <a:gd name="T14" fmla="*/ 0 w 276"/>
              <a:gd name="T15" fmla="*/ 0 h 267"/>
              <a:gd name="T16" fmla="*/ 0 w 276"/>
              <a:gd name="T17" fmla="*/ 0 h 267"/>
              <a:gd name="T18" fmla="*/ 0 w 276"/>
              <a:gd name="T19" fmla="*/ 0 h 267"/>
              <a:gd name="T20" fmla="*/ 0 w 276"/>
              <a:gd name="T21" fmla="*/ 0 h 267"/>
              <a:gd name="T22" fmla="*/ 0 w 276"/>
              <a:gd name="T23" fmla="*/ 0 h 267"/>
              <a:gd name="T24" fmla="*/ 0 w 276"/>
              <a:gd name="T25" fmla="*/ 0 h 267"/>
              <a:gd name="T26" fmla="*/ 0 w 276"/>
              <a:gd name="T27" fmla="*/ 0 h 267"/>
              <a:gd name="T28" fmla="*/ 0 w 276"/>
              <a:gd name="T29" fmla="*/ 0 h 267"/>
              <a:gd name="T30" fmla="*/ 0 w 276"/>
              <a:gd name="T31" fmla="*/ 0 h 267"/>
              <a:gd name="T32" fmla="*/ 0 w 276"/>
              <a:gd name="T33" fmla="*/ 0 h 267"/>
              <a:gd name="T34" fmla="*/ 0 w 276"/>
              <a:gd name="T35" fmla="*/ 0 h 267"/>
              <a:gd name="T36" fmla="*/ 0 w 276"/>
              <a:gd name="T37" fmla="*/ 0 h 267"/>
              <a:gd name="T38" fmla="*/ 0 w 276"/>
              <a:gd name="T39" fmla="*/ 0 h 267"/>
              <a:gd name="T40" fmla="*/ 0 w 276"/>
              <a:gd name="T41" fmla="*/ 0 h 267"/>
              <a:gd name="T42" fmla="*/ 0 w 276"/>
              <a:gd name="T43" fmla="*/ 0 h 267"/>
              <a:gd name="T44" fmla="*/ 0 w 276"/>
              <a:gd name="T45" fmla="*/ 0 h 267"/>
              <a:gd name="T46" fmla="*/ 0 w 276"/>
              <a:gd name="T47" fmla="*/ 0 h 267"/>
              <a:gd name="T48" fmla="*/ 0 w 276"/>
              <a:gd name="T49" fmla="*/ 0 h 267"/>
              <a:gd name="T50" fmla="*/ 0 w 276"/>
              <a:gd name="T51" fmla="*/ 0 h 267"/>
              <a:gd name="T52" fmla="*/ 0 w 276"/>
              <a:gd name="T53" fmla="*/ 0 h 267"/>
              <a:gd name="T54" fmla="*/ 0 w 276"/>
              <a:gd name="T55" fmla="*/ 0 h 267"/>
              <a:gd name="T56" fmla="*/ 0 w 276"/>
              <a:gd name="T57" fmla="*/ 0 h 267"/>
              <a:gd name="T58" fmla="*/ 0 w 276"/>
              <a:gd name="T59" fmla="*/ 0 h 267"/>
              <a:gd name="T60" fmla="*/ 0 w 276"/>
              <a:gd name="T61" fmla="*/ 0 h 267"/>
              <a:gd name="T62" fmla="*/ 0 w 276"/>
              <a:gd name="T63" fmla="*/ 0 h 267"/>
              <a:gd name="T64" fmla="*/ 0 w 276"/>
              <a:gd name="T65" fmla="*/ 0 h 267"/>
              <a:gd name="T66" fmla="*/ 0 w 276"/>
              <a:gd name="T67" fmla="*/ 0 h 267"/>
              <a:gd name="T68" fmla="*/ 0 w 276"/>
              <a:gd name="T69" fmla="*/ 0 h 267"/>
              <a:gd name="T70" fmla="*/ 0 w 276"/>
              <a:gd name="T71" fmla="*/ 0 h 267"/>
              <a:gd name="T72" fmla="*/ 0 w 276"/>
              <a:gd name="T73" fmla="*/ 0 h 267"/>
              <a:gd name="T74" fmla="*/ 0 w 276"/>
              <a:gd name="T75" fmla="*/ 0 h 267"/>
              <a:gd name="T76" fmla="*/ 0 w 276"/>
              <a:gd name="T77" fmla="*/ 0 h 267"/>
              <a:gd name="T78" fmla="*/ 0 w 276"/>
              <a:gd name="T79" fmla="*/ 0 h 267"/>
              <a:gd name="T80" fmla="*/ 0 w 276"/>
              <a:gd name="T81" fmla="*/ 0 h 267"/>
              <a:gd name="T82" fmla="*/ 0 w 276"/>
              <a:gd name="T83" fmla="*/ 0 h 267"/>
              <a:gd name="T84" fmla="*/ 0 w 276"/>
              <a:gd name="T85" fmla="*/ 0 h 267"/>
              <a:gd name="T86" fmla="*/ 0 w 276"/>
              <a:gd name="T87" fmla="*/ 0 h 267"/>
              <a:gd name="T88" fmla="*/ 0 w 276"/>
              <a:gd name="T89" fmla="*/ 0 h 267"/>
              <a:gd name="T90" fmla="*/ 0 w 276"/>
              <a:gd name="T91" fmla="*/ 0 h 267"/>
              <a:gd name="T92" fmla="*/ 0 w 276"/>
              <a:gd name="T93" fmla="*/ 0 h 267"/>
              <a:gd name="T94" fmla="*/ 0 w 276"/>
              <a:gd name="T95" fmla="*/ 0 h 267"/>
              <a:gd name="T96" fmla="*/ 0 w 276"/>
              <a:gd name="T97" fmla="*/ 0 h 267"/>
              <a:gd name="T98" fmla="*/ 0 w 276"/>
              <a:gd name="T99" fmla="*/ 0 h 267"/>
              <a:gd name="T100" fmla="*/ 0 w 276"/>
              <a:gd name="T101" fmla="*/ 0 h 267"/>
              <a:gd name="T102" fmla="*/ 0 w 276"/>
              <a:gd name="T103" fmla="*/ 0 h 267"/>
              <a:gd name="T104" fmla="*/ 0 w 276"/>
              <a:gd name="T105" fmla="*/ 0 h 267"/>
              <a:gd name="T106" fmla="*/ 0 w 276"/>
              <a:gd name="T107" fmla="*/ 0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6" h="267">
                <a:moveTo>
                  <a:pt x="276" y="65"/>
                </a:moveTo>
                <a:lnTo>
                  <a:pt x="261" y="50"/>
                </a:lnTo>
                <a:lnTo>
                  <a:pt x="238" y="37"/>
                </a:lnTo>
                <a:lnTo>
                  <a:pt x="229" y="35"/>
                </a:lnTo>
                <a:lnTo>
                  <a:pt x="209" y="18"/>
                </a:lnTo>
                <a:lnTo>
                  <a:pt x="169" y="8"/>
                </a:lnTo>
                <a:lnTo>
                  <a:pt x="161" y="0"/>
                </a:lnTo>
                <a:lnTo>
                  <a:pt x="151" y="9"/>
                </a:lnTo>
                <a:lnTo>
                  <a:pt x="137" y="6"/>
                </a:lnTo>
                <a:lnTo>
                  <a:pt x="123" y="28"/>
                </a:lnTo>
                <a:lnTo>
                  <a:pt x="110" y="23"/>
                </a:lnTo>
                <a:lnTo>
                  <a:pt x="105" y="32"/>
                </a:lnTo>
                <a:lnTo>
                  <a:pt x="99" y="30"/>
                </a:lnTo>
                <a:lnTo>
                  <a:pt x="90" y="30"/>
                </a:lnTo>
                <a:lnTo>
                  <a:pt x="86" y="37"/>
                </a:lnTo>
                <a:lnTo>
                  <a:pt x="81" y="47"/>
                </a:lnTo>
                <a:lnTo>
                  <a:pt x="73" y="45"/>
                </a:lnTo>
                <a:lnTo>
                  <a:pt x="69" y="50"/>
                </a:lnTo>
                <a:lnTo>
                  <a:pt x="55" y="49"/>
                </a:lnTo>
                <a:lnTo>
                  <a:pt x="52" y="70"/>
                </a:lnTo>
                <a:lnTo>
                  <a:pt x="41" y="86"/>
                </a:lnTo>
                <a:lnTo>
                  <a:pt x="33" y="81"/>
                </a:lnTo>
                <a:lnTo>
                  <a:pt x="17" y="74"/>
                </a:lnTo>
                <a:lnTo>
                  <a:pt x="17" y="85"/>
                </a:lnTo>
                <a:lnTo>
                  <a:pt x="0" y="91"/>
                </a:lnTo>
                <a:lnTo>
                  <a:pt x="17" y="109"/>
                </a:lnTo>
                <a:lnTo>
                  <a:pt x="47" y="112"/>
                </a:lnTo>
                <a:lnTo>
                  <a:pt x="54" y="108"/>
                </a:lnTo>
                <a:lnTo>
                  <a:pt x="85" y="110"/>
                </a:lnTo>
                <a:lnTo>
                  <a:pt x="88" y="121"/>
                </a:lnTo>
                <a:lnTo>
                  <a:pt x="85" y="136"/>
                </a:lnTo>
                <a:lnTo>
                  <a:pt x="87" y="151"/>
                </a:lnTo>
                <a:lnTo>
                  <a:pt x="115" y="162"/>
                </a:lnTo>
                <a:lnTo>
                  <a:pt x="113" y="177"/>
                </a:lnTo>
                <a:lnTo>
                  <a:pt x="106" y="207"/>
                </a:lnTo>
                <a:lnTo>
                  <a:pt x="117" y="236"/>
                </a:lnTo>
                <a:lnTo>
                  <a:pt x="133" y="252"/>
                </a:lnTo>
                <a:lnTo>
                  <a:pt x="134" y="267"/>
                </a:lnTo>
                <a:lnTo>
                  <a:pt x="158" y="242"/>
                </a:lnTo>
                <a:lnTo>
                  <a:pt x="189" y="237"/>
                </a:lnTo>
                <a:lnTo>
                  <a:pt x="196" y="227"/>
                </a:lnTo>
                <a:lnTo>
                  <a:pt x="217" y="204"/>
                </a:lnTo>
                <a:lnTo>
                  <a:pt x="241" y="195"/>
                </a:lnTo>
                <a:lnTo>
                  <a:pt x="231" y="188"/>
                </a:lnTo>
                <a:lnTo>
                  <a:pt x="229" y="170"/>
                </a:lnTo>
                <a:lnTo>
                  <a:pt x="238" y="155"/>
                </a:lnTo>
                <a:lnTo>
                  <a:pt x="213" y="133"/>
                </a:lnTo>
                <a:lnTo>
                  <a:pt x="213" y="121"/>
                </a:lnTo>
                <a:lnTo>
                  <a:pt x="239" y="95"/>
                </a:lnTo>
                <a:lnTo>
                  <a:pt x="241" y="85"/>
                </a:lnTo>
                <a:lnTo>
                  <a:pt x="245" y="80"/>
                </a:lnTo>
                <a:lnTo>
                  <a:pt x="258" y="89"/>
                </a:lnTo>
                <a:lnTo>
                  <a:pt x="263" y="93"/>
                </a:lnTo>
                <a:lnTo>
                  <a:pt x="276" y="65"/>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2" name="Freeform 39">
            <a:extLst>
              <a:ext uri="{FF2B5EF4-FFF2-40B4-BE49-F238E27FC236}">
                <a16:creationId xmlns:a16="http://schemas.microsoft.com/office/drawing/2014/main" id="{524E88CC-8528-421B-B2CE-8310459227D8}"/>
              </a:ext>
            </a:extLst>
          </p:cNvPr>
          <p:cNvSpPr>
            <a:spLocks noChangeAspect="1"/>
          </p:cNvSpPr>
          <p:nvPr/>
        </p:nvSpPr>
        <p:spPr bwMode="auto">
          <a:xfrm>
            <a:off x="2548353" y="1091239"/>
            <a:ext cx="632988" cy="429584"/>
          </a:xfrm>
          <a:custGeom>
            <a:avLst/>
            <a:gdLst>
              <a:gd name="T0" fmla="*/ 0 w 423"/>
              <a:gd name="T1" fmla="*/ 0 h 290"/>
              <a:gd name="T2" fmla="*/ 0 w 423"/>
              <a:gd name="T3" fmla="*/ 0 h 290"/>
              <a:gd name="T4" fmla="*/ 0 w 423"/>
              <a:gd name="T5" fmla="*/ 0 h 290"/>
              <a:gd name="T6" fmla="*/ 0 w 423"/>
              <a:gd name="T7" fmla="*/ 0 h 290"/>
              <a:gd name="T8" fmla="*/ 0 w 423"/>
              <a:gd name="T9" fmla="*/ 0 h 290"/>
              <a:gd name="T10" fmla="*/ 0 w 423"/>
              <a:gd name="T11" fmla="*/ 0 h 290"/>
              <a:gd name="T12" fmla="*/ 0 w 423"/>
              <a:gd name="T13" fmla="*/ 0 h 290"/>
              <a:gd name="T14" fmla="*/ 0 w 423"/>
              <a:gd name="T15" fmla="*/ 0 h 290"/>
              <a:gd name="T16" fmla="*/ 0 w 423"/>
              <a:gd name="T17" fmla="*/ 0 h 290"/>
              <a:gd name="T18" fmla="*/ 0 w 423"/>
              <a:gd name="T19" fmla="*/ 0 h 290"/>
              <a:gd name="T20" fmla="*/ 0 w 423"/>
              <a:gd name="T21" fmla="*/ 0 h 290"/>
              <a:gd name="T22" fmla="*/ 0 w 423"/>
              <a:gd name="T23" fmla="*/ 0 h 290"/>
              <a:gd name="T24" fmla="*/ 0 w 423"/>
              <a:gd name="T25" fmla="*/ 0 h 290"/>
              <a:gd name="T26" fmla="*/ 0 w 423"/>
              <a:gd name="T27" fmla="*/ 0 h 290"/>
              <a:gd name="T28" fmla="*/ 0 w 423"/>
              <a:gd name="T29" fmla="*/ 0 h 290"/>
              <a:gd name="T30" fmla="*/ 0 w 423"/>
              <a:gd name="T31" fmla="*/ 0 h 290"/>
              <a:gd name="T32" fmla="*/ 0 w 423"/>
              <a:gd name="T33" fmla="*/ 0 h 290"/>
              <a:gd name="T34" fmla="*/ 0 w 423"/>
              <a:gd name="T35" fmla="*/ 0 h 290"/>
              <a:gd name="T36" fmla="*/ 0 w 423"/>
              <a:gd name="T37" fmla="*/ 0 h 290"/>
              <a:gd name="T38" fmla="*/ 0 w 423"/>
              <a:gd name="T39" fmla="*/ 0 h 290"/>
              <a:gd name="T40" fmla="*/ 0 w 423"/>
              <a:gd name="T41" fmla="*/ 0 h 290"/>
              <a:gd name="T42" fmla="*/ 0 w 423"/>
              <a:gd name="T43" fmla="*/ 0 h 290"/>
              <a:gd name="T44" fmla="*/ 0 w 423"/>
              <a:gd name="T45" fmla="*/ 0 h 290"/>
              <a:gd name="T46" fmla="*/ 0 w 423"/>
              <a:gd name="T47" fmla="*/ 0 h 290"/>
              <a:gd name="T48" fmla="*/ 0 w 423"/>
              <a:gd name="T49" fmla="*/ 0 h 290"/>
              <a:gd name="T50" fmla="*/ 0 w 423"/>
              <a:gd name="T51" fmla="*/ 0 h 290"/>
              <a:gd name="T52" fmla="*/ 0 w 423"/>
              <a:gd name="T53" fmla="*/ 0 h 290"/>
              <a:gd name="T54" fmla="*/ 0 w 423"/>
              <a:gd name="T55" fmla="*/ 0 h 290"/>
              <a:gd name="T56" fmla="*/ 0 w 423"/>
              <a:gd name="T57" fmla="*/ 0 h 290"/>
              <a:gd name="T58" fmla="*/ 0 w 423"/>
              <a:gd name="T59" fmla="*/ 0 h 290"/>
              <a:gd name="T60" fmla="*/ 0 w 423"/>
              <a:gd name="T61" fmla="*/ 0 h 290"/>
              <a:gd name="T62" fmla="*/ 0 w 423"/>
              <a:gd name="T63" fmla="*/ 0 h 290"/>
              <a:gd name="T64" fmla="*/ 0 w 423"/>
              <a:gd name="T65" fmla="*/ 0 h 290"/>
              <a:gd name="T66" fmla="*/ 0 w 423"/>
              <a:gd name="T67" fmla="*/ 0 h 290"/>
              <a:gd name="T68" fmla="*/ 0 w 423"/>
              <a:gd name="T69" fmla="*/ 0 h 290"/>
              <a:gd name="T70" fmla="*/ 0 w 423"/>
              <a:gd name="T71" fmla="*/ 0 h 290"/>
              <a:gd name="T72" fmla="*/ 0 w 423"/>
              <a:gd name="T73" fmla="*/ 0 h 290"/>
              <a:gd name="T74" fmla="*/ 0 w 423"/>
              <a:gd name="T75" fmla="*/ 0 h 290"/>
              <a:gd name="T76" fmla="*/ 0 w 423"/>
              <a:gd name="T77" fmla="*/ 0 h 290"/>
              <a:gd name="T78" fmla="*/ 0 w 423"/>
              <a:gd name="T79" fmla="*/ 0 h 290"/>
              <a:gd name="T80" fmla="*/ 0 w 423"/>
              <a:gd name="T81" fmla="*/ 0 h 290"/>
              <a:gd name="T82" fmla="*/ 0 w 423"/>
              <a:gd name="T83" fmla="*/ 0 h 290"/>
              <a:gd name="T84" fmla="*/ 0 w 423"/>
              <a:gd name="T85" fmla="*/ 0 h 290"/>
              <a:gd name="T86" fmla="*/ 0 w 423"/>
              <a:gd name="T87" fmla="*/ 0 h 290"/>
              <a:gd name="T88" fmla="*/ 0 w 423"/>
              <a:gd name="T89" fmla="*/ 0 h 290"/>
              <a:gd name="T90" fmla="*/ 0 w 423"/>
              <a:gd name="T91" fmla="*/ 0 h 290"/>
              <a:gd name="T92" fmla="*/ 0 w 423"/>
              <a:gd name="T93" fmla="*/ 0 h 290"/>
              <a:gd name="T94" fmla="*/ 0 w 423"/>
              <a:gd name="T95" fmla="*/ 0 h 290"/>
              <a:gd name="T96" fmla="*/ 0 w 423"/>
              <a:gd name="T97" fmla="*/ 0 h 290"/>
              <a:gd name="T98" fmla="*/ 0 w 423"/>
              <a:gd name="T99" fmla="*/ 0 h 290"/>
              <a:gd name="T100" fmla="*/ 0 w 423"/>
              <a:gd name="T101" fmla="*/ 0 h 290"/>
              <a:gd name="T102" fmla="*/ 0 w 423"/>
              <a:gd name="T103" fmla="*/ 0 h 290"/>
              <a:gd name="T104" fmla="*/ 0 w 423"/>
              <a:gd name="T105" fmla="*/ 0 h 290"/>
              <a:gd name="T106" fmla="*/ 0 w 423"/>
              <a:gd name="T107" fmla="*/ 0 h 290"/>
              <a:gd name="T108" fmla="*/ 0 w 423"/>
              <a:gd name="T109" fmla="*/ 0 h 2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23" h="290">
                <a:moveTo>
                  <a:pt x="330" y="186"/>
                </a:moveTo>
                <a:lnTo>
                  <a:pt x="313" y="168"/>
                </a:lnTo>
                <a:lnTo>
                  <a:pt x="330" y="162"/>
                </a:lnTo>
                <a:lnTo>
                  <a:pt x="330" y="151"/>
                </a:lnTo>
                <a:lnTo>
                  <a:pt x="346" y="158"/>
                </a:lnTo>
                <a:lnTo>
                  <a:pt x="354" y="163"/>
                </a:lnTo>
                <a:lnTo>
                  <a:pt x="365" y="147"/>
                </a:lnTo>
                <a:lnTo>
                  <a:pt x="368" y="126"/>
                </a:lnTo>
                <a:lnTo>
                  <a:pt x="382" y="127"/>
                </a:lnTo>
                <a:lnTo>
                  <a:pt x="386" y="122"/>
                </a:lnTo>
                <a:lnTo>
                  <a:pt x="394" y="124"/>
                </a:lnTo>
                <a:lnTo>
                  <a:pt x="399" y="114"/>
                </a:lnTo>
                <a:lnTo>
                  <a:pt x="403" y="107"/>
                </a:lnTo>
                <a:lnTo>
                  <a:pt x="412" y="107"/>
                </a:lnTo>
                <a:lnTo>
                  <a:pt x="418" y="109"/>
                </a:lnTo>
                <a:lnTo>
                  <a:pt x="423" y="100"/>
                </a:lnTo>
                <a:lnTo>
                  <a:pt x="414" y="97"/>
                </a:lnTo>
                <a:lnTo>
                  <a:pt x="404" y="76"/>
                </a:lnTo>
                <a:lnTo>
                  <a:pt x="359" y="66"/>
                </a:lnTo>
                <a:lnTo>
                  <a:pt x="341" y="30"/>
                </a:lnTo>
                <a:lnTo>
                  <a:pt x="341" y="9"/>
                </a:lnTo>
                <a:lnTo>
                  <a:pt x="327" y="5"/>
                </a:lnTo>
                <a:lnTo>
                  <a:pt x="302" y="22"/>
                </a:lnTo>
                <a:lnTo>
                  <a:pt x="282" y="17"/>
                </a:lnTo>
                <a:lnTo>
                  <a:pt x="267" y="23"/>
                </a:lnTo>
                <a:lnTo>
                  <a:pt x="249" y="26"/>
                </a:lnTo>
                <a:lnTo>
                  <a:pt x="237" y="3"/>
                </a:lnTo>
                <a:lnTo>
                  <a:pt x="230" y="0"/>
                </a:lnTo>
                <a:lnTo>
                  <a:pt x="204" y="22"/>
                </a:lnTo>
                <a:lnTo>
                  <a:pt x="202" y="25"/>
                </a:lnTo>
                <a:lnTo>
                  <a:pt x="189" y="11"/>
                </a:lnTo>
                <a:lnTo>
                  <a:pt x="167" y="9"/>
                </a:lnTo>
                <a:lnTo>
                  <a:pt x="155" y="26"/>
                </a:lnTo>
                <a:lnTo>
                  <a:pt x="155" y="50"/>
                </a:lnTo>
                <a:lnTo>
                  <a:pt x="142" y="50"/>
                </a:lnTo>
                <a:lnTo>
                  <a:pt x="125" y="55"/>
                </a:lnTo>
                <a:lnTo>
                  <a:pt x="103" y="43"/>
                </a:lnTo>
                <a:lnTo>
                  <a:pt x="100" y="50"/>
                </a:lnTo>
                <a:lnTo>
                  <a:pt x="72" y="58"/>
                </a:lnTo>
                <a:lnTo>
                  <a:pt x="48" y="77"/>
                </a:lnTo>
                <a:lnTo>
                  <a:pt x="26" y="74"/>
                </a:lnTo>
                <a:lnTo>
                  <a:pt x="0" y="88"/>
                </a:lnTo>
                <a:lnTo>
                  <a:pt x="25" y="130"/>
                </a:lnTo>
                <a:lnTo>
                  <a:pt x="18" y="148"/>
                </a:lnTo>
                <a:lnTo>
                  <a:pt x="33" y="180"/>
                </a:lnTo>
                <a:lnTo>
                  <a:pt x="101" y="231"/>
                </a:lnTo>
                <a:lnTo>
                  <a:pt x="120" y="226"/>
                </a:lnTo>
                <a:lnTo>
                  <a:pt x="181" y="276"/>
                </a:lnTo>
                <a:lnTo>
                  <a:pt x="221" y="290"/>
                </a:lnTo>
                <a:lnTo>
                  <a:pt x="229" y="281"/>
                </a:lnTo>
                <a:lnTo>
                  <a:pt x="222" y="264"/>
                </a:lnTo>
                <a:lnTo>
                  <a:pt x="259" y="223"/>
                </a:lnTo>
                <a:lnTo>
                  <a:pt x="311" y="206"/>
                </a:lnTo>
                <a:lnTo>
                  <a:pt x="319" y="192"/>
                </a:lnTo>
                <a:lnTo>
                  <a:pt x="330" y="186"/>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3" name="Freeform 40">
            <a:extLst>
              <a:ext uri="{FF2B5EF4-FFF2-40B4-BE49-F238E27FC236}">
                <a16:creationId xmlns:a16="http://schemas.microsoft.com/office/drawing/2014/main" id="{D29D76A9-9116-4A19-BE45-46C9369F2F85}"/>
              </a:ext>
            </a:extLst>
          </p:cNvPr>
          <p:cNvSpPr>
            <a:spLocks noChangeAspect="1"/>
          </p:cNvSpPr>
          <p:nvPr/>
        </p:nvSpPr>
        <p:spPr bwMode="auto">
          <a:xfrm>
            <a:off x="2115811" y="1209257"/>
            <a:ext cx="701562" cy="481512"/>
          </a:xfrm>
          <a:custGeom>
            <a:avLst/>
            <a:gdLst>
              <a:gd name="T0" fmla="*/ 0 w 471"/>
              <a:gd name="T1" fmla="*/ 0 h 324"/>
              <a:gd name="T2" fmla="*/ 0 w 471"/>
              <a:gd name="T3" fmla="*/ 0 h 324"/>
              <a:gd name="T4" fmla="*/ 0 w 471"/>
              <a:gd name="T5" fmla="*/ 0 h 324"/>
              <a:gd name="T6" fmla="*/ 0 w 471"/>
              <a:gd name="T7" fmla="*/ 0 h 324"/>
              <a:gd name="T8" fmla="*/ 0 w 471"/>
              <a:gd name="T9" fmla="*/ 0 h 324"/>
              <a:gd name="T10" fmla="*/ 0 w 471"/>
              <a:gd name="T11" fmla="*/ 0 h 324"/>
              <a:gd name="T12" fmla="*/ 0 w 471"/>
              <a:gd name="T13" fmla="*/ 0 h 324"/>
              <a:gd name="T14" fmla="*/ 0 w 471"/>
              <a:gd name="T15" fmla="*/ 0 h 324"/>
              <a:gd name="T16" fmla="*/ 0 w 471"/>
              <a:gd name="T17" fmla="*/ 0 h 324"/>
              <a:gd name="T18" fmla="*/ 0 w 471"/>
              <a:gd name="T19" fmla="*/ 0 h 324"/>
              <a:gd name="T20" fmla="*/ 0 w 471"/>
              <a:gd name="T21" fmla="*/ 0 h 324"/>
              <a:gd name="T22" fmla="*/ 0 w 471"/>
              <a:gd name="T23" fmla="*/ 0 h 324"/>
              <a:gd name="T24" fmla="*/ 0 w 471"/>
              <a:gd name="T25" fmla="*/ 0 h 324"/>
              <a:gd name="T26" fmla="*/ 0 w 471"/>
              <a:gd name="T27" fmla="*/ 0 h 324"/>
              <a:gd name="T28" fmla="*/ 0 w 471"/>
              <a:gd name="T29" fmla="*/ 0 h 324"/>
              <a:gd name="T30" fmla="*/ 0 w 471"/>
              <a:gd name="T31" fmla="*/ 0 h 324"/>
              <a:gd name="T32" fmla="*/ 0 w 471"/>
              <a:gd name="T33" fmla="*/ 0 h 324"/>
              <a:gd name="T34" fmla="*/ 0 w 471"/>
              <a:gd name="T35" fmla="*/ 0 h 324"/>
              <a:gd name="T36" fmla="*/ 0 w 471"/>
              <a:gd name="T37" fmla="*/ 0 h 324"/>
              <a:gd name="T38" fmla="*/ 0 w 471"/>
              <a:gd name="T39" fmla="*/ 0 h 324"/>
              <a:gd name="T40" fmla="*/ 0 w 471"/>
              <a:gd name="T41" fmla="*/ 0 h 324"/>
              <a:gd name="T42" fmla="*/ 0 w 471"/>
              <a:gd name="T43" fmla="*/ 0 h 324"/>
              <a:gd name="T44" fmla="*/ 0 w 471"/>
              <a:gd name="T45" fmla="*/ 0 h 324"/>
              <a:gd name="T46" fmla="*/ 0 w 471"/>
              <a:gd name="T47" fmla="*/ 0 h 324"/>
              <a:gd name="T48" fmla="*/ 0 w 471"/>
              <a:gd name="T49" fmla="*/ 0 h 324"/>
              <a:gd name="T50" fmla="*/ 0 w 471"/>
              <a:gd name="T51" fmla="*/ 0 h 324"/>
              <a:gd name="T52" fmla="*/ 0 w 471"/>
              <a:gd name="T53" fmla="*/ 0 h 324"/>
              <a:gd name="T54" fmla="*/ 0 w 471"/>
              <a:gd name="T55" fmla="*/ 0 h 324"/>
              <a:gd name="T56" fmla="*/ 0 w 471"/>
              <a:gd name="T57" fmla="*/ 0 h 324"/>
              <a:gd name="T58" fmla="*/ 0 w 471"/>
              <a:gd name="T59" fmla="*/ 0 h 3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1" h="324">
                <a:moveTo>
                  <a:pt x="370" y="302"/>
                </a:moveTo>
                <a:lnTo>
                  <a:pt x="324" y="324"/>
                </a:lnTo>
                <a:lnTo>
                  <a:pt x="321" y="309"/>
                </a:lnTo>
                <a:lnTo>
                  <a:pt x="282" y="309"/>
                </a:lnTo>
                <a:lnTo>
                  <a:pt x="248" y="291"/>
                </a:lnTo>
                <a:lnTo>
                  <a:pt x="200" y="271"/>
                </a:lnTo>
                <a:lnTo>
                  <a:pt x="142" y="190"/>
                </a:lnTo>
                <a:lnTo>
                  <a:pt x="136" y="160"/>
                </a:lnTo>
                <a:lnTo>
                  <a:pt x="81" y="122"/>
                </a:lnTo>
                <a:lnTo>
                  <a:pt x="9" y="96"/>
                </a:lnTo>
                <a:lnTo>
                  <a:pt x="3" y="48"/>
                </a:lnTo>
                <a:lnTo>
                  <a:pt x="0" y="28"/>
                </a:lnTo>
                <a:lnTo>
                  <a:pt x="32" y="28"/>
                </a:lnTo>
                <a:lnTo>
                  <a:pt x="95" y="40"/>
                </a:lnTo>
                <a:lnTo>
                  <a:pt x="132" y="36"/>
                </a:lnTo>
                <a:lnTo>
                  <a:pt x="143" y="17"/>
                </a:lnTo>
                <a:lnTo>
                  <a:pt x="147" y="10"/>
                </a:lnTo>
                <a:lnTo>
                  <a:pt x="169" y="2"/>
                </a:lnTo>
                <a:lnTo>
                  <a:pt x="179" y="16"/>
                </a:lnTo>
                <a:lnTo>
                  <a:pt x="228" y="0"/>
                </a:lnTo>
                <a:lnTo>
                  <a:pt x="290" y="10"/>
                </a:lnTo>
                <a:lnTo>
                  <a:pt x="315" y="52"/>
                </a:lnTo>
                <a:lnTo>
                  <a:pt x="308" y="70"/>
                </a:lnTo>
                <a:lnTo>
                  <a:pt x="323" y="102"/>
                </a:lnTo>
                <a:lnTo>
                  <a:pt x="391" y="153"/>
                </a:lnTo>
                <a:lnTo>
                  <a:pt x="410" y="148"/>
                </a:lnTo>
                <a:lnTo>
                  <a:pt x="471" y="198"/>
                </a:lnTo>
                <a:lnTo>
                  <a:pt x="424" y="268"/>
                </a:lnTo>
                <a:lnTo>
                  <a:pt x="407" y="276"/>
                </a:lnTo>
                <a:lnTo>
                  <a:pt x="370" y="30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4" name="Freeform 41">
            <a:extLst>
              <a:ext uri="{FF2B5EF4-FFF2-40B4-BE49-F238E27FC236}">
                <a16:creationId xmlns:a16="http://schemas.microsoft.com/office/drawing/2014/main" id="{A7C29A32-8C65-4964-B42C-7E963600D642}"/>
              </a:ext>
            </a:extLst>
          </p:cNvPr>
          <p:cNvSpPr>
            <a:spLocks noChangeAspect="1"/>
          </p:cNvSpPr>
          <p:nvPr/>
        </p:nvSpPr>
        <p:spPr bwMode="auto">
          <a:xfrm>
            <a:off x="1783492" y="1251743"/>
            <a:ext cx="543315" cy="415422"/>
          </a:xfrm>
          <a:custGeom>
            <a:avLst/>
            <a:gdLst>
              <a:gd name="T0" fmla="*/ 0 w 364"/>
              <a:gd name="T1" fmla="*/ 0 h 282"/>
              <a:gd name="T2" fmla="*/ 0 w 364"/>
              <a:gd name="T3" fmla="*/ 0 h 282"/>
              <a:gd name="T4" fmla="*/ 0 w 364"/>
              <a:gd name="T5" fmla="*/ 0 h 282"/>
              <a:gd name="T6" fmla="*/ 0 w 364"/>
              <a:gd name="T7" fmla="*/ 0 h 282"/>
              <a:gd name="T8" fmla="*/ 0 w 364"/>
              <a:gd name="T9" fmla="*/ 0 h 282"/>
              <a:gd name="T10" fmla="*/ 0 w 364"/>
              <a:gd name="T11" fmla="*/ 0 h 282"/>
              <a:gd name="T12" fmla="*/ 0 w 364"/>
              <a:gd name="T13" fmla="*/ 0 h 282"/>
              <a:gd name="T14" fmla="*/ 0 w 364"/>
              <a:gd name="T15" fmla="*/ 0 h 282"/>
              <a:gd name="T16" fmla="*/ 0 w 364"/>
              <a:gd name="T17" fmla="*/ 0 h 282"/>
              <a:gd name="T18" fmla="*/ 0 w 364"/>
              <a:gd name="T19" fmla="*/ 0 h 282"/>
              <a:gd name="T20" fmla="*/ 0 w 364"/>
              <a:gd name="T21" fmla="*/ 0 h 282"/>
              <a:gd name="T22" fmla="*/ 0 w 364"/>
              <a:gd name="T23" fmla="*/ 0 h 282"/>
              <a:gd name="T24" fmla="*/ 0 w 364"/>
              <a:gd name="T25" fmla="*/ 0 h 282"/>
              <a:gd name="T26" fmla="*/ 0 w 364"/>
              <a:gd name="T27" fmla="*/ 0 h 282"/>
              <a:gd name="T28" fmla="*/ 0 w 364"/>
              <a:gd name="T29" fmla="*/ 0 h 282"/>
              <a:gd name="T30" fmla="*/ 0 w 364"/>
              <a:gd name="T31" fmla="*/ 0 h 282"/>
              <a:gd name="T32" fmla="*/ 0 w 364"/>
              <a:gd name="T33" fmla="*/ 0 h 282"/>
              <a:gd name="T34" fmla="*/ 0 w 364"/>
              <a:gd name="T35" fmla="*/ 0 h 282"/>
              <a:gd name="T36" fmla="*/ 0 w 364"/>
              <a:gd name="T37" fmla="*/ 0 h 282"/>
              <a:gd name="T38" fmla="*/ 0 w 364"/>
              <a:gd name="T39" fmla="*/ 0 h 282"/>
              <a:gd name="T40" fmla="*/ 0 w 364"/>
              <a:gd name="T41" fmla="*/ 0 h 282"/>
              <a:gd name="T42" fmla="*/ 0 w 364"/>
              <a:gd name="T43" fmla="*/ 0 h 282"/>
              <a:gd name="T44" fmla="*/ 0 w 364"/>
              <a:gd name="T45" fmla="*/ 0 h 282"/>
              <a:gd name="T46" fmla="*/ 0 w 364"/>
              <a:gd name="T47" fmla="*/ 0 h 282"/>
              <a:gd name="T48" fmla="*/ 0 w 364"/>
              <a:gd name="T49" fmla="*/ 0 h 282"/>
              <a:gd name="T50" fmla="*/ 0 w 364"/>
              <a:gd name="T51" fmla="*/ 0 h 282"/>
              <a:gd name="T52" fmla="*/ 0 w 364"/>
              <a:gd name="T53" fmla="*/ 0 h 282"/>
              <a:gd name="T54" fmla="*/ 0 w 364"/>
              <a:gd name="T55" fmla="*/ 0 h 282"/>
              <a:gd name="T56" fmla="*/ 0 w 364"/>
              <a:gd name="T57" fmla="*/ 0 h 282"/>
              <a:gd name="T58" fmla="*/ 0 w 364"/>
              <a:gd name="T59" fmla="*/ 0 h 282"/>
              <a:gd name="T60" fmla="*/ 0 w 364"/>
              <a:gd name="T61" fmla="*/ 0 h 282"/>
              <a:gd name="T62" fmla="*/ 0 w 364"/>
              <a:gd name="T63" fmla="*/ 0 h 282"/>
              <a:gd name="T64" fmla="*/ 0 w 364"/>
              <a:gd name="T65" fmla="*/ 0 h 282"/>
              <a:gd name="T66" fmla="*/ 0 w 364"/>
              <a:gd name="T67" fmla="*/ 0 h 282"/>
              <a:gd name="T68" fmla="*/ 0 w 364"/>
              <a:gd name="T69" fmla="*/ 0 h 282"/>
              <a:gd name="T70" fmla="*/ 0 w 364"/>
              <a:gd name="T71" fmla="*/ 0 h 2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4" h="282">
                <a:moveTo>
                  <a:pt x="124" y="264"/>
                </a:moveTo>
                <a:lnTo>
                  <a:pt x="137" y="256"/>
                </a:lnTo>
                <a:lnTo>
                  <a:pt x="165" y="282"/>
                </a:lnTo>
                <a:lnTo>
                  <a:pt x="190" y="268"/>
                </a:lnTo>
                <a:lnTo>
                  <a:pt x="241" y="268"/>
                </a:lnTo>
                <a:lnTo>
                  <a:pt x="258" y="254"/>
                </a:lnTo>
                <a:lnTo>
                  <a:pt x="269" y="230"/>
                </a:lnTo>
                <a:lnTo>
                  <a:pt x="277" y="225"/>
                </a:lnTo>
                <a:lnTo>
                  <a:pt x="294" y="247"/>
                </a:lnTo>
                <a:lnTo>
                  <a:pt x="319" y="240"/>
                </a:lnTo>
                <a:lnTo>
                  <a:pt x="324" y="200"/>
                </a:lnTo>
                <a:lnTo>
                  <a:pt x="364" y="162"/>
                </a:lnTo>
                <a:lnTo>
                  <a:pt x="358" y="132"/>
                </a:lnTo>
                <a:lnTo>
                  <a:pt x="303" y="94"/>
                </a:lnTo>
                <a:lnTo>
                  <a:pt x="231" y="68"/>
                </a:lnTo>
                <a:lnTo>
                  <a:pt x="225" y="20"/>
                </a:lnTo>
                <a:lnTo>
                  <a:pt x="222" y="0"/>
                </a:lnTo>
                <a:lnTo>
                  <a:pt x="200" y="0"/>
                </a:lnTo>
                <a:lnTo>
                  <a:pt x="183" y="16"/>
                </a:lnTo>
                <a:lnTo>
                  <a:pt x="180" y="41"/>
                </a:lnTo>
                <a:lnTo>
                  <a:pt x="176" y="86"/>
                </a:lnTo>
                <a:lnTo>
                  <a:pt x="163" y="97"/>
                </a:lnTo>
                <a:lnTo>
                  <a:pt x="161" y="94"/>
                </a:lnTo>
                <a:lnTo>
                  <a:pt x="158" y="80"/>
                </a:lnTo>
                <a:lnTo>
                  <a:pt x="150" y="77"/>
                </a:lnTo>
                <a:lnTo>
                  <a:pt x="128" y="98"/>
                </a:lnTo>
                <a:lnTo>
                  <a:pt x="114" y="106"/>
                </a:lnTo>
                <a:lnTo>
                  <a:pt x="99" y="101"/>
                </a:lnTo>
                <a:lnTo>
                  <a:pt x="65" y="109"/>
                </a:lnTo>
                <a:lnTo>
                  <a:pt x="40" y="100"/>
                </a:lnTo>
                <a:lnTo>
                  <a:pt x="23" y="103"/>
                </a:lnTo>
                <a:lnTo>
                  <a:pt x="0" y="186"/>
                </a:lnTo>
                <a:lnTo>
                  <a:pt x="17" y="192"/>
                </a:lnTo>
                <a:lnTo>
                  <a:pt x="63" y="253"/>
                </a:lnTo>
                <a:lnTo>
                  <a:pt x="89" y="243"/>
                </a:lnTo>
                <a:lnTo>
                  <a:pt x="124" y="264"/>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895" name="Freeform 42">
            <a:extLst>
              <a:ext uri="{FF2B5EF4-FFF2-40B4-BE49-F238E27FC236}">
                <a16:creationId xmlns:a16="http://schemas.microsoft.com/office/drawing/2014/main" id="{9985E8CF-36CA-40D4-B23E-253B6659928F}"/>
              </a:ext>
            </a:extLst>
          </p:cNvPr>
          <p:cNvSpPr>
            <a:spLocks noChangeAspect="1"/>
          </p:cNvSpPr>
          <p:nvPr/>
        </p:nvSpPr>
        <p:spPr bwMode="auto">
          <a:xfrm>
            <a:off x="1915365" y="1492499"/>
            <a:ext cx="685737" cy="509836"/>
          </a:xfrm>
          <a:custGeom>
            <a:avLst/>
            <a:gdLst>
              <a:gd name="T0" fmla="*/ 0 w 457"/>
              <a:gd name="T1" fmla="*/ 0 h 346"/>
              <a:gd name="T2" fmla="*/ 0 w 457"/>
              <a:gd name="T3" fmla="*/ 0 h 346"/>
              <a:gd name="T4" fmla="*/ 0 w 457"/>
              <a:gd name="T5" fmla="*/ 0 h 346"/>
              <a:gd name="T6" fmla="*/ 0 w 457"/>
              <a:gd name="T7" fmla="*/ 0 h 346"/>
              <a:gd name="T8" fmla="*/ 0 w 457"/>
              <a:gd name="T9" fmla="*/ 0 h 346"/>
              <a:gd name="T10" fmla="*/ 0 w 457"/>
              <a:gd name="T11" fmla="*/ 0 h 346"/>
              <a:gd name="T12" fmla="*/ 0 w 457"/>
              <a:gd name="T13" fmla="*/ 0 h 346"/>
              <a:gd name="T14" fmla="*/ 0 w 457"/>
              <a:gd name="T15" fmla="*/ 0 h 346"/>
              <a:gd name="T16" fmla="*/ 0 w 457"/>
              <a:gd name="T17" fmla="*/ 0 h 346"/>
              <a:gd name="T18" fmla="*/ 0 w 457"/>
              <a:gd name="T19" fmla="*/ 0 h 346"/>
              <a:gd name="T20" fmla="*/ 0 w 457"/>
              <a:gd name="T21" fmla="*/ 0 h 346"/>
              <a:gd name="T22" fmla="*/ 0 w 457"/>
              <a:gd name="T23" fmla="*/ 0 h 346"/>
              <a:gd name="T24" fmla="*/ 0 w 457"/>
              <a:gd name="T25" fmla="*/ 0 h 346"/>
              <a:gd name="T26" fmla="*/ 0 w 457"/>
              <a:gd name="T27" fmla="*/ 0 h 346"/>
              <a:gd name="T28" fmla="*/ 0 w 457"/>
              <a:gd name="T29" fmla="*/ 0 h 346"/>
              <a:gd name="T30" fmla="*/ 0 w 457"/>
              <a:gd name="T31" fmla="*/ 0 h 346"/>
              <a:gd name="T32" fmla="*/ 0 w 457"/>
              <a:gd name="T33" fmla="*/ 0 h 346"/>
              <a:gd name="T34" fmla="*/ 0 w 457"/>
              <a:gd name="T35" fmla="*/ 0 h 346"/>
              <a:gd name="T36" fmla="*/ 0 w 457"/>
              <a:gd name="T37" fmla="*/ 0 h 346"/>
              <a:gd name="T38" fmla="*/ 0 w 457"/>
              <a:gd name="T39" fmla="*/ 0 h 346"/>
              <a:gd name="T40" fmla="*/ 0 w 457"/>
              <a:gd name="T41" fmla="*/ 0 h 346"/>
              <a:gd name="T42" fmla="*/ 0 w 457"/>
              <a:gd name="T43" fmla="*/ 0 h 346"/>
              <a:gd name="T44" fmla="*/ 0 w 457"/>
              <a:gd name="T45" fmla="*/ 0 h 346"/>
              <a:gd name="T46" fmla="*/ 0 w 457"/>
              <a:gd name="T47" fmla="*/ 0 h 346"/>
              <a:gd name="T48" fmla="*/ 0 w 457"/>
              <a:gd name="T49" fmla="*/ 0 h 346"/>
              <a:gd name="T50" fmla="*/ 0 w 457"/>
              <a:gd name="T51" fmla="*/ 0 h 346"/>
              <a:gd name="T52" fmla="*/ 0 w 457"/>
              <a:gd name="T53" fmla="*/ 0 h 346"/>
              <a:gd name="T54" fmla="*/ 0 w 457"/>
              <a:gd name="T55" fmla="*/ 0 h 346"/>
              <a:gd name="T56" fmla="*/ 0 w 457"/>
              <a:gd name="T57" fmla="*/ 0 h 346"/>
              <a:gd name="T58" fmla="*/ 0 w 457"/>
              <a:gd name="T59" fmla="*/ 0 h 346"/>
              <a:gd name="T60" fmla="*/ 0 w 457"/>
              <a:gd name="T61" fmla="*/ 0 h 346"/>
              <a:gd name="T62" fmla="*/ 0 w 457"/>
              <a:gd name="T63" fmla="*/ 0 h 346"/>
              <a:gd name="T64" fmla="*/ 0 w 457"/>
              <a:gd name="T65" fmla="*/ 0 h 346"/>
              <a:gd name="T66" fmla="*/ 0 w 457"/>
              <a:gd name="T67" fmla="*/ 0 h 346"/>
              <a:gd name="T68" fmla="*/ 0 w 457"/>
              <a:gd name="T69" fmla="*/ 0 h 346"/>
              <a:gd name="T70" fmla="*/ 0 w 457"/>
              <a:gd name="T71" fmla="*/ 0 h 346"/>
              <a:gd name="T72" fmla="*/ 0 w 457"/>
              <a:gd name="T73" fmla="*/ 0 h 346"/>
              <a:gd name="T74" fmla="*/ 0 w 457"/>
              <a:gd name="T75" fmla="*/ 0 h 346"/>
              <a:gd name="T76" fmla="*/ 0 w 457"/>
              <a:gd name="T77" fmla="*/ 0 h 346"/>
              <a:gd name="T78" fmla="*/ 0 w 457"/>
              <a:gd name="T79" fmla="*/ 0 h 346"/>
              <a:gd name="T80" fmla="*/ 0 w 457"/>
              <a:gd name="T81" fmla="*/ 0 h 346"/>
              <a:gd name="T82" fmla="*/ 0 w 457"/>
              <a:gd name="T83" fmla="*/ 0 h 346"/>
              <a:gd name="T84" fmla="*/ 0 w 457"/>
              <a:gd name="T85" fmla="*/ 0 h 346"/>
              <a:gd name="T86" fmla="*/ 0 w 457"/>
              <a:gd name="T87" fmla="*/ 0 h 346"/>
              <a:gd name="T88" fmla="*/ 0 w 457"/>
              <a:gd name="T89" fmla="*/ 0 h 346"/>
              <a:gd name="T90" fmla="*/ 0 w 457"/>
              <a:gd name="T91" fmla="*/ 0 h 346"/>
              <a:gd name="T92" fmla="*/ 0 w 457"/>
              <a:gd name="T93" fmla="*/ 0 h 346"/>
              <a:gd name="T94" fmla="*/ 0 w 457"/>
              <a:gd name="T95" fmla="*/ 0 h 346"/>
              <a:gd name="T96" fmla="*/ 0 w 457"/>
              <a:gd name="T97" fmla="*/ 0 h 346"/>
              <a:gd name="T98" fmla="*/ 0 w 457"/>
              <a:gd name="T99" fmla="*/ 0 h 346"/>
              <a:gd name="T100" fmla="*/ 0 w 457"/>
              <a:gd name="T101" fmla="*/ 0 h 346"/>
              <a:gd name="T102" fmla="*/ 0 w 457"/>
              <a:gd name="T103" fmla="*/ 0 h 346"/>
              <a:gd name="T104" fmla="*/ 0 w 457"/>
              <a:gd name="T105" fmla="*/ 0 h 346"/>
              <a:gd name="T106" fmla="*/ 0 w 457"/>
              <a:gd name="T107" fmla="*/ 0 h 346"/>
              <a:gd name="T108" fmla="*/ 0 w 457"/>
              <a:gd name="T109" fmla="*/ 0 h 346"/>
              <a:gd name="T110" fmla="*/ 0 w 457"/>
              <a:gd name="T111" fmla="*/ 0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57" h="346">
                <a:moveTo>
                  <a:pt x="1" y="166"/>
                </a:moveTo>
                <a:lnTo>
                  <a:pt x="7" y="149"/>
                </a:lnTo>
                <a:lnTo>
                  <a:pt x="5" y="122"/>
                </a:lnTo>
                <a:lnTo>
                  <a:pt x="0" y="115"/>
                </a:lnTo>
                <a:lnTo>
                  <a:pt x="17" y="106"/>
                </a:lnTo>
                <a:lnTo>
                  <a:pt x="35" y="102"/>
                </a:lnTo>
                <a:lnTo>
                  <a:pt x="48" y="94"/>
                </a:lnTo>
                <a:lnTo>
                  <a:pt x="76" y="120"/>
                </a:lnTo>
                <a:lnTo>
                  <a:pt x="101" y="106"/>
                </a:lnTo>
                <a:lnTo>
                  <a:pt x="152" y="106"/>
                </a:lnTo>
                <a:lnTo>
                  <a:pt x="169" y="92"/>
                </a:lnTo>
                <a:lnTo>
                  <a:pt x="180" y="68"/>
                </a:lnTo>
                <a:lnTo>
                  <a:pt x="188" y="63"/>
                </a:lnTo>
                <a:lnTo>
                  <a:pt x="205" y="85"/>
                </a:lnTo>
                <a:lnTo>
                  <a:pt x="230" y="78"/>
                </a:lnTo>
                <a:lnTo>
                  <a:pt x="235" y="38"/>
                </a:lnTo>
                <a:lnTo>
                  <a:pt x="275" y="0"/>
                </a:lnTo>
                <a:lnTo>
                  <a:pt x="333" y="81"/>
                </a:lnTo>
                <a:lnTo>
                  <a:pt x="381" y="101"/>
                </a:lnTo>
                <a:lnTo>
                  <a:pt x="415" y="119"/>
                </a:lnTo>
                <a:lnTo>
                  <a:pt x="454" y="119"/>
                </a:lnTo>
                <a:lnTo>
                  <a:pt x="457" y="134"/>
                </a:lnTo>
                <a:lnTo>
                  <a:pt x="441" y="163"/>
                </a:lnTo>
                <a:lnTo>
                  <a:pt x="456" y="178"/>
                </a:lnTo>
                <a:lnTo>
                  <a:pt x="408" y="221"/>
                </a:lnTo>
                <a:lnTo>
                  <a:pt x="341" y="223"/>
                </a:lnTo>
                <a:lnTo>
                  <a:pt x="319" y="246"/>
                </a:lnTo>
                <a:lnTo>
                  <a:pt x="278" y="252"/>
                </a:lnTo>
                <a:lnTo>
                  <a:pt x="235" y="315"/>
                </a:lnTo>
                <a:lnTo>
                  <a:pt x="206" y="318"/>
                </a:lnTo>
                <a:lnTo>
                  <a:pt x="187" y="346"/>
                </a:lnTo>
                <a:lnTo>
                  <a:pt x="181" y="331"/>
                </a:lnTo>
                <a:lnTo>
                  <a:pt x="158" y="314"/>
                </a:lnTo>
                <a:lnTo>
                  <a:pt x="141" y="314"/>
                </a:lnTo>
                <a:lnTo>
                  <a:pt x="137" y="294"/>
                </a:lnTo>
                <a:lnTo>
                  <a:pt x="128" y="286"/>
                </a:lnTo>
                <a:lnTo>
                  <a:pt x="125" y="274"/>
                </a:lnTo>
                <a:lnTo>
                  <a:pt x="111" y="266"/>
                </a:lnTo>
                <a:lnTo>
                  <a:pt x="111" y="251"/>
                </a:lnTo>
                <a:lnTo>
                  <a:pt x="125" y="251"/>
                </a:lnTo>
                <a:lnTo>
                  <a:pt x="146" y="251"/>
                </a:lnTo>
                <a:lnTo>
                  <a:pt x="168" y="239"/>
                </a:lnTo>
                <a:lnTo>
                  <a:pt x="171" y="233"/>
                </a:lnTo>
                <a:lnTo>
                  <a:pt x="158" y="213"/>
                </a:lnTo>
                <a:lnTo>
                  <a:pt x="164" y="193"/>
                </a:lnTo>
                <a:lnTo>
                  <a:pt x="145" y="186"/>
                </a:lnTo>
                <a:lnTo>
                  <a:pt x="136" y="190"/>
                </a:lnTo>
                <a:lnTo>
                  <a:pt x="133" y="211"/>
                </a:lnTo>
                <a:lnTo>
                  <a:pt x="102" y="222"/>
                </a:lnTo>
                <a:lnTo>
                  <a:pt x="87" y="224"/>
                </a:lnTo>
                <a:lnTo>
                  <a:pt x="79" y="239"/>
                </a:lnTo>
                <a:lnTo>
                  <a:pt x="81" y="242"/>
                </a:lnTo>
                <a:lnTo>
                  <a:pt x="69" y="246"/>
                </a:lnTo>
                <a:lnTo>
                  <a:pt x="49" y="234"/>
                </a:lnTo>
                <a:lnTo>
                  <a:pt x="34" y="194"/>
                </a:lnTo>
                <a:lnTo>
                  <a:pt x="1" y="166"/>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6" name="Freeform 43">
            <a:extLst>
              <a:ext uri="{FF2B5EF4-FFF2-40B4-BE49-F238E27FC236}">
                <a16:creationId xmlns:a16="http://schemas.microsoft.com/office/drawing/2014/main" id="{B3FF555E-967D-4A46-AC3A-EE86ABE80097}"/>
              </a:ext>
            </a:extLst>
          </p:cNvPr>
          <p:cNvSpPr>
            <a:spLocks noChangeAspect="1"/>
          </p:cNvSpPr>
          <p:nvPr/>
        </p:nvSpPr>
        <p:spPr bwMode="auto">
          <a:xfrm>
            <a:off x="1456448" y="1374481"/>
            <a:ext cx="511666" cy="387098"/>
          </a:xfrm>
          <a:custGeom>
            <a:avLst/>
            <a:gdLst>
              <a:gd name="T0" fmla="*/ 0 w 342"/>
              <a:gd name="T1" fmla="*/ 0 h 264"/>
              <a:gd name="T2" fmla="*/ 0 w 342"/>
              <a:gd name="T3" fmla="*/ 0 h 264"/>
              <a:gd name="T4" fmla="*/ 0 w 342"/>
              <a:gd name="T5" fmla="*/ 0 h 264"/>
              <a:gd name="T6" fmla="*/ 0 w 342"/>
              <a:gd name="T7" fmla="*/ 0 h 264"/>
              <a:gd name="T8" fmla="*/ 0 w 342"/>
              <a:gd name="T9" fmla="*/ 0 h 264"/>
              <a:gd name="T10" fmla="*/ 0 w 342"/>
              <a:gd name="T11" fmla="*/ 0 h 264"/>
              <a:gd name="T12" fmla="*/ 0 w 342"/>
              <a:gd name="T13" fmla="*/ 0 h 264"/>
              <a:gd name="T14" fmla="*/ 0 w 342"/>
              <a:gd name="T15" fmla="*/ 0 h 264"/>
              <a:gd name="T16" fmla="*/ 0 w 342"/>
              <a:gd name="T17" fmla="*/ 0 h 264"/>
              <a:gd name="T18" fmla="*/ 0 w 342"/>
              <a:gd name="T19" fmla="*/ 0 h 264"/>
              <a:gd name="T20" fmla="*/ 0 w 342"/>
              <a:gd name="T21" fmla="*/ 0 h 264"/>
              <a:gd name="T22" fmla="*/ 0 w 342"/>
              <a:gd name="T23" fmla="*/ 0 h 264"/>
              <a:gd name="T24" fmla="*/ 0 w 342"/>
              <a:gd name="T25" fmla="*/ 0 h 264"/>
              <a:gd name="T26" fmla="*/ 0 w 342"/>
              <a:gd name="T27" fmla="*/ 0 h 264"/>
              <a:gd name="T28" fmla="*/ 0 w 342"/>
              <a:gd name="T29" fmla="*/ 0 h 264"/>
              <a:gd name="T30" fmla="*/ 0 w 342"/>
              <a:gd name="T31" fmla="*/ 0 h 264"/>
              <a:gd name="T32" fmla="*/ 0 w 342"/>
              <a:gd name="T33" fmla="*/ 0 h 264"/>
              <a:gd name="T34" fmla="*/ 0 w 342"/>
              <a:gd name="T35" fmla="*/ 0 h 264"/>
              <a:gd name="T36" fmla="*/ 0 w 342"/>
              <a:gd name="T37" fmla="*/ 0 h 264"/>
              <a:gd name="T38" fmla="*/ 0 w 342"/>
              <a:gd name="T39" fmla="*/ 0 h 264"/>
              <a:gd name="T40" fmla="*/ 0 w 342"/>
              <a:gd name="T41" fmla="*/ 0 h 264"/>
              <a:gd name="T42" fmla="*/ 0 w 342"/>
              <a:gd name="T43" fmla="*/ 0 h 264"/>
              <a:gd name="T44" fmla="*/ 0 w 342"/>
              <a:gd name="T45" fmla="*/ 0 h 264"/>
              <a:gd name="T46" fmla="*/ 0 w 342"/>
              <a:gd name="T47" fmla="*/ 0 h 264"/>
              <a:gd name="T48" fmla="*/ 0 w 342"/>
              <a:gd name="T49" fmla="*/ 0 h 264"/>
              <a:gd name="T50" fmla="*/ 0 w 342"/>
              <a:gd name="T51" fmla="*/ 0 h 264"/>
              <a:gd name="T52" fmla="*/ 0 w 342"/>
              <a:gd name="T53" fmla="*/ 0 h 264"/>
              <a:gd name="T54" fmla="*/ 0 w 342"/>
              <a:gd name="T55" fmla="*/ 0 h 264"/>
              <a:gd name="T56" fmla="*/ 0 w 342"/>
              <a:gd name="T57" fmla="*/ 0 h 264"/>
              <a:gd name="T58" fmla="*/ 0 w 342"/>
              <a:gd name="T59" fmla="*/ 0 h 264"/>
              <a:gd name="T60" fmla="*/ 0 w 342"/>
              <a:gd name="T61" fmla="*/ 0 h 264"/>
              <a:gd name="T62" fmla="*/ 0 w 342"/>
              <a:gd name="T63" fmla="*/ 0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2" h="264">
                <a:moveTo>
                  <a:pt x="76" y="254"/>
                </a:moveTo>
                <a:lnTo>
                  <a:pt x="53" y="241"/>
                </a:lnTo>
                <a:lnTo>
                  <a:pt x="23" y="205"/>
                </a:lnTo>
                <a:lnTo>
                  <a:pt x="0" y="165"/>
                </a:lnTo>
                <a:lnTo>
                  <a:pt x="36" y="142"/>
                </a:lnTo>
                <a:lnTo>
                  <a:pt x="27" y="112"/>
                </a:lnTo>
                <a:lnTo>
                  <a:pt x="36" y="92"/>
                </a:lnTo>
                <a:lnTo>
                  <a:pt x="45" y="83"/>
                </a:lnTo>
                <a:lnTo>
                  <a:pt x="77" y="56"/>
                </a:lnTo>
                <a:lnTo>
                  <a:pt x="77" y="35"/>
                </a:lnTo>
                <a:lnTo>
                  <a:pt x="107" y="17"/>
                </a:lnTo>
                <a:lnTo>
                  <a:pt x="140" y="3"/>
                </a:lnTo>
                <a:lnTo>
                  <a:pt x="149" y="14"/>
                </a:lnTo>
                <a:lnTo>
                  <a:pt x="164" y="20"/>
                </a:lnTo>
                <a:lnTo>
                  <a:pt x="191" y="0"/>
                </a:lnTo>
                <a:lnTo>
                  <a:pt x="235" y="12"/>
                </a:lnTo>
                <a:lnTo>
                  <a:pt x="235" y="18"/>
                </a:lnTo>
                <a:lnTo>
                  <a:pt x="241" y="20"/>
                </a:lnTo>
                <a:lnTo>
                  <a:pt x="218" y="103"/>
                </a:lnTo>
                <a:lnTo>
                  <a:pt x="235" y="109"/>
                </a:lnTo>
                <a:lnTo>
                  <a:pt x="281" y="170"/>
                </a:lnTo>
                <a:lnTo>
                  <a:pt x="307" y="160"/>
                </a:lnTo>
                <a:lnTo>
                  <a:pt x="342" y="181"/>
                </a:lnTo>
                <a:lnTo>
                  <a:pt x="324" y="185"/>
                </a:lnTo>
                <a:lnTo>
                  <a:pt x="307" y="194"/>
                </a:lnTo>
                <a:lnTo>
                  <a:pt x="312" y="201"/>
                </a:lnTo>
                <a:lnTo>
                  <a:pt x="314" y="228"/>
                </a:lnTo>
                <a:lnTo>
                  <a:pt x="308" y="245"/>
                </a:lnTo>
                <a:lnTo>
                  <a:pt x="288" y="245"/>
                </a:lnTo>
                <a:lnTo>
                  <a:pt x="236" y="264"/>
                </a:lnTo>
                <a:lnTo>
                  <a:pt x="176" y="233"/>
                </a:lnTo>
                <a:lnTo>
                  <a:pt x="76" y="254"/>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7" name="Freeform 44">
            <a:extLst>
              <a:ext uri="{FF2B5EF4-FFF2-40B4-BE49-F238E27FC236}">
                <a16:creationId xmlns:a16="http://schemas.microsoft.com/office/drawing/2014/main" id="{A88E72B3-1C83-408A-97F6-82DDEFC81CE8}"/>
              </a:ext>
            </a:extLst>
          </p:cNvPr>
          <p:cNvSpPr>
            <a:spLocks noChangeAspect="1"/>
          </p:cNvSpPr>
          <p:nvPr/>
        </p:nvSpPr>
        <p:spPr bwMode="auto">
          <a:xfrm>
            <a:off x="1561946" y="1719093"/>
            <a:ext cx="432542" cy="283242"/>
          </a:xfrm>
          <a:custGeom>
            <a:avLst/>
            <a:gdLst>
              <a:gd name="T0" fmla="*/ 0 w 287"/>
              <a:gd name="T1" fmla="*/ 0 h 193"/>
              <a:gd name="T2" fmla="*/ 0 w 287"/>
              <a:gd name="T3" fmla="*/ 0 h 193"/>
              <a:gd name="T4" fmla="*/ 0 w 287"/>
              <a:gd name="T5" fmla="*/ 0 h 193"/>
              <a:gd name="T6" fmla="*/ 0 w 287"/>
              <a:gd name="T7" fmla="*/ 0 h 193"/>
              <a:gd name="T8" fmla="*/ 0 w 287"/>
              <a:gd name="T9" fmla="*/ 0 h 193"/>
              <a:gd name="T10" fmla="*/ 0 w 287"/>
              <a:gd name="T11" fmla="*/ 0 h 193"/>
              <a:gd name="T12" fmla="*/ 0 w 287"/>
              <a:gd name="T13" fmla="*/ 0 h 193"/>
              <a:gd name="T14" fmla="*/ 0 w 287"/>
              <a:gd name="T15" fmla="*/ 0 h 193"/>
              <a:gd name="T16" fmla="*/ 0 w 287"/>
              <a:gd name="T17" fmla="*/ 0 h 193"/>
              <a:gd name="T18" fmla="*/ 0 w 287"/>
              <a:gd name="T19" fmla="*/ 0 h 193"/>
              <a:gd name="T20" fmla="*/ 0 w 287"/>
              <a:gd name="T21" fmla="*/ 0 h 193"/>
              <a:gd name="T22" fmla="*/ 0 w 287"/>
              <a:gd name="T23" fmla="*/ 0 h 193"/>
              <a:gd name="T24" fmla="*/ 0 w 287"/>
              <a:gd name="T25" fmla="*/ 0 h 193"/>
              <a:gd name="T26" fmla="*/ 0 w 287"/>
              <a:gd name="T27" fmla="*/ 0 h 193"/>
              <a:gd name="T28" fmla="*/ 0 w 287"/>
              <a:gd name="T29" fmla="*/ 0 h 193"/>
              <a:gd name="T30" fmla="*/ 0 w 287"/>
              <a:gd name="T31" fmla="*/ 0 h 193"/>
              <a:gd name="T32" fmla="*/ 0 w 287"/>
              <a:gd name="T33" fmla="*/ 0 h 193"/>
              <a:gd name="T34" fmla="*/ 0 w 287"/>
              <a:gd name="T35" fmla="*/ 0 h 1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87" h="193">
                <a:moveTo>
                  <a:pt x="239" y="12"/>
                </a:moveTo>
                <a:lnTo>
                  <a:pt x="219" y="12"/>
                </a:lnTo>
                <a:lnTo>
                  <a:pt x="167" y="31"/>
                </a:lnTo>
                <a:lnTo>
                  <a:pt x="107" y="0"/>
                </a:lnTo>
                <a:lnTo>
                  <a:pt x="7" y="21"/>
                </a:lnTo>
                <a:lnTo>
                  <a:pt x="0" y="55"/>
                </a:lnTo>
                <a:lnTo>
                  <a:pt x="27" y="124"/>
                </a:lnTo>
                <a:lnTo>
                  <a:pt x="57" y="124"/>
                </a:lnTo>
                <a:lnTo>
                  <a:pt x="74" y="175"/>
                </a:lnTo>
                <a:lnTo>
                  <a:pt x="125" y="193"/>
                </a:lnTo>
                <a:lnTo>
                  <a:pt x="179" y="149"/>
                </a:lnTo>
                <a:lnTo>
                  <a:pt x="191" y="100"/>
                </a:lnTo>
                <a:lnTo>
                  <a:pt x="239" y="85"/>
                </a:lnTo>
                <a:lnTo>
                  <a:pt x="264" y="81"/>
                </a:lnTo>
                <a:lnTo>
                  <a:pt x="281" y="84"/>
                </a:lnTo>
                <a:lnTo>
                  <a:pt x="287" y="80"/>
                </a:lnTo>
                <a:lnTo>
                  <a:pt x="272" y="40"/>
                </a:lnTo>
                <a:lnTo>
                  <a:pt x="239" y="1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8" name="Freeform 45">
            <a:extLst>
              <a:ext uri="{FF2B5EF4-FFF2-40B4-BE49-F238E27FC236}">
                <a16:creationId xmlns:a16="http://schemas.microsoft.com/office/drawing/2014/main" id="{612FB5AE-1638-44BA-BB92-A70EA4C7B215}"/>
              </a:ext>
            </a:extLst>
          </p:cNvPr>
          <p:cNvSpPr>
            <a:spLocks noChangeAspect="1"/>
          </p:cNvSpPr>
          <p:nvPr/>
        </p:nvSpPr>
        <p:spPr bwMode="auto">
          <a:xfrm>
            <a:off x="1709644" y="1837110"/>
            <a:ext cx="284844" cy="439026"/>
          </a:xfrm>
          <a:custGeom>
            <a:avLst/>
            <a:gdLst>
              <a:gd name="T0" fmla="*/ 0 w 192"/>
              <a:gd name="T1" fmla="*/ 0 h 292"/>
              <a:gd name="T2" fmla="*/ 0 w 192"/>
              <a:gd name="T3" fmla="*/ 0 h 292"/>
              <a:gd name="T4" fmla="*/ 0 w 192"/>
              <a:gd name="T5" fmla="*/ 0 h 292"/>
              <a:gd name="T6" fmla="*/ 0 w 192"/>
              <a:gd name="T7" fmla="*/ 0 h 292"/>
              <a:gd name="T8" fmla="*/ 0 w 192"/>
              <a:gd name="T9" fmla="*/ 0 h 292"/>
              <a:gd name="T10" fmla="*/ 0 w 192"/>
              <a:gd name="T11" fmla="*/ 0 h 292"/>
              <a:gd name="T12" fmla="*/ 0 w 192"/>
              <a:gd name="T13" fmla="*/ 0 h 292"/>
              <a:gd name="T14" fmla="*/ 0 w 192"/>
              <a:gd name="T15" fmla="*/ 0 h 292"/>
              <a:gd name="T16" fmla="*/ 0 w 192"/>
              <a:gd name="T17" fmla="*/ 0 h 292"/>
              <a:gd name="T18" fmla="*/ 0 w 192"/>
              <a:gd name="T19" fmla="*/ 0 h 292"/>
              <a:gd name="T20" fmla="*/ 0 w 192"/>
              <a:gd name="T21" fmla="*/ 0 h 292"/>
              <a:gd name="T22" fmla="*/ 0 w 192"/>
              <a:gd name="T23" fmla="*/ 0 h 292"/>
              <a:gd name="T24" fmla="*/ 0 w 192"/>
              <a:gd name="T25" fmla="*/ 0 h 292"/>
              <a:gd name="T26" fmla="*/ 0 w 192"/>
              <a:gd name="T27" fmla="*/ 0 h 292"/>
              <a:gd name="T28" fmla="*/ 0 w 192"/>
              <a:gd name="T29" fmla="*/ 0 h 292"/>
              <a:gd name="T30" fmla="*/ 0 w 192"/>
              <a:gd name="T31" fmla="*/ 0 h 292"/>
              <a:gd name="T32" fmla="*/ 0 w 192"/>
              <a:gd name="T33" fmla="*/ 0 h 292"/>
              <a:gd name="T34" fmla="*/ 0 w 192"/>
              <a:gd name="T35" fmla="*/ 0 h 292"/>
              <a:gd name="T36" fmla="*/ 0 w 192"/>
              <a:gd name="T37" fmla="*/ 0 h 292"/>
              <a:gd name="T38" fmla="*/ 0 w 192"/>
              <a:gd name="T39" fmla="*/ 0 h 292"/>
              <a:gd name="T40" fmla="*/ 0 w 192"/>
              <a:gd name="T41" fmla="*/ 0 h 292"/>
              <a:gd name="T42" fmla="*/ 0 w 192"/>
              <a:gd name="T43" fmla="*/ 0 h 292"/>
              <a:gd name="T44" fmla="*/ 0 w 192"/>
              <a:gd name="T45" fmla="*/ 0 h 292"/>
              <a:gd name="T46" fmla="*/ 0 w 192"/>
              <a:gd name="T47" fmla="*/ 0 h 292"/>
              <a:gd name="T48" fmla="*/ 0 w 192"/>
              <a:gd name="T49" fmla="*/ 0 h 292"/>
              <a:gd name="T50" fmla="*/ 0 w 192"/>
              <a:gd name="T51" fmla="*/ 0 h 292"/>
              <a:gd name="T52" fmla="*/ 0 w 192"/>
              <a:gd name="T53" fmla="*/ 0 h 292"/>
              <a:gd name="T54" fmla="*/ 0 w 192"/>
              <a:gd name="T55" fmla="*/ 0 h 292"/>
              <a:gd name="T56" fmla="*/ 0 w 192"/>
              <a:gd name="T57" fmla="*/ 0 h 292"/>
              <a:gd name="T58" fmla="*/ 0 w 192"/>
              <a:gd name="T59" fmla="*/ 0 h 292"/>
              <a:gd name="T60" fmla="*/ 0 w 192"/>
              <a:gd name="T61" fmla="*/ 0 h 292"/>
              <a:gd name="T62" fmla="*/ 0 w 192"/>
              <a:gd name="T63" fmla="*/ 0 h 292"/>
              <a:gd name="T64" fmla="*/ 0 w 192"/>
              <a:gd name="T65" fmla="*/ 0 h 292"/>
              <a:gd name="T66" fmla="*/ 0 w 192"/>
              <a:gd name="T67" fmla="*/ 0 h 292"/>
              <a:gd name="T68" fmla="*/ 0 w 192"/>
              <a:gd name="T69" fmla="*/ 0 h 292"/>
              <a:gd name="T70" fmla="*/ 0 w 192"/>
              <a:gd name="T71" fmla="*/ 0 h 292"/>
              <a:gd name="T72" fmla="*/ 0 w 192"/>
              <a:gd name="T73" fmla="*/ 0 h 292"/>
              <a:gd name="T74" fmla="*/ 0 w 192"/>
              <a:gd name="T75" fmla="*/ 0 h 292"/>
              <a:gd name="T76" fmla="*/ 0 w 192"/>
              <a:gd name="T77" fmla="*/ 0 h 292"/>
              <a:gd name="T78" fmla="*/ 0 w 192"/>
              <a:gd name="T79" fmla="*/ 0 h 292"/>
              <a:gd name="T80" fmla="*/ 0 w 192"/>
              <a:gd name="T81" fmla="*/ 0 h 292"/>
              <a:gd name="T82" fmla="*/ 0 w 192"/>
              <a:gd name="T83" fmla="*/ 0 h 292"/>
              <a:gd name="T84" fmla="*/ 0 w 192"/>
              <a:gd name="T85" fmla="*/ 0 h 292"/>
              <a:gd name="T86" fmla="*/ 0 w 192"/>
              <a:gd name="T87" fmla="*/ 0 h 292"/>
              <a:gd name="T88" fmla="*/ 0 w 192"/>
              <a:gd name="T89" fmla="*/ 0 h 2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2" h="292">
                <a:moveTo>
                  <a:pt x="184" y="3"/>
                </a:moveTo>
                <a:lnTo>
                  <a:pt x="186" y="18"/>
                </a:lnTo>
                <a:lnTo>
                  <a:pt x="192" y="21"/>
                </a:lnTo>
                <a:lnTo>
                  <a:pt x="190" y="31"/>
                </a:lnTo>
                <a:lnTo>
                  <a:pt x="168" y="28"/>
                </a:lnTo>
                <a:lnTo>
                  <a:pt x="162" y="38"/>
                </a:lnTo>
                <a:lnTo>
                  <a:pt x="182" y="88"/>
                </a:lnTo>
                <a:lnTo>
                  <a:pt x="184" y="88"/>
                </a:lnTo>
                <a:lnTo>
                  <a:pt x="177" y="108"/>
                </a:lnTo>
                <a:lnTo>
                  <a:pt x="158" y="153"/>
                </a:lnTo>
                <a:lnTo>
                  <a:pt x="152" y="176"/>
                </a:lnTo>
                <a:lnTo>
                  <a:pt x="145" y="193"/>
                </a:lnTo>
                <a:lnTo>
                  <a:pt x="157" y="243"/>
                </a:lnTo>
                <a:lnTo>
                  <a:pt x="176" y="282"/>
                </a:lnTo>
                <a:lnTo>
                  <a:pt x="158" y="284"/>
                </a:lnTo>
                <a:lnTo>
                  <a:pt x="150" y="292"/>
                </a:lnTo>
                <a:lnTo>
                  <a:pt x="133" y="290"/>
                </a:lnTo>
                <a:lnTo>
                  <a:pt x="126" y="283"/>
                </a:lnTo>
                <a:lnTo>
                  <a:pt x="128" y="275"/>
                </a:lnTo>
                <a:lnTo>
                  <a:pt x="128" y="265"/>
                </a:lnTo>
                <a:lnTo>
                  <a:pt x="104" y="253"/>
                </a:lnTo>
                <a:lnTo>
                  <a:pt x="87" y="246"/>
                </a:lnTo>
                <a:lnTo>
                  <a:pt x="79" y="243"/>
                </a:lnTo>
                <a:lnTo>
                  <a:pt x="68" y="229"/>
                </a:lnTo>
                <a:lnTo>
                  <a:pt x="69" y="212"/>
                </a:lnTo>
                <a:lnTo>
                  <a:pt x="73" y="205"/>
                </a:lnTo>
                <a:lnTo>
                  <a:pt x="73" y="193"/>
                </a:lnTo>
                <a:lnTo>
                  <a:pt x="66" y="195"/>
                </a:lnTo>
                <a:lnTo>
                  <a:pt x="62" y="187"/>
                </a:lnTo>
                <a:lnTo>
                  <a:pt x="51" y="176"/>
                </a:lnTo>
                <a:lnTo>
                  <a:pt x="42" y="178"/>
                </a:lnTo>
                <a:lnTo>
                  <a:pt x="34" y="184"/>
                </a:lnTo>
                <a:lnTo>
                  <a:pt x="30" y="193"/>
                </a:lnTo>
                <a:lnTo>
                  <a:pt x="26" y="205"/>
                </a:lnTo>
                <a:lnTo>
                  <a:pt x="15" y="207"/>
                </a:lnTo>
                <a:lnTo>
                  <a:pt x="14" y="195"/>
                </a:lnTo>
                <a:lnTo>
                  <a:pt x="8" y="186"/>
                </a:lnTo>
                <a:lnTo>
                  <a:pt x="8" y="175"/>
                </a:lnTo>
                <a:lnTo>
                  <a:pt x="0" y="174"/>
                </a:lnTo>
                <a:lnTo>
                  <a:pt x="28" y="112"/>
                </a:lnTo>
                <a:lnTo>
                  <a:pt x="82" y="68"/>
                </a:lnTo>
                <a:lnTo>
                  <a:pt x="94" y="19"/>
                </a:lnTo>
                <a:lnTo>
                  <a:pt x="142" y="4"/>
                </a:lnTo>
                <a:lnTo>
                  <a:pt x="167" y="0"/>
                </a:lnTo>
                <a:lnTo>
                  <a:pt x="184" y="3"/>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899" name="Freeform 46">
            <a:extLst>
              <a:ext uri="{FF2B5EF4-FFF2-40B4-BE49-F238E27FC236}">
                <a16:creationId xmlns:a16="http://schemas.microsoft.com/office/drawing/2014/main" id="{C1A8560A-7FA2-4DBA-9CD3-B1874C26FA07}"/>
              </a:ext>
            </a:extLst>
          </p:cNvPr>
          <p:cNvSpPr>
            <a:spLocks noChangeAspect="1"/>
          </p:cNvSpPr>
          <p:nvPr/>
        </p:nvSpPr>
        <p:spPr bwMode="auto">
          <a:xfrm>
            <a:off x="1060831" y="1681327"/>
            <a:ext cx="685737" cy="580647"/>
          </a:xfrm>
          <a:custGeom>
            <a:avLst/>
            <a:gdLst>
              <a:gd name="T0" fmla="*/ 0 w 460"/>
              <a:gd name="T1" fmla="*/ 0 h 394"/>
              <a:gd name="T2" fmla="*/ 0 w 460"/>
              <a:gd name="T3" fmla="*/ 0 h 394"/>
              <a:gd name="T4" fmla="*/ 0 w 460"/>
              <a:gd name="T5" fmla="*/ 0 h 394"/>
              <a:gd name="T6" fmla="*/ 0 w 460"/>
              <a:gd name="T7" fmla="*/ 0 h 394"/>
              <a:gd name="T8" fmla="*/ 0 w 460"/>
              <a:gd name="T9" fmla="*/ 0 h 394"/>
              <a:gd name="T10" fmla="*/ 0 w 460"/>
              <a:gd name="T11" fmla="*/ 0 h 394"/>
              <a:gd name="T12" fmla="*/ 0 w 460"/>
              <a:gd name="T13" fmla="*/ 0 h 394"/>
              <a:gd name="T14" fmla="*/ 0 w 460"/>
              <a:gd name="T15" fmla="*/ 0 h 394"/>
              <a:gd name="T16" fmla="*/ 0 w 460"/>
              <a:gd name="T17" fmla="*/ 0 h 394"/>
              <a:gd name="T18" fmla="*/ 0 w 460"/>
              <a:gd name="T19" fmla="*/ 0 h 394"/>
              <a:gd name="T20" fmla="*/ 0 w 460"/>
              <a:gd name="T21" fmla="*/ 0 h 394"/>
              <a:gd name="T22" fmla="*/ 0 w 460"/>
              <a:gd name="T23" fmla="*/ 0 h 394"/>
              <a:gd name="T24" fmla="*/ 0 w 460"/>
              <a:gd name="T25" fmla="*/ 0 h 394"/>
              <a:gd name="T26" fmla="*/ 0 w 460"/>
              <a:gd name="T27" fmla="*/ 0 h 394"/>
              <a:gd name="T28" fmla="*/ 0 w 460"/>
              <a:gd name="T29" fmla="*/ 0 h 394"/>
              <a:gd name="T30" fmla="*/ 0 w 460"/>
              <a:gd name="T31" fmla="*/ 0 h 394"/>
              <a:gd name="T32" fmla="*/ 0 w 460"/>
              <a:gd name="T33" fmla="*/ 0 h 394"/>
              <a:gd name="T34" fmla="*/ 0 w 460"/>
              <a:gd name="T35" fmla="*/ 0 h 394"/>
              <a:gd name="T36" fmla="*/ 0 w 460"/>
              <a:gd name="T37" fmla="*/ 0 h 394"/>
              <a:gd name="T38" fmla="*/ 0 w 460"/>
              <a:gd name="T39" fmla="*/ 0 h 394"/>
              <a:gd name="T40" fmla="*/ 0 w 460"/>
              <a:gd name="T41" fmla="*/ 0 h 394"/>
              <a:gd name="T42" fmla="*/ 0 w 460"/>
              <a:gd name="T43" fmla="*/ 0 h 394"/>
              <a:gd name="T44" fmla="*/ 0 w 460"/>
              <a:gd name="T45" fmla="*/ 0 h 394"/>
              <a:gd name="T46" fmla="*/ 0 w 460"/>
              <a:gd name="T47" fmla="*/ 0 h 394"/>
              <a:gd name="T48" fmla="*/ 0 w 460"/>
              <a:gd name="T49" fmla="*/ 0 h 394"/>
              <a:gd name="T50" fmla="*/ 0 w 460"/>
              <a:gd name="T51" fmla="*/ 0 h 394"/>
              <a:gd name="T52" fmla="*/ 0 w 460"/>
              <a:gd name="T53" fmla="*/ 0 h 394"/>
              <a:gd name="T54" fmla="*/ 0 w 460"/>
              <a:gd name="T55" fmla="*/ 0 h 394"/>
              <a:gd name="T56" fmla="*/ 0 w 460"/>
              <a:gd name="T57" fmla="*/ 0 h 394"/>
              <a:gd name="T58" fmla="*/ 0 w 460"/>
              <a:gd name="T59" fmla="*/ 0 h 394"/>
              <a:gd name="T60" fmla="*/ 0 w 460"/>
              <a:gd name="T61" fmla="*/ 0 h 394"/>
              <a:gd name="T62" fmla="*/ 0 w 460"/>
              <a:gd name="T63" fmla="*/ 0 h 394"/>
              <a:gd name="T64" fmla="*/ 0 w 460"/>
              <a:gd name="T65" fmla="*/ 0 h 394"/>
              <a:gd name="T66" fmla="*/ 0 w 460"/>
              <a:gd name="T67" fmla="*/ 0 h 394"/>
              <a:gd name="T68" fmla="*/ 0 w 460"/>
              <a:gd name="T69" fmla="*/ 0 h 394"/>
              <a:gd name="T70" fmla="*/ 0 w 460"/>
              <a:gd name="T71" fmla="*/ 0 h 394"/>
              <a:gd name="T72" fmla="*/ 0 w 460"/>
              <a:gd name="T73" fmla="*/ 0 h 394"/>
              <a:gd name="T74" fmla="*/ 0 w 460"/>
              <a:gd name="T75" fmla="*/ 0 h 394"/>
              <a:gd name="T76" fmla="*/ 0 w 460"/>
              <a:gd name="T77" fmla="*/ 0 h 394"/>
              <a:gd name="T78" fmla="*/ 0 w 460"/>
              <a:gd name="T79" fmla="*/ 0 h 394"/>
              <a:gd name="T80" fmla="*/ 0 w 460"/>
              <a:gd name="T81" fmla="*/ 0 h 394"/>
              <a:gd name="T82" fmla="*/ 0 w 460"/>
              <a:gd name="T83" fmla="*/ 0 h 394"/>
              <a:gd name="T84" fmla="*/ 0 w 460"/>
              <a:gd name="T85" fmla="*/ 0 h 394"/>
              <a:gd name="T86" fmla="*/ 0 w 460"/>
              <a:gd name="T87" fmla="*/ 0 h 394"/>
              <a:gd name="T88" fmla="*/ 0 w 460"/>
              <a:gd name="T89" fmla="*/ 0 h 394"/>
              <a:gd name="T90" fmla="*/ 0 w 460"/>
              <a:gd name="T91" fmla="*/ 0 h 394"/>
              <a:gd name="T92" fmla="*/ 0 w 460"/>
              <a:gd name="T93" fmla="*/ 0 h 3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60" h="394">
                <a:moveTo>
                  <a:pt x="342" y="49"/>
                </a:moveTo>
                <a:lnTo>
                  <a:pt x="319" y="36"/>
                </a:lnTo>
                <a:lnTo>
                  <a:pt x="289" y="0"/>
                </a:lnTo>
                <a:lnTo>
                  <a:pt x="278" y="56"/>
                </a:lnTo>
                <a:lnTo>
                  <a:pt x="234" y="60"/>
                </a:lnTo>
                <a:lnTo>
                  <a:pt x="216" y="78"/>
                </a:lnTo>
                <a:lnTo>
                  <a:pt x="175" y="102"/>
                </a:lnTo>
                <a:lnTo>
                  <a:pt x="166" y="133"/>
                </a:lnTo>
                <a:lnTo>
                  <a:pt x="165" y="159"/>
                </a:lnTo>
                <a:lnTo>
                  <a:pt x="137" y="180"/>
                </a:lnTo>
                <a:lnTo>
                  <a:pt x="106" y="159"/>
                </a:lnTo>
                <a:lnTo>
                  <a:pt x="92" y="156"/>
                </a:lnTo>
                <a:lnTo>
                  <a:pt x="64" y="167"/>
                </a:lnTo>
                <a:lnTo>
                  <a:pt x="58" y="165"/>
                </a:lnTo>
                <a:lnTo>
                  <a:pt x="13" y="204"/>
                </a:lnTo>
                <a:lnTo>
                  <a:pt x="0" y="213"/>
                </a:lnTo>
                <a:lnTo>
                  <a:pt x="10" y="286"/>
                </a:lnTo>
                <a:lnTo>
                  <a:pt x="45" y="283"/>
                </a:lnTo>
                <a:lnTo>
                  <a:pt x="66" y="271"/>
                </a:lnTo>
                <a:lnTo>
                  <a:pt x="83" y="284"/>
                </a:lnTo>
                <a:lnTo>
                  <a:pt x="93" y="273"/>
                </a:lnTo>
                <a:lnTo>
                  <a:pt x="95" y="262"/>
                </a:lnTo>
                <a:lnTo>
                  <a:pt x="112" y="256"/>
                </a:lnTo>
                <a:lnTo>
                  <a:pt x="200" y="265"/>
                </a:lnTo>
                <a:lnTo>
                  <a:pt x="226" y="282"/>
                </a:lnTo>
                <a:lnTo>
                  <a:pt x="254" y="310"/>
                </a:lnTo>
                <a:lnTo>
                  <a:pt x="270" y="314"/>
                </a:lnTo>
                <a:lnTo>
                  <a:pt x="285" y="346"/>
                </a:lnTo>
                <a:lnTo>
                  <a:pt x="289" y="394"/>
                </a:lnTo>
                <a:lnTo>
                  <a:pt x="312" y="394"/>
                </a:lnTo>
                <a:lnTo>
                  <a:pt x="338" y="379"/>
                </a:lnTo>
                <a:lnTo>
                  <a:pt x="354" y="357"/>
                </a:lnTo>
                <a:lnTo>
                  <a:pt x="362" y="352"/>
                </a:lnTo>
                <a:lnTo>
                  <a:pt x="370" y="349"/>
                </a:lnTo>
                <a:lnTo>
                  <a:pt x="373" y="325"/>
                </a:lnTo>
                <a:lnTo>
                  <a:pt x="386" y="320"/>
                </a:lnTo>
                <a:lnTo>
                  <a:pt x="396" y="306"/>
                </a:lnTo>
                <a:lnTo>
                  <a:pt x="406" y="296"/>
                </a:lnTo>
                <a:lnTo>
                  <a:pt x="419" y="293"/>
                </a:lnTo>
                <a:lnTo>
                  <a:pt x="426" y="287"/>
                </a:lnTo>
                <a:lnTo>
                  <a:pt x="432" y="283"/>
                </a:lnTo>
                <a:lnTo>
                  <a:pt x="460" y="221"/>
                </a:lnTo>
                <a:lnTo>
                  <a:pt x="409" y="203"/>
                </a:lnTo>
                <a:lnTo>
                  <a:pt x="392" y="152"/>
                </a:lnTo>
                <a:lnTo>
                  <a:pt x="362" y="152"/>
                </a:lnTo>
                <a:lnTo>
                  <a:pt x="335" y="83"/>
                </a:lnTo>
                <a:lnTo>
                  <a:pt x="342" y="49"/>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0" name="Freeform 47">
            <a:extLst>
              <a:ext uri="{FF2B5EF4-FFF2-40B4-BE49-F238E27FC236}">
                <a16:creationId xmlns:a16="http://schemas.microsoft.com/office/drawing/2014/main" id="{3778AF06-06D3-477C-A3CC-4B20950433C7}"/>
              </a:ext>
            </a:extLst>
          </p:cNvPr>
          <p:cNvSpPr>
            <a:spLocks noChangeAspect="1"/>
          </p:cNvSpPr>
          <p:nvPr/>
        </p:nvSpPr>
        <p:spPr bwMode="auto">
          <a:xfrm>
            <a:off x="1530297" y="2096749"/>
            <a:ext cx="601338" cy="783637"/>
          </a:xfrm>
          <a:custGeom>
            <a:avLst/>
            <a:gdLst>
              <a:gd name="T0" fmla="*/ 0 w 404"/>
              <a:gd name="T1" fmla="*/ 0 h 527"/>
              <a:gd name="T2" fmla="*/ 0 w 404"/>
              <a:gd name="T3" fmla="*/ 0 h 527"/>
              <a:gd name="T4" fmla="*/ 0 w 404"/>
              <a:gd name="T5" fmla="*/ 0 h 527"/>
              <a:gd name="T6" fmla="*/ 0 w 404"/>
              <a:gd name="T7" fmla="*/ 0 h 527"/>
              <a:gd name="T8" fmla="*/ 0 w 404"/>
              <a:gd name="T9" fmla="*/ 0 h 527"/>
              <a:gd name="T10" fmla="*/ 0 w 404"/>
              <a:gd name="T11" fmla="*/ 0 h 527"/>
              <a:gd name="T12" fmla="*/ 0 w 404"/>
              <a:gd name="T13" fmla="*/ 0 h 527"/>
              <a:gd name="T14" fmla="*/ 0 w 404"/>
              <a:gd name="T15" fmla="*/ 0 h 527"/>
              <a:gd name="T16" fmla="*/ 0 w 404"/>
              <a:gd name="T17" fmla="*/ 0 h 527"/>
              <a:gd name="T18" fmla="*/ 0 w 404"/>
              <a:gd name="T19" fmla="*/ 0 h 527"/>
              <a:gd name="T20" fmla="*/ 0 w 404"/>
              <a:gd name="T21" fmla="*/ 0 h 527"/>
              <a:gd name="T22" fmla="*/ 0 w 404"/>
              <a:gd name="T23" fmla="*/ 0 h 527"/>
              <a:gd name="T24" fmla="*/ 0 w 404"/>
              <a:gd name="T25" fmla="*/ 0 h 527"/>
              <a:gd name="T26" fmla="*/ 0 w 404"/>
              <a:gd name="T27" fmla="*/ 0 h 527"/>
              <a:gd name="T28" fmla="*/ 0 w 404"/>
              <a:gd name="T29" fmla="*/ 0 h 527"/>
              <a:gd name="T30" fmla="*/ 0 w 404"/>
              <a:gd name="T31" fmla="*/ 0 h 527"/>
              <a:gd name="T32" fmla="*/ 0 w 404"/>
              <a:gd name="T33" fmla="*/ 0 h 527"/>
              <a:gd name="T34" fmla="*/ 0 w 404"/>
              <a:gd name="T35" fmla="*/ 0 h 527"/>
              <a:gd name="T36" fmla="*/ 0 w 404"/>
              <a:gd name="T37" fmla="*/ 0 h 527"/>
              <a:gd name="T38" fmla="*/ 0 w 404"/>
              <a:gd name="T39" fmla="*/ 0 h 527"/>
              <a:gd name="T40" fmla="*/ 0 w 404"/>
              <a:gd name="T41" fmla="*/ 0 h 527"/>
              <a:gd name="T42" fmla="*/ 0 w 404"/>
              <a:gd name="T43" fmla="*/ 0 h 527"/>
              <a:gd name="T44" fmla="*/ 0 w 404"/>
              <a:gd name="T45" fmla="*/ 0 h 527"/>
              <a:gd name="T46" fmla="*/ 0 w 404"/>
              <a:gd name="T47" fmla="*/ 0 h 527"/>
              <a:gd name="T48" fmla="*/ 0 w 404"/>
              <a:gd name="T49" fmla="*/ 0 h 527"/>
              <a:gd name="T50" fmla="*/ 0 w 404"/>
              <a:gd name="T51" fmla="*/ 0 h 527"/>
              <a:gd name="T52" fmla="*/ 0 w 404"/>
              <a:gd name="T53" fmla="*/ 0 h 527"/>
              <a:gd name="T54" fmla="*/ 0 w 404"/>
              <a:gd name="T55" fmla="*/ 0 h 527"/>
              <a:gd name="T56" fmla="*/ 0 w 404"/>
              <a:gd name="T57" fmla="*/ 0 h 527"/>
              <a:gd name="T58" fmla="*/ 0 w 404"/>
              <a:gd name="T59" fmla="*/ 0 h 527"/>
              <a:gd name="T60" fmla="*/ 0 w 404"/>
              <a:gd name="T61" fmla="*/ 0 h 527"/>
              <a:gd name="T62" fmla="*/ 0 w 404"/>
              <a:gd name="T63" fmla="*/ 0 h 527"/>
              <a:gd name="T64" fmla="*/ 0 w 404"/>
              <a:gd name="T65" fmla="*/ 0 h 527"/>
              <a:gd name="T66" fmla="*/ 0 w 404"/>
              <a:gd name="T67" fmla="*/ 0 h 527"/>
              <a:gd name="T68" fmla="*/ 0 w 404"/>
              <a:gd name="T69" fmla="*/ 0 h 527"/>
              <a:gd name="T70" fmla="*/ 0 w 404"/>
              <a:gd name="T71" fmla="*/ 0 h 527"/>
              <a:gd name="T72" fmla="*/ 0 w 404"/>
              <a:gd name="T73" fmla="*/ 0 h 527"/>
              <a:gd name="T74" fmla="*/ 0 w 404"/>
              <a:gd name="T75" fmla="*/ 0 h 527"/>
              <a:gd name="T76" fmla="*/ 0 w 404"/>
              <a:gd name="T77" fmla="*/ 0 h 527"/>
              <a:gd name="T78" fmla="*/ 0 w 404"/>
              <a:gd name="T79" fmla="*/ 0 h 527"/>
              <a:gd name="T80" fmla="*/ 0 w 404"/>
              <a:gd name="T81" fmla="*/ 0 h 527"/>
              <a:gd name="T82" fmla="*/ 0 w 404"/>
              <a:gd name="T83" fmla="*/ 0 h 5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4" h="527">
                <a:moveTo>
                  <a:pt x="120" y="0"/>
                </a:moveTo>
                <a:lnTo>
                  <a:pt x="128" y="1"/>
                </a:lnTo>
                <a:lnTo>
                  <a:pt x="128" y="12"/>
                </a:lnTo>
                <a:lnTo>
                  <a:pt x="134" y="21"/>
                </a:lnTo>
                <a:lnTo>
                  <a:pt x="135" y="33"/>
                </a:lnTo>
                <a:lnTo>
                  <a:pt x="146" y="31"/>
                </a:lnTo>
                <a:lnTo>
                  <a:pt x="150" y="19"/>
                </a:lnTo>
                <a:lnTo>
                  <a:pt x="154" y="10"/>
                </a:lnTo>
                <a:lnTo>
                  <a:pt x="162" y="4"/>
                </a:lnTo>
                <a:lnTo>
                  <a:pt x="171" y="2"/>
                </a:lnTo>
                <a:lnTo>
                  <a:pt x="182" y="13"/>
                </a:lnTo>
                <a:lnTo>
                  <a:pt x="186" y="21"/>
                </a:lnTo>
                <a:lnTo>
                  <a:pt x="193" y="19"/>
                </a:lnTo>
                <a:lnTo>
                  <a:pt x="193" y="31"/>
                </a:lnTo>
                <a:lnTo>
                  <a:pt x="189" y="38"/>
                </a:lnTo>
                <a:lnTo>
                  <a:pt x="188" y="55"/>
                </a:lnTo>
                <a:lnTo>
                  <a:pt x="199" y="69"/>
                </a:lnTo>
                <a:lnTo>
                  <a:pt x="207" y="72"/>
                </a:lnTo>
                <a:lnTo>
                  <a:pt x="224" y="79"/>
                </a:lnTo>
                <a:lnTo>
                  <a:pt x="248" y="91"/>
                </a:lnTo>
                <a:lnTo>
                  <a:pt x="248" y="101"/>
                </a:lnTo>
                <a:lnTo>
                  <a:pt x="246" y="109"/>
                </a:lnTo>
                <a:lnTo>
                  <a:pt x="253" y="116"/>
                </a:lnTo>
                <a:lnTo>
                  <a:pt x="270" y="118"/>
                </a:lnTo>
                <a:lnTo>
                  <a:pt x="278" y="110"/>
                </a:lnTo>
                <a:lnTo>
                  <a:pt x="296" y="108"/>
                </a:lnTo>
                <a:lnTo>
                  <a:pt x="323" y="120"/>
                </a:lnTo>
                <a:lnTo>
                  <a:pt x="326" y="146"/>
                </a:lnTo>
                <a:lnTo>
                  <a:pt x="335" y="162"/>
                </a:lnTo>
                <a:lnTo>
                  <a:pt x="378" y="197"/>
                </a:lnTo>
                <a:lnTo>
                  <a:pt x="404" y="298"/>
                </a:lnTo>
                <a:lnTo>
                  <a:pt x="355" y="336"/>
                </a:lnTo>
                <a:lnTo>
                  <a:pt x="344" y="334"/>
                </a:lnTo>
                <a:lnTo>
                  <a:pt x="329" y="362"/>
                </a:lnTo>
                <a:lnTo>
                  <a:pt x="360" y="384"/>
                </a:lnTo>
                <a:lnTo>
                  <a:pt x="360" y="393"/>
                </a:lnTo>
                <a:lnTo>
                  <a:pt x="307" y="403"/>
                </a:lnTo>
                <a:lnTo>
                  <a:pt x="294" y="394"/>
                </a:lnTo>
                <a:lnTo>
                  <a:pt x="285" y="394"/>
                </a:lnTo>
                <a:lnTo>
                  <a:pt x="280" y="406"/>
                </a:lnTo>
                <a:lnTo>
                  <a:pt x="301" y="438"/>
                </a:lnTo>
                <a:lnTo>
                  <a:pt x="282" y="460"/>
                </a:lnTo>
                <a:lnTo>
                  <a:pt x="263" y="465"/>
                </a:lnTo>
                <a:lnTo>
                  <a:pt x="256" y="475"/>
                </a:lnTo>
                <a:lnTo>
                  <a:pt x="256" y="510"/>
                </a:lnTo>
                <a:lnTo>
                  <a:pt x="234" y="527"/>
                </a:lnTo>
                <a:lnTo>
                  <a:pt x="228" y="518"/>
                </a:lnTo>
                <a:lnTo>
                  <a:pt x="218" y="514"/>
                </a:lnTo>
                <a:lnTo>
                  <a:pt x="214" y="490"/>
                </a:lnTo>
                <a:lnTo>
                  <a:pt x="206" y="490"/>
                </a:lnTo>
                <a:lnTo>
                  <a:pt x="202" y="483"/>
                </a:lnTo>
                <a:lnTo>
                  <a:pt x="198" y="470"/>
                </a:lnTo>
                <a:lnTo>
                  <a:pt x="184" y="469"/>
                </a:lnTo>
                <a:lnTo>
                  <a:pt x="175" y="466"/>
                </a:lnTo>
                <a:lnTo>
                  <a:pt x="169" y="466"/>
                </a:lnTo>
                <a:lnTo>
                  <a:pt x="159" y="465"/>
                </a:lnTo>
                <a:lnTo>
                  <a:pt x="154" y="460"/>
                </a:lnTo>
                <a:lnTo>
                  <a:pt x="149" y="448"/>
                </a:lnTo>
                <a:lnTo>
                  <a:pt x="142" y="450"/>
                </a:lnTo>
                <a:lnTo>
                  <a:pt x="127" y="438"/>
                </a:lnTo>
                <a:lnTo>
                  <a:pt x="146" y="342"/>
                </a:lnTo>
                <a:lnTo>
                  <a:pt x="133" y="338"/>
                </a:lnTo>
                <a:lnTo>
                  <a:pt x="120" y="345"/>
                </a:lnTo>
                <a:lnTo>
                  <a:pt x="114" y="338"/>
                </a:lnTo>
                <a:lnTo>
                  <a:pt x="110" y="318"/>
                </a:lnTo>
                <a:lnTo>
                  <a:pt x="107" y="306"/>
                </a:lnTo>
                <a:lnTo>
                  <a:pt x="118" y="292"/>
                </a:lnTo>
                <a:lnTo>
                  <a:pt x="101" y="278"/>
                </a:lnTo>
                <a:lnTo>
                  <a:pt x="84" y="258"/>
                </a:lnTo>
                <a:lnTo>
                  <a:pt x="54" y="230"/>
                </a:lnTo>
                <a:lnTo>
                  <a:pt x="36" y="241"/>
                </a:lnTo>
                <a:lnTo>
                  <a:pt x="21" y="194"/>
                </a:lnTo>
                <a:lnTo>
                  <a:pt x="10" y="152"/>
                </a:lnTo>
                <a:lnTo>
                  <a:pt x="0" y="111"/>
                </a:lnTo>
                <a:lnTo>
                  <a:pt x="26" y="96"/>
                </a:lnTo>
                <a:lnTo>
                  <a:pt x="42" y="74"/>
                </a:lnTo>
                <a:lnTo>
                  <a:pt x="50" y="69"/>
                </a:lnTo>
                <a:lnTo>
                  <a:pt x="58" y="66"/>
                </a:lnTo>
                <a:lnTo>
                  <a:pt x="61" y="42"/>
                </a:lnTo>
                <a:lnTo>
                  <a:pt x="74" y="37"/>
                </a:lnTo>
                <a:lnTo>
                  <a:pt x="84" y="23"/>
                </a:lnTo>
                <a:lnTo>
                  <a:pt x="94" y="13"/>
                </a:lnTo>
                <a:lnTo>
                  <a:pt x="107" y="10"/>
                </a:lnTo>
                <a:lnTo>
                  <a:pt x="114" y="4"/>
                </a:lnTo>
                <a:lnTo>
                  <a:pt x="120" y="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1" name="Freeform 48">
            <a:extLst>
              <a:ext uri="{FF2B5EF4-FFF2-40B4-BE49-F238E27FC236}">
                <a16:creationId xmlns:a16="http://schemas.microsoft.com/office/drawing/2014/main" id="{2EAB2425-9051-4F24-A0FF-BBDED1F0501C}"/>
              </a:ext>
            </a:extLst>
          </p:cNvPr>
          <p:cNvSpPr>
            <a:spLocks noChangeAspect="1"/>
          </p:cNvSpPr>
          <p:nvPr/>
        </p:nvSpPr>
        <p:spPr bwMode="auto">
          <a:xfrm>
            <a:off x="1023906" y="1530265"/>
            <a:ext cx="485291" cy="297404"/>
          </a:xfrm>
          <a:custGeom>
            <a:avLst/>
            <a:gdLst>
              <a:gd name="T0" fmla="*/ 0 w 324"/>
              <a:gd name="T1" fmla="*/ 0 h 199"/>
              <a:gd name="T2" fmla="*/ 0 w 324"/>
              <a:gd name="T3" fmla="*/ 0 h 199"/>
              <a:gd name="T4" fmla="*/ 0 w 324"/>
              <a:gd name="T5" fmla="*/ 0 h 199"/>
              <a:gd name="T6" fmla="*/ 0 w 324"/>
              <a:gd name="T7" fmla="*/ 0 h 199"/>
              <a:gd name="T8" fmla="*/ 0 w 324"/>
              <a:gd name="T9" fmla="*/ 0 h 199"/>
              <a:gd name="T10" fmla="*/ 0 w 324"/>
              <a:gd name="T11" fmla="*/ 0 h 199"/>
              <a:gd name="T12" fmla="*/ 0 w 324"/>
              <a:gd name="T13" fmla="*/ 0 h 199"/>
              <a:gd name="T14" fmla="*/ 0 w 324"/>
              <a:gd name="T15" fmla="*/ 0 h 199"/>
              <a:gd name="T16" fmla="*/ 0 w 324"/>
              <a:gd name="T17" fmla="*/ 0 h 199"/>
              <a:gd name="T18" fmla="*/ 0 w 324"/>
              <a:gd name="T19" fmla="*/ 0 h 199"/>
              <a:gd name="T20" fmla="*/ 0 w 324"/>
              <a:gd name="T21" fmla="*/ 0 h 199"/>
              <a:gd name="T22" fmla="*/ 0 w 324"/>
              <a:gd name="T23" fmla="*/ 0 h 199"/>
              <a:gd name="T24" fmla="*/ 0 w 324"/>
              <a:gd name="T25" fmla="*/ 0 h 199"/>
              <a:gd name="T26" fmla="*/ 0 w 324"/>
              <a:gd name="T27" fmla="*/ 0 h 199"/>
              <a:gd name="T28" fmla="*/ 0 w 324"/>
              <a:gd name="T29" fmla="*/ 0 h 199"/>
              <a:gd name="T30" fmla="*/ 0 w 324"/>
              <a:gd name="T31" fmla="*/ 0 h 199"/>
              <a:gd name="T32" fmla="*/ 0 w 324"/>
              <a:gd name="T33" fmla="*/ 0 h 199"/>
              <a:gd name="T34" fmla="*/ 0 w 324"/>
              <a:gd name="T35" fmla="*/ 0 h 199"/>
              <a:gd name="T36" fmla="*/ 0 w 324"/>
              <a:gd name="T37" fmla="*/ 0 h 199"/>
              <a:gd name="T38" fmla="*/ 0 w 324"/>
              <a:gd name="T39" fmla="*/ 0 h 199"/>
              <a:gd name="T40" fmla="*/ 0 w 324"/>
              <a:gd name="T41" fmla="*/ 0 h 199"/>
              <a:gd name="T42" fmla="*/ 0 w 324"/>
              <a:gd name="T43" fmla="*/ 0 h 199"/>
              <a:gd name="T44" fmla="*/ 0 w 324"/>
              <a:gd name="T45" fmla="*/ 0 h 199"/>
              <a:gd name="T46" fmla="*/ 0 w 324"/>
              <a:gd name="T47" fmla="*/ 0 h 199"/>
              <a:gd name="T48" fmla="*/ 0 w 324"/>
              <a:gd name="T49" fmla="*/ 0 h 199"/>
              <a:gd name="T50" fmla="*/ 0 w 324"/>
              <a:gd name="T51" fmla="*/ 0 h 199"/>
              <a:gd name="T52" fmla="*/ 0 w 324"/>
              <a:gd name="T53" fmla="*/ 0 h 199"/>
              <a:gd name="T54" fmla="*/ 0 w 324"/>
              <a:gd name="T55" fmla="*/ 0 h 199"/>
              <a:gd name="T56" fmla="*/ 0 w 324"/>
              <a:gd name="T57" fmla="*/ 0 h 199"/>
              <a:gd name="T58" fmla="*/ 0 w 324"/>
              <a:gd name="T59" fmla="*/ 0 h 199"/>
              <a:gd name="T60" fmla="*/ 0 w 324"/>
              <a:gd name="T61" fmla="*/ 0 h 199"/>
              <a:gd name="T62" fmla="*/ 0 w 324"/>
              <a:gd name="T63" fmla="*/ 0 h 199"/>
              <a:gd name="T64" fmla="*/ 0 w 324"/>
              <a:gd name="T65" fmla="*/ 0 h 199"/>
              <a:gd name="T66" fmla="*/ 0 w 324"/>
              <a:gd name="T67" fmla="*/ 0 h 199"/>
              <a:gd name="T68" fmla="*/ 0 w 324"/>
              <a:gd name="T69" fmla="*/ 0 h 199"/>
              <a:gd name="T70" fmla="*/ 0 w 324"/>
              <a:gd name="T71" fmla="*/ 0 h 199"/>
              <a:gd name="T72" fmla="*/ 0 w 324"/>
              <a:gd name="T73" fmla="*/ 0 h 1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4" h="199">
                <a:moveTo>
                  <a:pt x="311" y="97"/>
                </a:moveTo>
                <a:lnTo>
                  <a:pt x="288" y="57"/>
                </a:lnTo>
                <a:lnTo>
                  <a:pt x="324" y="34"/>
                </a:lnTo>
                <a:lnTo>
                  <a:pt x="315" y="4"/>
                </a:lnTo>
                <a:lnTo>
                  <a:pt x="280" y="0"/>
                </a:lnTo>
                <a:lnTo>
                  <a:pt x="270" y="18"/>
                </a:lnTo>
                <a:lnTo>
                  <a:pt x="262" y="18"/>
                </a:lnTo>
                <a:lnTo>
                  <a:pt x="248" y="32"/>
                </a:lnTo>
                <a:lnTo>
                  <a:pt x="231" y="32"/>
                </a:lnTo>
                <a:lnTo>
                  <a:pt x="217" y="12"/>
                </a:lnTo>
                <a:lnTo>
                  <a:pt x="175" y="7"/>
                </a:lnTo>
                <a:lnTo>
                  <a:pt x="157" y="22"/>
                </a:lnTo>
                <a:lnTo>
                  <a:pt x="128" y="32"/>
                </a:lnTo>
                <a:lnTo>
                  <a:pt x="95" y="22"/>
                </a:lnTo>
                <a:lnTo>
                  <a:pt x="77" y="33"/>
                </a:lnTo>
                <a:lnTo>
                  <a:pt x="60" y="35"/>
                </a:lnTo>
                <a:lnTo>
                  <a:pt x="19" y="45"/>
                </a:lnTo>
                <a:lnTo>
                  <a:pt x="5" y="65"/>
                </a:lnTo>
                <a:lnTo>
                  <a:pt x="0" y="77"/>
                </a:lnTo>
                <a:lnTo>
                  <a:pt x="23" y="117"/>
                </a:lnTo>
                <a:lnTo>
                  <a:pt x="29" y="122"/>
                </a:lnTo>
                <a:lnTo>
                  <a:pt x="29" y="144"/>
                </a:lnTo>
                <a:lnTo>
                  <a:pt x="28" y="152"/>
                </a:lnTo>
                <a:lnTo>
                  <a:pt x="63" y="151"/>
                </a:lnTo>
                <a:lnTo>
                  <a:pt x="83" y="132"/>
                </a:lnTo>
                <a:lnTo>
                  <a:pt x="95" y="98"/>
                </a:lnTo>
                <a:lnTo>
                  <a:pt x="107" y="93"/>
                </a:lnTo>
                <a:lnTo>
                  <a:pt x="129" y="115"/>
                </a:lnTo>
                <a:lnTo>
                  <a:pt x="149" y="111"/>
                </a:lnTo>
                <a:lnTo>
                  <a:pt x="161" y="143"/>
                </a:lnTo>
                <a:lnTo>
                  <a:pt x="163" y="153"/>
                </a:lnTo>
                <a:lnTo>
                  <a:pt x="182" y="165"/>
                </a:lnTo>
                <a:lnTo>
                  <a:pt x="197" y="199"/>
                </a:lnTo>
                <a:lnTo>
                  <a:pt x="238" y="175"/>
                </a:lnTo>
                <a:lnTo>
                  <a:pt x="256" y="157"/>
                </a:lnTo>
                <a:lnTo>
                  <a:pt x="300" y="153"/>
                </a:lnTo>
                <a:lnTo>
                  <a:pt x="311" y="97"/>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2" name="Freeform 49">
            <a:extLst>
              <a:ext uri="{FF2B5EF4-FFF2-40B4-BE49-F238E27FC236}">
                <a16:creationId xmlns:a16="http://schemas.microsoft.com/office/drawing/2014/main" id="{B41ACE29-85B8-4D4C-B2F5-EC2E5091802B}"/>
              </a:ext>
            </a:extLst>
          </p:cNvPr>
          <p:cNvSpPr>
            <a:spLocks noChangeAspect="1"/>
          </p:cNvSpPr>
          <p:nvPr/>
        </p:nvSpPr>
        <p:spPr bwMode="auto">
          <a:xfrm>
            <a:off x="902584" y="1671886"/>
            <a:ext cx="421992" cy="429584"/>
          </a:xfrm>
          <a:custGeom>
            <a:avLst/>
            <a:gdLst>
              <a:gd name="T0" fmla="*/ 0 w 280"/>
              <a:gd name="T1" fmla="*/ 0 h 292"/>
              <a:gd name="T2" fmla="*/ 0 w 280"/>
              <a:gd name="T3" fmla="*/ 0 h 292"/>
              <a:gd name="T4" fmla="*/ 0 w 280"/>
              <a:gd name="T5" fmla="*/ 0 h 292"/>
              <a:gd name="T6" fmla="*/ 0 w 280"/>
              <a:gd name="T7" fmla="*/ 0 h 292"/>
              <a:gd name="T8" fmla="*/ 0 w 280"/>
              <a:gd name="T9" fmla="*/ 0 h 292"/>
              <a:gd name="T10" fmla="*/ 0 w 280"/>
              <a:gd name="T11" fmla="*/ 0 h 292"/>
              <a:gd name="T12" fmla="*/ 0 w 280"/>
              <a:gd name="T13" fmla="*/ 0 h 292"/>
              <a:gd name="T14" fmla="*/ 0 w 280"/>
              <a:gd name="T15" fmla="*/ 0 h 292"/>
              <a:gd name="T16" fmla="*/ 0 w 280"/>
              <a:gd name="T17" fmla="*/ 0 h 292"/>
              <a:gd name="T18" fmla="*/ 0 w 280"/>
              <a:gd name="T19" fmla="*/ 0 h 292"/>
              <a:gd name="T20" fmla="*/ 0 w 280"/>
              <a:gd name="T21" fmla="*/ 0 h 292"/>
              <a:gd name="T22" fmla="*/ 0 w 280"/>
              <a:gd name="T23" fmla="*/ 0 h 292"/>
              <a:gd name="T24" fmla="*/ 0 w 280"/>
              <a:gd name="T25" fmla="*/ 0 h 292"/>
              <a:gd name="T26" fmla="*/ 0 w 280"/>
              <a:gd name="T27" fmla="*/ 0 h 292"/>
              <a:gd name="T28" fmla="*/ 0 w 280"/>
              <a:gd name="T29" fmla="*/ 0 h 292"/>
              <a:gd name="T30" fmla="*/ 0 w 280"/>
              <a:gd name="T31" fmla="*/ 0 h 292"/>
              <a:gd name="T32" fmla="*/ 0 w 280"/>
              <a:gd name="T33" fmla="*/ 0 h 292"/>
              <a:gd name="T34" fmla="*/ 0 w 280"/>
              <a:gd name="T35" fmla="*/ 0 h 292"/>
              <a:gd name="T36" fmla="*/ 0 w 280"/>
              <a:gd name="T37" fmla="*/ 0 h 292"/>
              <a:gd name="T38" fmla="*/ 0 w 280"/>
              <a:gd name="T39" fmla="*/ 0 h 292"/>
              <a:gd name="T40" fmla="*/ 0 w 280"/>
              <a:gd name="T41" fmla="*/ 0 h 292"/>
              <a:gd name="T42" fmla="*/ 0 w 280"/>
              <a:gd name="T43" fmla="*/ 0 h 292"/>
              <a:gd name="T44" fmla="*/ 0 w 280"/>
              <a:gd name="T45" fmla="*/ 0 h 292"/>
              <a:gd name="T46" fmla="*/ 0 w 280"/>
              <a:gd name="T47" fmla="*/ 0 h 292"/>
              <a:gd name="T48" fmla="*/ 0 w 280"/>
              <a:gd name="T49" fmla="*/ 0 h 292"/>
              <a:gd name="T50" fmla="*/ 0 w 280"/>
              <a:gd name="T51" fmla="*/ 0 h 292"/>
              <a:gd name="T52" fmla="*/ 0 w 280"/>
              <a:gd name="T53" fmla="*/ 0 h 292"/>
              <a:gd name="T54" fmla="*/ 0 w 280"/>
              <a:gd name="T55" fmla="*/ 0 h 292"/>
              <a:gd name="T56" fmla="*/ 0 w 280"/>
              <a:gd name="T57" fmla="*/ 0 h 292"/>
              <a:gd name="T58" fmla="*/ 0 w 280"/>
              <a:gd name="T59" fmla="*/ 0 h 292"/>
              <a:gd name="T60" fmla="*/ 0 w 280"/>
              <a:gd name="T61" fmla="*/ 0 h 292"/>
              <a:gd name="T62" fmla="*/ 0 w 280"/>
              <a:gd name="T63" fmla="*/ 0 h 292"/>
              <a:gd name="T64" fmla="*/ 0 w 280"/>
              <a:gd name="T65" fmla="*/ 0 h 292"/>
              <a:gd name="T66" fmla="*/ 0 w 280"/>
              <a:gd name="T67" fmla="*/ 0 h 292"/>
              <a:gd name="T68" fmla="*/ 0 w 280"/>
              <a:gd name="T69" fmla="*/ 0 h 292"/>
              <a:gd name="T70" fmla="*/ 0 w 280"/>
              <a:gd name="T71" fmla="*/ 0 h 292"/>
              <a:gd name="T72" fmla="*/ 0 w 280"/>
              <a:gd name="T73" fmla="*/ 0 h 292"/>
              <a:gd name="T74" fmla="*/ 0 w 280"/>
              <a:gd name="T75" fmla="*/ 0 h 292"/>
              <a:gd name="T76" fmla="*/ 0 w 280"/>
              <a:gd name="T77" fmla="*/ 0 h 292"/>
              <a:gd name="T78" fmla="*/ 0 w 280"/>
              <a:gd name="T79" fmla="*/ 0 h 292"/>
              <a:gd name="T80" fmla="*/ 0 w 280"/>
              <a:gd name="T81" fmla="*/ 0 h 292"/>
              <a:gd name="T82" fmla="*/ 0 w 280"/>
              <a:gd name="T83" fmla="*/ 0 h 2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 h="292">
                <a:moveTo>
                  <a:pt x="115" y="290"/>
                </a:moveTo>
                <a:lnTo>
                  <a:pt x="105" y="217"/>
                </a:lnTo>
                <a:lnTo>
                  <a:pt x="118" y="208"/>
                </a:lnTo>
                <a:lnTo>
                  <a:pt x="163" y="169"/>
                </a:lnTo>
                <a:lnTo>
                  <a:pt x="169" y="171"/>
                </a:lnTo>
                <a:lnTo>
                  <a:pt x="197" y="160"/>
                </a:lnTo>
                <a:lnTo>
                  <a:pt x="211" y="163"/>
                </a:lnTo>
                <a:lnTo>
                  <a:pt x="242" y="184"/>
                </a:lnTo>
                <a:lnTo>
                  <a:pt x="270" y="163"/>
                </a:lnTo>
                <a:lnTo>
                  <a:pt x="271" y="137"/>
                </a:lnTo>
                <a:lnTo>
                  <a:pt x="280" y="106"/>
                </a:lnTo>
                <a:lnTo>
                  <a:pt x="265" y="72"/>
                </a:lnTo>
                <a:lnTo>
                  <a:pt x="246" y="60"/>
                </a:lnTo>
                <a:lnTo>
                  <a:pt x="244" y="50"/>
                </a:lnTo>
                <a:lnTo>
                  <a:pt x="232" y="18"/>
                </a:lnTo>
                <a:lnTo>
                  <a:pt x="212" y="22"/>
                </a:lnTo>
                <a:lnTo>
                  <a:pt x="190" y="0"/>
                </a:lnTo>
                <a:lnTo>
                  <a:pt x="178" y="5"/>
                </a:lnTo>
                <a:lnTo>
                  <a:pt x="166" y="39"/>
                </a:lnTo>
                <a:lnTo>
                  <a:pt x="146" y="58"/>
                </a:lnTo>
                <a:lnTo>
                  <a:pt x="111" y="59"/>
                </a:lnTo>
                <a:lnTo>
                  <a:pt x="109" y="79"/>
                </a:lnTo>
                <a:lnTo>
                  <a:pt x="102" y="86"/>
                </a:lnTo>
                <a:lnTo>
                  <a:pt x="78" y="108"/>
                </a:lnTo>
                <a:lnTo>
                  <a:pt x="80" y="114"/>
                </a:lnTo>
                <a:lnTo>
                  <a:pt x="65" y="131"/>
                </a:lnTo>
                <a:lnTo>
                  <a:pt x="55" y="124"/>
                </a:lnTo>
                <a:lnTo>
                  <a:pt x="28" y="124"/>
                </a:lnTo>
                <a:lnTo>
                  <a:pt x="23" y="136"/>
                </a:lnTo>
                <a:lnTo>
                  <a:pt x="10" y="147"/>
                </a:lnTo>
                <a:lnTo>
                  <a:pt x="8" y="174"/>
                </a:lnTo>
                <a:lnTo>
                  <a:pt x="0" y="189"/>
                </a:lnTo>
                <a:lnTo>
                  <a:pt x="10" y="197"/>
                </a:lnTo>
                <a:lnTo>
                  <a:pt x="14" y="212"/>
                </a:lnTo>
                <a:lnTo>
                  <a:pt x="20" y="214"/>
                </a:lnTo>
                <a:lnTo>
                  <a:pt x="23" y="233"/>
                </a:lnTo>
                <a:lnTo>
                  <a:pt x="48" y="208"/>
                </a:lnTo>
                <a:lnTo>
                  <a:pt x="52" y="212"/>
                </a:lnTo>
                <a:lnTo>
                  <a:pt x="60" y="256"/>
                </a:lnTo>
                <a:lnTo>
                  <a:pt x="78" y="278"/>
                </a:lnTo>
                <a:lnTo>
                  <a:pt x="83" y="292"/>
                </a:lnTo>
                <a:lnTo>
                  <a:pt x="115" y="290"/>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3" name="Freeform 50">
            <a:extLst>
              <a:ext uri="{FF2B5EF4-FFF2-40B4-BE49-F238E27FC236}">
                <a16:creationId xmlns:a16="http://schemas.microsoft.com/office/drawing/2014/main" id="{953772BD-003C-4C4E-B074-9C5AF0335365}"/>
              </a:ext>
            </a:extLst>
          </p:cNvPr>
          <p:cNvSpPr>
            <a:spLocks noChangeAspect="1"/>
          </p:cNvSpPr>
          <p:nvPr/>
        </p:nvSpPr>
        <p:spPr bwMode="auto">
          <a:xfrm>
            <a:off x="633564" y="1950407"/>
            <a:ext cx="538040" cy="778916"/>
          </a:xfrm>
          <a:custGeom>
            <a:avLst/>
            <a:gdLst>
              <a:gd name="T0" fmla="*/ 0 w 359"/>
              <a:gd name="T1" fmla="*/ 0 h 520"/>
              <a:gd name="T2" fmla="*/ 0 w 359"/>
              <a:gd name="T3" fmla="*/ 0 h 520"/>
              <a:gd name="T4" fmla="*/ 0 w 359"/>
              <a:gd name="T5" fmla="*/ 0 h 520"/>
              <a:gd name="T6" fmla="*/ 0 w 359"/>
              <a:gd name="T7" fmla="*/ 0 h 520"/>
              <a:gd name="T8" fmla="*/ 0 w 359"/>
              <a:gd name="T9" fmla="*/ 0 h 520"/>
              <a:gd name="T10" fmla="*/ 0 w 359"/>
              <a:gd name="T11" fmla="*/ 0 h 520"/>
              <a:gd name="T12" fmla="*/ 0 w 359"/>
              <a:gd name="T13" fmla="*/ 0 h 520"/>
              <a:gd name="T14" fmla="*/ 0 w 359"/>
              <a:gd name="T15" fmla="*/ 0 h 520"/>
              <a:gd name="T16" fmla="*/ 0 w 359"/>
              <a:gd name="T17" fmla="*/ 0 h 520"/>
              <a:gd name="T18" fmla="*/ 0 w 359"/>
              <a:gd name="T19" fmla="*/ 0 h 520"/>
              <a:gd name="T20" fmla="*/ 0 w 359"/>
              <a:gd name="T21" fmla="*/ 0 h 520"/>
              <a:gd name="T22" fmla="*/ 0 w 359"/>
              <a:gd name="T23" fmla="*/ 0 h 520"/>
              <a:gd name="T24" fmla="*/ 0 w 359"/>
              <a:gd name="T25" fmla="*/ 0 h 520"/>
              <a:gd name="T26" fmla="*/ 0 w 359"/>
              <a:gd name="T27" fmla="*/ 0 h 520"/>
              <a:gd name="T28" fmla="*/ 0 w 359"/>
              <a:gd name="T29" fmla="*/ 0 h 520"/>
              <a:gd name="T30" fmla="*/ 0 w 359"/>
              <a:gd name="T31" fmla="*/ 0 h 520"/>
              <a:gd name="T32" fmla="*/ 0 w 359"/>
              <a:gd name="T33" fmla="*/ 0 h 520"/>
              <a:gd name="T34" fmla="*/ 0 w 359"/>
              <a:gd name="T35" fmla="*/ 0 h 520"/>
              <a:gd name="T36" fmla="*/ 0 w 359"/>
              <a:gd name="T37" fmla="*/ 0 h 520"/>
              <a:gd name="T38" fmla="*/ 0 w 359"/>
              <a:gd name="T39" fmla="*/ 0 h 520"/>
              <a:gd name="T40" fmla="*/ 0 w 359"/>
              <a:gd name="T41" fmla="*/ 0 h 520"/>
              <a:gd name="T42" fmla="*/ 0 w 359"/>
              <a:gd name="T43" fmla="*/ 0 h 520"/>
              <a:gd name="T44" fmla="*/ 0 w 359"/>
              <a:gd name="T45" fmla="*/ 0 h 520"/>
              <a:gd name="T46" fmla="*/ 0 w 359"/>
              <a:gd name="T47" fmla="*/ 0 h 520"/>
              <a:gd name="T48" fmla="*/ 0 w 359"/>
              <a:gd name="T49" fmla="*/ 0 h 520"/>
              <a:gd name="T50" fmla="*/ 0 w 359"/>
              <a:gd name="T51" fmla="*/ 0 h 520"/>
              <a:gd name="T52" fmla="*/ 0 w 359"/>
              <a:gd name="T53" fmla="*/ 0 h 520"/>
              <a:gd name="T54" fmla="*/ 0 w 359"/>
              <a:gd name="T55" fmla="*/ 0 h 520"/>
              <a:gd name="T56" fmla="*/ 0 w 359"/>
              <a:gd name="T57" fmla="*/ 0 h 520"/>
              <a:gd name="T58" fmla="*/ 0 w 359"/>
              <a:gd name="T59" fmla="*/ 0 h 520"/>
              <a:gd name="T60" fmla="*/ 0 w 359"/>
              <a:gd name="T61" fmla="*/ 0 h 520"/>
              <a:gd name="T62" fmla="*/ 0 w 359"/>
              <a:gd name="T63" fmla="*/ 0 h 520"/>
              <a:gd name="T64" fmla="*/ 0 w 359"/>
              <a:gd name="T65" fmla="*/ 0 h 520"/>
              <a:gd name="T66" fmla="*/ 0 w 359"/>
              <a:gd name="T67" fmla="*/ 0 h 520"/>
              <a:gd name="T68" fmla="*/ 0 w 359"/>
              <a:gd name="T69" fmla="*/ 0 h 520"/>
              <a:gd name="T70" fmla="*/ 0 w 359"/>
              <a:gd name="T71" fmla="*/ 0 h 520"/>
              <a:gd name="T72" fmla="*/ 0 w 359"/>
              <a:gd name="T73" fmla="*/ 0 h 520"/>
              <a:gd name="T74" fmla="*/ 0 w 359"/>
              <a:gd name="T75" fmla="*/ 0 h 520"/>
              <a:gd name="T76" fmla="*/ 0 w 359"/>
              <a:gd name="T77" fmla="*/ 0 h 520"/>
              <a:gd name="T78" fmla="*/ 0 w 359"/>
              <a:gd name="T79" fmla="*/ 0 h 520"/>
              <a:gd name="T80" fmla="*/ 0 w 359"/>
              <a:gd name="T81" fmla="*/ 0 h 520"/>
              <a:gd name="T82" fmla="*/ 0 w 359"/>
              <a:gd name="T83" fmla="*/ 0 h 520"/>
              <a:gd name="T84" fmla="*/ 0 w 359"/>
              <a:gd name="T85" fmla="*/ 0 h 520"/>
              <a:gd name="T86" fmla="*/ 0 w 359"/>
              <a:gd name="T87" fmla="*/ 0 h 520"/>
              <a:gd name="T88" fmla="*/ 0 w 359"/>
              <a:gd name="T89" fmla="*/ 0 h 520"/>
              <a:gd name="T90" fmla="*/ 0 w 359"/>
              <a:gd name="T91" fmla="*/ 0 h 520"/>
              <a:gd name="T92" fmla="*/ 0 w 359"/>
              <a:gd name="T93" fmla="*/ 0 h 520"/>
              <a:gd name="T94" fmla="*/ 0 w 359"/>
              <a:gd name="T95" fmla="*/ 0 h 520"/>
              <a:gd name="T96" fmla="*/ 0 w 359"/>
              <a:gd name="T97" fmla="*/ 0 h 520"/>
              <a:gd name="T98" fmla="*/ 0 w 359"/>
              <a:gd name="T99" fmla="*/ 0 h 520"/>
              <a:gd name="T100" fmla="*/ 0 w 359"/>
              <a:gd name="T101" fmla="*/ 0 h 520"/>
              <a:gd name="T102" fmla="*/ 0 w 359"/>
              <a:gd name="T103" fmla="*/ 0 h 520"/>
              <a:gd name="T104" fmla="*/ 0 w 359"/>
              <a:gd name="T105" fmla="*/ 0 h 520"/>
              <a:gd name="T106" fmla="*/ 0 w 359"/>
              <a:gd name="T107" fmla="*/ 0 h 520"/>
              <a:gd name="T108" fmla="*/ 0 w 359"/>
              <a:gd name="T109" fmla="*/ 0 h 520"/>
              <a:gd name="T110" fmla="*/ 0 w 359"/>
              <a:gd name="T111" fmla="*/ 0 h 520"/>
              <a:gd name="T112" fmla="*/ 0 w 359"/>
              <a:gd name="T113" fmla="*/ 0 h 520"/>
              <a:gd name="T114" fmla="*/ 0 w 359"/>
              <a:gd name="T115" fmla="*/ 0 h 520"/>
              <a:gd name="T116" fmla="*/ 0 w 359"/>
              <a:gd name="T117" fmla="*/ 0 h 520"/>
              <a:gd name="T118" fmla="*/ 0 w 359"/>
              <a:gd name="T119" fmla="*/ 0 h 5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520">
                <a:moveTo>
                  <a:pt x="252" y="474"/>
                </a:moveTo>
                <a:lnTo>
                  <a:pt x="280" y="431"/>
                </a:lnTo>
                <a:lnTo>
                  <a:pt x="301" y="439"/>
                </a:lnTo>
                <a:lnTo>
                  <a:pt x="323" y="437"/>
                </a:lnTo>
                <a:lnTo>
                  <a:pt x="328" y="432"/>
                </a:lnTo>
                <a:lnTo>
                  <a:pt x="323" y="400"/>
                </a:lnTo>
                <a:lnTo>
                  <a:pt x="327" y="387"/>
                </a:lnTo>
                <a:lnTo>
                  <a:pt x="323" y="375"/>
                </a:lnTo>
                <a:lnTo>
                  <a:pt x="316" y="364"/>
                </a:lnTo>
                <a:lnTo>
                  <a:pt x="307" y="340"/>
                </a:lnTo>
                <a:lnTo>
                  <a:pt x="313" y="333"/>
                </a:lnTo>
                <a:lnTo>
                  <a:pt x="343" y="325"/>
                </a:lnTo>
                <a:lnTo>
                  <a:pt x="346" y="316"/>
                </a:lnTo>
                <a:lnTo>
                  <a:pt x="338" y="290"/>
                </a:lnTo>
                <a:lnTo>
                  <a:pt x="354" y="268"/>
                </a:lnTo>
                <a:lnTo>
                  <a:pt x="359" y="252"/>
                </a:lnTo>
                <a:lnTo>
                  <a:pt x="335" y="253"/>
                </a:lnTo>
                <a:lnTo>
                  <a:pt x="313" y="260"/>
                </a:lnTo>
                <a:lnTo>
                  <a:pt x="307" y="253"/>
                </a:lnTo>
                <a:lnTo>
                  <a:pt x="298" y="215"/>
                </a:lnTo>
                <a:lnTo>
                  <a:pt x="283" y="189"/>
                </a:lnTo>
                <a:lnTo>
                  <a:pt x="295" y="174"/>
                </a:lnTo>
                <a:lnTo>
                  <a:pt x="293" y="159"/>
                </a:lnTo>
                <a:lnTo>
                  <a:pt x="271" y="147"/>
                </a:lnTo>
                <a:lnTo>
                  <a:pt x="264" y="103"/>
                </a:lnTo>
                <a:lnTo>
                  <a:pt x="259" y="89"/>
                </a:lnTo>
                <a:lnTo>
                  <a:pt x="241" y="67"/>
                </a:lnTo>
                <a:lnTo>
                  <a:pt x="233" y="23"/>
                </a:lnTo>
                <a:lnTo>
                  <a:pt x="229" y="19"/>
                </a:lnTo>
                <a:lnTo>
                  <a:pt x="204" y="44"/>
                </a:lnTo>
                <a:lnTo>
                  <a:pt x="201" y="25"/>
                </a:lnTo>
                <a:lnTo>
                  <a:pt x="195" y="23"/>
                </a:lnTo>
                <a:lnTo>
                  <a:pt x="191" y="8"/>
                </a:lnTo>
                <a:lnTo>
                  <a:pt x="181" y="0"/>
                </a:lnTo>
                <a:lnTo>
                  <a:pt x="156" y="35"/>
                </a:lnTo>
                <a:lnTo>
                  <a:pt x="162" y="55"/>
                </a:lnTo>
                <a:lnTo>
                  <a:pt x="159" y="67"/>
                </a:lnTo>
                <a:lnTo>
                  <a:pt x="146" y="77"/>
                </a:lnTo>
                <a:lnTo>
                  <a:pt x="139" y="120"/>
                </a:lnTo>
                <a:lnTo>
                  <a:pt x="104" y="135"/>
                </a:lnTo>
                <a:lnTo>
                  <a:pt x="74" y="129"/>
                </a:lnTo>
                <a:lnTo>
                  <a:pt x="41" y="137"/>
                </a:lnTo>
                <a:lnTo>
                  <a:pt x="23" y="169"/>
                </a:lnTo>
                <a:lnTo>
                  <a:pt x="3" y="171"/>
                </a:lnTo>
                <a:lnTo>
                  <a:pt x="0" y="174"/>
                </a:lnTo>
                <a:lnTo>
                  <a:pt x="11" y="189"/>
                </a:lnTo>
                <a:lnTo>
                  <a:pt x="8" y="205"/>
                </a:lnTo>
                <a:lnTo>
                  <a:pt x="34" y="244"/>
                </a:lnTo>
                <a:lnTo>
                  <a:pt x="27" y="270"/>
                </a:lnTo>
                <a:lnTo>
                  <a:pt x="73" y="292"/>
                </a:lnTo>
                <a:lnTo>
                  <a:pt x="79" y="312"/>
                </a:lnTo>
                <a:lnTo>
                  <a:pt x="75" y="382"/>
                </a:lnTo>
                <a:lnTo>
                  <a:pt x="91" y="400"/>
                </a:lnTo>
                <a:lnTo>
                  <a:pt x="115" y="401"/>
                </a:lnTo>
                <a:lnTo>
                  <a:pt x="127" y="427"/>
                </a:lnTo>
                <a:lnTo>
                  <a:pt x="135" y="505"/>
                </a:lnTo>
                <a:lnTo>
                  <a:pt x="152" y="520"/>
                </a:lnTo>
                <a:lnTo>
                  <a:pt x="170" y="491"/>
                </a:lnTo>
                <a:lnTo>
                  <a:pt x="202" y="501"/>
                </a:lnTo>
                <a:lnTo>
                  <a:pt x="252" y="474"/>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4" name="Freeform 51">
            <a:extLst>
              <a:ext uri="{FF2B5EF4-FFF2-40B4-BE49-F238E27FC236}">
                <a16:creationId xmlns:a16="http://schemas.microsoft.com/office/drawing/2014/main" id="{71C2F02C-1B9E-494F-8754-E36EC8F43913}"/>
              </a:ext>
            </a:extLst>
          </p:cNvPr>
          <p:cNvSpPr>
            <a:spLocks noChangeAspect="1"/>
          </p:cNvSpPr>
          <p:nvPr/>
        </p:nvSpPr>
        <p:spPr bwMode="auto">
          <a:xfrm>
            <a:off x="443667" y="2332784"/>
            <a:ext cx="390342" cy="396539"/>
          </a:xfrm>
          <a:custGeom>
            <a:avLst/>
            <a:gdLst>
              <a:gd name="T0" fmla="*/ 0 w 260"/>
              <a:gd name="T1" fmla="*/ 0 h 264"/>
              <a:gd name="T2" fmla="*/ 0 w 260"/>
              <a:gd name="T3" fmla="*/ 0 h 264"/>
              <a:gd name="T4" fmla="*/ 0 w 260"/>
              <a:gd name="T5" fmla="*/ 0 h 264"/>
              <a:gd name="T6" fmla="*/ 0 w 260"/>
              <a:gd name="T7" fmla="*/ 0 h 264"/>
              <a:gd name="T8" fmla="*/ 0 w 260"/>
              <a:gd name="T9" fmla="*/ 0 h 264"/>
              <a:gd name="T10" fmla="*/ 0 w 260"/>
              <a:gd name="T11" fmla="*/ 0 h 264"/>
              <a:gd name="T12" fmla="*/ 0 w 260"/>
              <a:gd name="T13" fmla="*/ 0 h 264"/>
              <a:gd name="T14" fmla="*/ 0 w 260"/>
              <a:gd name="T15" fmla="*/ 0 h 264"/>
              <a:gd name="T16" fmla="*/ 0 w 260"/>
              <a:gd name="T17" fmla="*/ 0 h 264"/>
              <a:gd name="T18" fmla="*/ 0 w 260"/>
              <a:gd name="T19" fmla="*/ 0 h 264"/>
              <a:gd name="T20" fmla="*/ 0 w 260"/>
              <a:gd name="T21" fmla="*/ 0 h 264"/>
              <a:gd name="T22" fmla="*/ 0 w 260"/>
              <a:gd name="T23" fmla="*/ 0 h 264"/>
              <a:gd name="T24" fmla="*/ 0 w 260"/>
              <a:gd name="T25" fmla="*/ 0 h 264"/>
              <a:gd name="T26" fmla="*/ 0 w 260"/>
              <a:gd name="T27" fmla="*/ 0 h 264"/>
              <a:gd name="T28" fmla="*/ 0 w 260"/>
              <a:gd name="T29" fmla="*/ 0 h 264"/>
              <a:gd name="T30" fmla="*/ 0 w 260"/>
              <a:gd name="T31" fmla="*/ 0 h 264"/>
              <a:gd name="T32" fmla="*/ 0 w 260"/>
              <a:gd name="T33" fmla="*/ 0 h 264"/>
              <a:gd name="T34" fmla="*/ 0 w 260"/>
              <a:gd name="T35" fmla="*/ 0 h 264"/>
              <a:gd name="T36" fmla="*/ 0 w 260"/>
              <a:gd name="T37" fmla="*/ 0 h 264"/>
              <a:gd name="T38" fmla="*/ 0 w 260"/>
              <a:gd name="T39" fmla="*/ 0 h 264"/>
              <a:gd name="T40" fmla="*/ 0 w 260"/>
              <a:gd name="T41" fmla="*/ 0 h 264"/>
              <a:gd name="T42" fmla="*/ 0 w 260"/>
              <a:gd name="T43" fmla="*/ 0 h 264"/>
              <a:gd name="T44" fmla="*/ 0 w 260"/>
              <a:gd name="T45" fmla="*/ 0 h 264"/>
              <a:gd name="T46" fmla="*/ 0 w 260"/>
              <a:gd name="T47" fmla="*/ 0 h 264"/>
              <a:gd name="T48" fmla="*/ 0 w 260"/>
              <a:gd name="T49" fmla="*/ 0 h 264"/>
              <a:gd name="T50" fmla="*/ 0 w 260"/>
              <a:gd name="T51" fmla="*/ 0 h 264"/>
              <a:gd name="T52" fmla="*/ 0 w 260"/>
              <a:gd name="T53" fmla="*/ 0 h 264"/>
              <a:gd name="T54" fmla="*/ 0 w 260"/>
              <a:gd name="T55" fmla="*/ 0 h 264"/>
              <a:gd name="T56" fmla="*/ 0 w 260"/>
              <a:gd name="T57" fmla="*/ 0 h 264"/>
              <a:gd name="T58" fmla="*/ 0 w 260"/>
              <a:gd name="T59" fmla="*/ 0 h 264"/>
              <a:gd name="T60" fmla="*/ 0 w 260"/>
              <a:gd name="T61" fmla="*/ 0 h 264"/>
              <a:gd name="T62" fmla="*/ 0 w 260"/>
              <a:gd name="T63" fmla="*/ 0 h 264"/>
              <a:gd name="T64" fmla="*/ 0 w 260"/>
              <a:gd name="T65" fmla="*/ 0 h 264"/>
              <a:gd name="T66" fmla="*/ 0 w 260"/>
              <a:gd name="T67" fmla="*/ 0 h 264"/>
              <a:gd name="T68" fmla="*/ 0 w 260"/>
              <a:gd name="T69" fmla="*/ 0 h 264"/>
              <a:gd name="T70" fmla="*/ 0 w 260"/>
              <a:gd name="T71" fmla="*/ 0 h 264"/>
              <a:gd name="T72" fmla="*/ 0 w 260"/>
              <a:gd name="T73" fmla="*/ 0 h 264"/>
              <a:gd name="T74" fmla="*/ 0 w 260"/>
              <a:gd name="T75" fmla="*/ 0 h 264"/>
              <a:gd name="T76" fmla="*/ 0 w 260"/>
              <a:gd name="T77" fmla="*/ 0 h 264"/>
              <a:gd name="T78" fmla="*/ 0 w 260"/>
              <a:gd name="T79" fmla="*/ 0 h 264"/>
              <a:gd name="T80" fmla="*/ 0 w 260"/>
              <a:gd name="T81" fmla="*/ 0 h 264"/>
              <a:gd name="T82" fmla="*/ 0 w 260"/>
              <a:gd name="T83" fmla="*/ 0 h 264"/>
              <a:gd name="T84" fmla="*/ 0 w 260"/>
              <a:gd name="T85" fmla="*/ 0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0" h="264">
                <a:moveTo>
                  <a:pt x="117" y="262"/>
                </a:moveTo>
                <a:lnTo>
                  <a:pt x="102" y="246"/>
                </a:lnTo>
                <a:lnTo>
                  <a:pt x="96" y="232"/>
                </a:lnTo>
                <a:lnTo>
                  <a:pt x="96" y="210"/>
                </a:lnTo>
                <a:lnTo>
                  <a:pt x="84" y="206"/>
                </a:lnTo>
                <a:lnTo>
                  <a:pt x="74" y="184"/>
                </a:lnTo>
                <a:lnTo>
                  <a:pt x="96" y="181"/>
                </a:lnTo>
                <a:lnTo>
                  <a:pt x="77" y="162"/>
                </a:lnTo>
                <a:lnTo>
                  <a:pt x="79" y="156"/>
                </a:lnTo>
                <a:lnTo>
                  <a:pt x="92" y="159"/>
                </a:lnTo>
                <a:lnTo>
                  <a:pt x="92" y="152"/>
                </a:lnTo>
                <a:lnTo>
                  <a:pt x="82" y="144"/>
                </a:lnTo>
                <a:lnTo>
                  <a:pt x="68" y="147"/>
                </a:lnTo>
                <a:lnTo>
                  <a:pt x="48" y="136"/>
                </a:lnTo>
                <a:lnTo>
                  <a:pt x="59" y="121"/>
                </a:lnTo>
                <a:lnTo>
                  <a:pt x="60" y="106"/>
                </a:lnTo>
                <a:lnTo>
                  <a:pt x="66" y="97"/>
                </a:lnTo>
                <a:lnTo>
                  <a:pt x="65" y="90"/>
                </a:lnTo>
                <a:lnTo>
                  <a:pt x="15" y="62"/>
                </a:lnTo>
                <a:lnTo>
                  <a:pt x="0" y="55"/>
                </a:lnTo>
                <a:lnTo>
                  <a:pt x="4" y="52"/>
                </a:lnTo>
                <a:lnTo>
                  <a:pt x="19" y="56"/>
                </a:lnTo>
                <a:lnTo>
                  <a:pt x="45" y="74"/>
                </a:lnTo>
                <a:lnTo>
                  <a:pt x="79" y="79"/>
                </a:lnTo>
                <a:lnTo>
                  <a:pt x="85" y="66"/>
                </a:lnTo>
                <a:lnTo>
                  <a:pt x="97" y="67"/>
                </a:lnTo>
                <a:lnTo>
                  <a:pt x="99" y="62"/>
                </a:lnTo>
                <a:lnTo>
                  <a:pt x="119" y="41"/>
                </a:lnTo>
                <a:lnTo>
                  <a:pt x="114" y="29"/>
                </a:lnTo>
                <a:lnTo>
                  <a:pt x="114" y="2"/>
                </a:lnTo>
                <a:lnTo>
                  <a:pt x="120" y="0"/>
                </a:lnTo>
                <a:lnTo>
                  <a:pt x="139" y="10"/>
                </a:lnTo>
                <a:lnTo>
                  <a:pt x="152" y="12"/>
                </a:lnTo>
                <a:lnTo>
                  <a:pt x="198" y="34"/>
                </a:lnTo>
                <a:lnTo>
                  <a:pt x="204" y="54"/>
                </a:lnTo>
                <a:lnTo>
                  <a:pt x="200" y="124"/>
                </a:lnTo>
                <a:lnTo>
                  <a:pt x="216" y="142"/>
                </a:lnTo>
                <a:lnTo>
                  <a:pt x="240" y="143"/>
                </a:lnTo>
                <a:lnTo>
                  <a:pt x="252" y="169"/>
                </a:lnTo>
                <a:lnTo>
                  <a:pt x="260" y="247"/>
                </a:lnTo>
                <a:lnTo>
                  <a:pt x="183" y="264"/>
                </a:lnTo>
                <a:lnTo>
                  <a:pt x="140" y="234"/>
                </a:lnTo>
                <a:lnTo>
                  <a:pt x="117" y="262"/>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Freeform 52">
            <a:extLst>
              <a:ext uri="{FF2B5EF4-FFF2-40B4-BE49-F238E27FC236}">
                <a16:creationId xmlns:a16="http://schemas.microsoft.com/office/drawing/2014/main" id="{41DA8170-040D-4645-8118-6145900E8469}"/>
              </a:ext>
            </a:extLst>
          </p:cNvPr>
          <p:cNvSpPr>
            <a:spLocks noChangeAspect="1"/>
          </p:cNvSpPr>
          <p:nvPr/>
        </p:nvSpPr>
        <p:spPr bwMode="auto">
          <a:xfrm>
            <a:off x="617739" y="2658513"/>
            <a:ext cx="395617" cy="325729"/>
          </a:xfrm>
          <a:custGeom>
            <a:avLst/>
            <a:gdLst>
              <a:gd name="T0" fmla="*/ 0 w 263"/>
              <a:gd name="T1" fmla="*/ 0 h 222"/>
              <a:gd name="T2" fmla="*/ 0 w 263"/>
              <a:gd name="T3" fmla="*/ 0 h 222"/>
              <a:gd name="T4" fmla="*/ 0 w 263"/>
              <a:gd name="T5" fmla="*/ 0 h 222"/>
              <a:gd name="T6" fmla="*/ 0 w 263"/>
              <a:gd name="T7" fmla="*/ 0 h 222"/>
              <a:gd name="T8" fmla="*/ 0 w 263"/>
              <a:gd name="T9" fmla="*/ 0 h 222"/>
              <a:gd name="T10" fmla="*/ 0 w 263"/>
              <a:gd name="T11" fmla="*/ 0 h 222"/>
              <a:gd name="T12" fmla="*/ 0 w 263"/>
              <a:gd name="T13" fmla="*/ 0 h 222"/>
              <a:gd name="T14" fmla="*/ 0 w 263"/>
              <a:gd name="T15" fmla="*/ 0 h 222"/>
              <a:gd name="T16" fmla="*/ 0 w 263"/>
              <a:gd name="T17" fmla="*/ 0 h 222"/>
              <a:gd name="T18" fmla="*/ 0 w 263"/>
              <a:gd name="T19" fmla="*/ 0 h 222"/>
              <a:gd name="T20" fmla="*/ 0 w 263"/>
              <a:gd name="T21" fmla="*/ 0 h 222"/>
              <a:gd name="T22" fmla="*/ 0 w 263"/>
              <a:gd name="T23" fmla="*/ 0 h 222"/>
              <a:gd name="T24" fmla="*/ 0 w 263"/>
              <a:gd name="T25" fmla="*/ 0 h 222"/>
              <a:gd name="T26" fmla="*/ 0 w 263"/>
              <a:gd name="T27" fmla="*/ 0 h 222"/>
              <a:gd name="T28" fmla="*/ 0 w 263"/>
              <a:gd name="T29" fmla="*/ 0 h 222"/>
              <a:gd name="T30" fmla="*/ 0 w 263"/>
              <a:gd name="T31" fmla="*/ 0 h 222"/>
              <a:gd name="T32" fmla="*/ 0 w 263"/>
              <a:gd name="T33" fmla="*/ 0 h 222"/>
              <a:gd name="T34" fmla="*/ 0 w 263"/>
              <a:gd name="T35" fmla="*/ 0 h 222"/>
              <a:gd name="T36" fmla="*/ 0 w 263"/>
              <a:gd name="T37" fmla="*/ 0 h 222"/>
              <a:gd name="T38" fmla="*/ 0 w 263"/>
              <a:gd name="T39" fmla="*/ 0 h 222"/>
              <a:gd name="T40" fmla="*/ 0 w 263"/>
              <a:gd name="T41" fmla="*/ 0 h 222"/>
              <a:gd name="T42" fmla="*/ 0 w 263"/>
              <a:gd name="T43" fmla="*/ 0 h 222"/>
              <a:gd name="T44" fmla="*/ 0 w 263"/>
              <a:gd name="T45" fmla="*/ 0 h 222"/>
              <a:gd name="T46" fmla="*/ 0 w 263"/>
              <a:gd name="T47" fmla="*/ 0 h 222"/>
              <a:gd name="T48" fmla="*/ 0 w 263"/>
              <a:gd name="T49" fmla="*/ 0 h 222"/>
              <a:gd name="T50" fmla="*/ 0 w 263"/>
              <a:gd name="T51" fmla="*/ 0 h 222"/>
              <a:gd name="T52" fmla="*/ 0 w 263"/>
              <a:gd name="T53" fmla="*/ 0 h 222"/>
              <a:gd name="T54" fmla="*/ 0 w 263"/>
              <a:gd name="T55" fmla="*/ 0 h 222"/>
              <a:gd name="T56" fmla="*/ 0 w 263"/>
              <a:gd name="T57" fmla="*/ 0 h 222"/>
              <a:gd name="T58" fmla="*/ 0 w 263"/>
              <a:gd name="T59" fmla="*/ 0 h 2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3" h="222">
                <a:moveTo>
                  <a:pt x="143" y="31"/>
                </a:moveTo>
                <a:lnTo>
                  <a:pt x="66" y="48"/>
                </a:lnTo>
                <a:lnTo>
                  <a:pt x="23" y="18"/>
                </a:lnTo>
                <a:lnTo>
                  <a:pt x="0" y="46"/>
                </a:lnTo>
                <a:lnTo>
                  <a:pt x="55" y="58"/>
                </a:lnTo>
                <a:lnTo>
                  <a:pt x="52" y="83"/>
                </a:lnTo>
                <a:lnTo>
                  <a:pt x="82" y="109"/>
                </a:lnTo>
                <a:lnTo>
                  <a:pt x="93" y="126"/>
                </a:lnTo>
                <a:lnTo>
                  <a:pt x="135" y="168"/>
                </a:lnTo>
                <a:lnTo>
                  <a:pt x="139" y="188"/>
                </a:lnTo>
                <a:lnTo>
                  <a:pt x="134" y="198"/>
                </a:lnTo>
                <a:lnTo>
                  <a:pt x="137" y="206"/>
                </a:lnTo>
                <a:lnTo>
                  <a:pt x="143" y="209"/>
                </a:lnTo>
                <a:lnTo>
                  <a:pt x="171" y="214"/>
                </a:lnTo>
                <a:lnTo>
                  <a:pt x="183" y="222"/>
                </a:lnTo>
                <a:lnTo>
                  <a:pt x="185" y="217"/>
                </a:lnTo>
                <a:lnTo>
                  <a:pt x="161" y="195"/>
                </a:lnTo>
                <a:lnTo>
                  <a:pt x="159" y="185"/>
                </a:lnTo>
                <a:lnTo>
                  <a:pt x="179" y="170"/>
                </a:lnTo>
                <a:lnTo>
                  <a:pt x="174" y="154"/>
                </a:lnTo>
                <a:lnTo>
                  <a:pt x="176" y="133"/>
                </a:lnTo>
                <a:lnTo>
                  <a:pt x="219" y="110"/>
                </a:lnTo>
                <a:lnTo>
                  <a:pt x="231" y="74"/>
                </a:lnTo>
                <a:lnTo>
                  <a:pt x="263" y="55"/>
                </a:lnTo>
                <a:lnTo>
                  <a:pt x="263" y="38"/>
                </a:lnTo>
                <a:lnTo>
                  <a:pt x="260" y="0"/>
                </a:lnTo>
                <a:lnTo>
                  <a:pt x="210" y="27"/>
                </a:lnTo>
                <a:lnTo>
                  <a:pt x="178" y="17"/>
                </a:lnTo>
                <a:lnTo>
                  <a:pt x="160" y="46"/>
                </a:lnTo>
                <a:lnTo>
                  <a:pt x="143" y="31"/>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Freeform 53">
            <a:extLst>
              <a:ext uri="{FF2B5EF4-FFF2-40B4-BE49-F238E27FC236}">
                <a16:creationId xmlns:a16="http://schemas.microsoft.com/office/drawing/2014/main" id="{78658DC9-2384-45F4-8E22-61B5D8B0FEF1}"/>
              </a:ext>
            </a:extLst>
          </p:cNvPr>
          <p:cNvSpPr>
            <a:spLocks noChangeAspect="1"/>
          </p:cNvSpPr>
          <p:nvPr/>
        </p:nvSpPr>
        <p:spPr bwMode="auto">
          <a:xfrm>
            <a:off x="1023906" y="2054263"/>
            <a:ext cx="516941" cy="283242"/>
          </a:xfrm>
          <a:custGeom>
            <a:avLst/>
            <a:gdLst>
              <a:gd name="T0" fmla="*/ 0 w 344"/>
              <a:gd name="T1" fmla="*/ 0 h 189"/>
              <a:gd name="T2" fmla="*/ 0 w 344"/>
              <a:gd name="T3" fmla="*/ 0 h 189"/>
              <a:gd name="T4" fmla="*/ 0 w 344"/>
              <a:gd name="T5" fmla="*/ 0 h 189"/>
              <a:gd name="T6" fmla="*/ 0 w 344"/>
              <a:gd name="T7" fmla="*/ 0 h 189"/>
              <a:gd name="T8" fmla="*/ 0 w 344"/>
              <a:gd name="T9" fmla="*/ 0 h 189"/>
              <a:gd name="T10" fmla="*/ 0 w 344"/>
              <a:gd name="T11" fmla="*/ 0 h 189"/>
              <a:gd name="T12" fmla="*/ 0 w 344"/>
              <a:gd name="T13" fmla="*/ 0 h 189"/>
              <a:gd name="T14" fmla="*/ 0 w 344"/>
              <a:gd name="T15" fmla="*/ 0 h 189"/>
              <a:gd name="T16" fmla="*/ 0 w 344"/>
              <a:gd name="T17" fmla="*/ 0 h 189"/>
              <a:gd name="T18" fmla="*/ 0 w 344"/>
              <a:gd name="T19" fmla="*/ 0 h 189"/>
              <a:gd name="T20" fmla="*/ 0 w 344"/>
              <a:gd name="T21" fmla="*/ 0 h 189"/>
              <a:gd name="T22" fmla="*/ 0 w 344"/>
              <a:gd name="T23" fmla="*/ 0 h 189"/>
              <a:gd name="T24" fmla="*/ 0 w 344"/>
              <a:gd name="T25" fmla="*/ 0 h 189"/>
              <a:gd name="T26" fmla="*/ 0 w 344"/>
              <a:gd name="T27" fmla="*/ 0 h 189"/>
              <a:gd name="T28" fmla="*/ 0 w 344"/>
              <a:gd name="T29" fmla="*/ 0 h 189"/>
              <a:gd name="T30" fmla="*/ 0 w 344"/>
              <a:gd name="T31" fmla="*/ 0 h 189"/>
              <a:gd name="T32" fmla="*/ 0 w 344"/>
              <a:gd name="T33" fmla="*/ 0 h 189"/>
              <a:gd name="T34" fmla="*/ 0 w 344"/>
              <a:gd name="T35" fmla="*/ 0 h 189"/>
              <a:gd name="T36" fmla="*/ 0 w 344"/>
              <a:gd name="T37" fmla="*/ 0 h 189"/>
              <a:gd name="T38" fmla="*/ 0 w 344"/>
              <a:gd name="T39" fmla="*/ 0 h 189"/>
              <a:gd name="T40" fmla="*/ 0 w 344"/>
              <a:gd name="T41" fmla="*/ 0 h 189"/>
              <a:gd name="T42" fmla="*/ 0 w 344"/>
              <a:gd name="T43" fmla="*/ 0 h 189"/>
              <a:gd name="T44" fmla="*/ 0 w 344"/>
              <a:gd name="T45" fmla="*/ 0 h 189"/>
              <a:gd name="T46" fmla="*/ 0 w 344"/>
              <a:gd name="T47" fmla="*/ 0 h 189"/>
              <a:gd name="T48" fmla="*/ 0 w 344"/>
              <a:gd name="T49" fmla="*/ 0 h 189"/>
              <a:gd name="T50" fmla="*/ 0 w 344"/>
              <a:gd name="T51" fmla="*/ 0 h 189"/>
              <a:gd name="T52" fmla="*/ 0 w 344"/>
              <a:gd name="T53" fmla="*/ 0 h 189"/>
              <a:gd name="T54" fmla="*/ 0 w 344"/>
              <a:gd name="T55" fmla="*/ 0 h 189"/>
              <a:gd name="T56" fmla="*/ 0 w 344"/>
              <a:gd name="T57" fmla="*/ 0 h 189"/>
              <a:gd name="T58" fmla="*/ 0 w 344"/>
              <a:gd name="T59" fmla="*/ 0 h 189"/>
              <a:gd name="T60" fmla="*/ 0 w 344"/>
              <a:gd name="T61" fmla="*/ 0 h 189"/>
              <a:gd name="T62" fmla="*/ 0 w 344"/>
              <a:gd name="T63" fmla="*/ 0 h 189"/>
              <a:gd name="T64" fmla="*/ 0 w 344"/>
              <a:gd name="T65" fmla="*/ 0 h 189"/>
              <a:gd name="T66" fmla="*/ 0 w 344"/>
              <a:gd name="T67" fmla="*/ 0 h 189"/>
              <a:gd name="T68" fmla="*/ 0 w 344"/>
              <a:gd name="T69" fmla="*/ 0 h 189"/>
              <a:gd name="T70" fmla="*/ 0 w 344"/>
              <a:gd name="T71" fmla="*/ 0 h 189"/>
              <a:gd name="T72" fmla="*/ 0 w 344"/>
              <a:gd name="T73" fmla="*/ 0 h 189"/>
              <a:gd name="T74" fmla="*/ 0 w 344"/>
              <a:gd name="T75" fmla="*/ 0 h 189"/>
              <a:gd name="T76" fmla="*/ 0 w 344"/>
              <a:gd name="T77" fmla="*/ 0 h 189"/>
              <a:gd name="T78" fmla="*/ 0 w 344"/>
              <a:gd name="T79" fmla="*/ 0 h 189"/>
              <a:gd name="T80" fmla="*/ 0 w 344"/>
              <a:gd name="T81" fmla="*/ 0 h 189"/>
              <a:gd name="T82" fmla="*/ 0 w 344"/>
              <a:gd name="T83" fmla="*/ 0 h 189"/>
              <a:gd name="T84" fmla="*/ 0 w 344"/>
              <a:gd name="T85" fmla="*/ 0 h 189"/>
              <a:gd name="T86" fmla="*/ 0 w 344"/>
              <a:gd name="T87" fmla="*/ 0 h 189"/>
              <a:gd name="T88" fmla="*/ 0 w 344"/>
              <a:gd name="T89" fmla="*/ 0 h 189"/>
              <a:gd name="T90" fmla="*/ 0 w 344"/>
              <a:gd name="T91" fmla="*/ 0 h 189"/>
              <a:gd name="T92" fmla="*/ 0 w 344"/>
              <a:gd name="T93" fmla="*/ 0 h 1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4" h="189">
                <a:moveTo>
                  <a:pt x="95" y="181"/>
                </a:moveTo>
                <a:lnTo>
                  <a:pt x="107" y="173"/>
                </a:lnTo>
                <a:lnTo>
                  <a:pt x="120" y="173"/>
                </a:lnTo>
                <a:lnTo>
                  <a:pt x="128" y="177"/>
                </a:lnTo>
                <a:lnTo>
                  <a:pt x="141" y="188"/>
                </a:lnTo>
                <a:lnTo>
                  <a:pt x="148" y="185"/>
                </a:lnTo>
                <a:lnTo>
                  <a:pt x="155" y="181"/>
                </a:lnTo>
                <a:lnTo>
                  <a:pt x="163" y="183"/>
                </a:lnTo>
                <a:lnTo>
                  <a:pt x="163" y="174"/>
                </a:lnTo>
                <a:lnTo>
                  <a:pt x="167" y="161"/>
                </a:lnTo>
                <a:lnTo>
                  <a:pt x="191" y="162"/>
                </a:lnTo>
                <a:lnTo>
                  <a:pt x="199" y="158"/>
                </a:lnTo>
                <a:lnTo>
                  <a:pt x="216" y="162"/>
                </a:lnTo>
                <a:lnTo>
                  <a:pt x="233" y="170"/>
                </a:lnTo>
                <a:lnTo>
                  <a:pt x="251" y="181"/>
                </a:lnTo>
                <a:lnTo>
                  <a:pt x="258" y="177"/>
                </a:lnTo>
                <a:lnTo>
                  <a:pt x="266" y="179"/>
                </a:lnTo>
                <a:lnTo>
                  <a:pt x="277" y="183"/>
                </a:lnTo>
                <a:lnTo>
                  <a:pt x="288" y="183"/>
                </a:lnTo>
                <a:lnTo>
                  <a:pt x="306" y="185"/>
                </a:lnTo>
                <a:lnTo>
                  <a:pt x="320" y="180"/>
                </a:lnTo>
                <a:lnTo>
                  <a:pt x="329" y="182"/>
                </a:lnTo>
                <a:lnTo>
                  <a:pt x="344" y="179"/>
                </a:lnTo>
                <a:lnTo>
                  <a:pt x="334" y="138"/>
                </a:lnTo>
                <a:lnTo>
                  <a:pt x="311" y="138"/>
                </a:lnTo>
                <a:lnTo>
                  <a:pt x="307" y="90"/>
                </a:lnTo>
                <a:lnTo>
                  <a:pt x="292" y="58"/>
                </a:lnTo>
                <a:lnTo>
                  <a:pt x="276" y="54"/>
                </a:lnTo>
                <a:lnTo>
                  <a:pt x="248" y="26"/>
                </a:lnTo>
                <a:lnTo>
                  <a:pt x="222" y="9"/>
                </a:lnTo>
                <a:lnTo>
                  <a:pt x="134" y="0"/>
                </a:lnTo>
                <a:lnTo>
                  <a:pt x="117" y="6"/>
                </a:lnTo>
                <a:lnTo>
                  <a:pt x="115" y="17"/>
                </a:lnTo>
                <a:lnTo>
                  <a:pt x="105" y="28"/>
                </a:lnTo>
                <a:lnTo>
                  <a:pt x="88" y="15"/>
                </a:lnTo>
                <a:lnTo>
                  <a:pt x="67" y="27"/>
                </a:lnTo>
                <a:lnTo>
                  <a:pt x="32" y="30"/>
                </a:lnTo>
                <a:lnTo>
                  <a:pt x="0" y="32"/>
                </a:lnTo>
                <a:lnTo>
                  <a:pt x="7" y="76"/>
                </a:lnTo>
                <a:lnTo>
                  <a:pt x="29" y="88"/>
                </a:lnTo>
                <a:lnTo>
                  <a:pt x="31" y="103"/>
                </a:lnTo>
                <a:lnTo>
                  <a:pt x="19" y="118"/>
                </a:lnTo>
                <a:lnTo>
                  <a:pt x="34" y="144"/>
                </a:lnTo>
                <a:lnTo>
                  <a:pt x="43" y="182"/>
                </a:lnTo>
                <a:lnTo>
                  <a:pt x="49" y="189"/>
                </a:lnTo>
                <a:lnTo>
                  <a:pt x="71" y="182"/>
                </a:lnTo>
                <a:lnTo>
                  <a:pt x="95" y="18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7" name="Freeform 54">
            <a:extLst>
              <a:ext uri="{FF2B5EF4-FFF2-40B4-BE49-F238E27FC236}">
                <a16:creationId xmlns:a16="http://schemas.microsoft.com/office/drawing/2014/main" id="{25939A54-D39B-450A-8780-DBE52B180D17}"/>
              </a:ext>
            </a:extLst>
          </p:cNvPr>
          <p:cNvSpPr>
            <a:spLocks noChangeAspect="1"/>
          </p:cNvSpPr>
          <p:nvPr/>
        </p:nvSpPr>
        <p:spPr bwMode="auto">
          <a:xfrm>
            <a:off x="1081930" y="2290298"/>
            <a:ext cx="617164" cy="424863"/>
          </a:xfrm>
          <a:custGeom>
            <a:avLst/>
            <a:gdLst>
              <a:gd name="T0" fmla="*/ 0 w 415"/>
              <a:gd name="T1" fmla="*/ 0 h 283"/>
              <a:gd name="T2" fmla="*/ 0 w 415"/>
              <a:gd name="T3" fmla="*/ 0 h 283"/>
              <a:gd name="T4" fmla="*/ 0 w 415"/>
              <a:gd name="T5" fmla="*/ 0 h 283"/>
              <a:gd name="T6" fmla="*/ 0 w 415"/>
              <a:gd name="T7" fmla="*/ 0 h 283"/>
              <a:gd name="T8" fmla="*/ 0 w 415"/>
              <a:gd name="T9" fmla="*/ 0 h 283"/>
              <a:gd name="T10" fmla="*/ 0 w 415"/>
              <a:gd name="T11" fmla="*/ 0 h 283"/>
              <a:gd name="T12" fmla="*/ 0 w 415"/>
              <a:gd name="T13" fmla="*/ 0 h 283"/>
              <a:gd name="T14" fmla="*/ 0 w 415"/>
              <a:gd name="T15" fmla="*/ 0 h 283"/>
              <a:gd name="T16" fmla="*/ 0 w 415"/>
              <a:gd name="T17" fmla="*/ 0 h 283"/>
              <a:gd name="T18" fmla="*/ 0 w 415"/>
              <a:gd name="T19" fmla="*/ 0 h 283"/>
              <a:gd name="T20" fmla="*/ 0 w 415"/>
              <a:gd name="T21" fmla="*/ 0 h 283"/>
              <a:gd name="T22" fmla="*/ 0 w 415"/>
              <a:gd name="T23" fmla="*/ 0 h 283"/>
              <a:gd name="T24" fmla="*/ 0 w 415"/>
              <a:gd name="T25" fmla="*/ 0 h 283"/>
              <a:gd name="T26" fmla="*/ 0 w 415"/>
              <a:gd name="T27" fmla="*/ 0 h 283"/>
              <a:gd name="T28" fmla="*/ 0 w 415"/>
              <a:gd name="T29" fmla="*/ 0 h 283"/>
              <a:gd name="T30" fmla="*/ 0 w 415"/>
              <a:gd name="T31" fmla="*/ 0 h 283"/>
              <a:gd name="T32" fmla="*/ 0 w 415"/>
              <a:gd name="T33" fmla="*/ 0 h 283"/>
              <a:gd name="T34" fmla="*/ 0 w 415"/>
              <a:gd name="T35" fmla="*/ 0 h 283"/>
              <a:gd name="T36" fmla="*/ 0 w 415"/>
              <a:gd name="T37" fmla="*/ 0 h 283"/>
              <a:gd name="T38" fmla="*/ 0 w 415"/>
              <a:gd name="T39" fmla="*/ 0 h 283"/>
              <a:gd name="T40" fmla="*/ 0 w 415"/>
              <a:gd name="T41" fmla="*/ 0 h 283"/>
              <a:gd name="T42" fmla="*/ 0 w 415"/>
              <a:gd name="T43" fmla="*/ 0 h 283"/>
              <a:gd name="T44" fmla="*/ 0 w 415"/>
              <a:gd name="T45" fmla="*/ 0 h 283"/>
              <a:gd name="T46" fmla="*/ 0 w 415"/>
              <a:gd name="T47" fmla="*/ 0 h 283"/>
              <a:gd name="T48" fmla="*/ 0 w 415"/>
              <a:gd name="T49" fmla="*/ 0 h 283"/>
              <a:gd name="T50" fmla="*/ 0 w 415"/>
              <a:gd name="T51" fmla="*/ 0 h 283"/>
              <a:gd name="T52" fmla="*/ 0 w 415"/>
              <a:gd name="T53" fmla="*/ 0 h 283"/>
              <a:gd name="T54" fmla="*/ 0 w 415"/>
              <a:gd name="T55" fmla="*/ 0 h 283"/>
              <a:gd name="T56" fmla="*/ 0 w 415"/>
              <a:gd name="T57" fmla="*/ 0 h 283"/>
              <a:gd name="T58" fmla="*/ 0 w 415"/>
              <a:gd name="T59" fmla="*/ 0 h 283"/>
              <a:gd name="T60" fmla="*/ 0 w 415"/>
              <a:gd name="T61" fmla="*/ 0 h 283"/>
              <a:gd name="T62" fmla="*/ 0 w 415"/>
              <a:gd name="T63" fmla="*/ 0 h 283"/>
              <a:gd name="T64" fmla="*/ 0 w 415"/>
              <a:gd name="T65" fmla="*/ 0 h 283"/>
              <a:gd name="T66" fmla="*/ 0 w 415"/>
              <a:gd name="T67" fmla="*/ 0 h 283"/>
              <a:gd name="T68" fmla="*/ 0 w 415"/>
              <a:gd name="T69" fmla="*/ 0 h 283"/>
              <a:gd name="T70" fmla="*/ 0 w 415"/>
              <a:gd name="T71" fmla="*/ 0 h 283"/>
              <a:gd name="T72" fmla="*/ 0 w 415"/>
              <a:gd name="T73" fmla="*/ 0 h 283"/>
              <a:gd name="T74" fmla="*/ 0 w 415"/>
              <a:gd name="T75" fmla="*/ 0 h 283"/>
              <a:gd name="T76" fmla="*/ 0 w 415"/>
              <a:gd name="T77" fmla="*/ 0 h 283"/>
              <a:gd name="T78" fmla="*/ 0 w 415"/>
              <a:gd name="T79" fmla="*/ 0 h 283"/>
              <a:gd name="T80" fmla="*/ 0 w 415"/>
              <a:gd name="T81" fmla="*/ 0 h 283"/>
              <a:gd name="T82" fmla="*/ 0 w 415"/>
              <a:gd name="T83" fmla="*/ 0 h 283"/>
              <a:gd name="T84" fmla="*/ 0 w 415"/>
              <a:gd name="T85" fmla="*/ 0 h 283"/>
              <a:gd name="T86" fmla="*/ 0 w 415"/>
              <a:gd name="T87" fmla="*/ 0 h 283"/>
              <a:gd name="T88" fmla="*/ 0 w 415"/>
              <a:gd name="T89" fmla="*/ 0 h 283"/>
              <a:gd name="T90" fmla="*/ 0 w 415"/>
              <a:gd name="T91" fmla="*/ 0 h 283"/>
              <a:gd name="T92" fmla="*/ 0 w 415"/>
              <a:gd name="T93" fmla="*/ 0 h 283"/>
              <a:gd name="T94" fmla="*/ 0 w 415"/>
              <a:gd name="T95" fmla="*/ 0 h 283"/>
              <a:gd name="T96" fmla="*/ 0 w 415"/>
              <a:gd name="T97" fmla="*/ 0 h 283"/>
              <a:gd name="T98" fmla="*/ 0 w 415"/>
              <a:gd name="T99" fmla="*/ 0 h 283"/>
              <a:gd name="T100" fmla="*/ 0 w 415"/>
              <a:gd name="T101" fmla="*/ 0 h 283"/>
              <a:gd name="T102" fmla="*/ 0 w 415"/>
              <a:gd name="T103" fmla="*/ 0 h 283"/>
              <a:gd name="T104" fmla="*/ 0 w 415"/>
              <a:gd name="T105" fmla="*/ 0 h 283"/>
              <a:gd name="T106" fmla="*/ 0 w 415"/>
              <a:gd name="T107" fmla="*/ 0 h 283"/>
              <a:gd name="T108" fmla="*/ 0 w 415"/>
              <a:gd name="T109" fmla="*/ 0 h 283"/>
              <a:gd name="T110" fmla="*/ 0 w 415"/>
              <a:gd name="T111" fmla="*/ 0 h 283"/>
              <a:gd name="T112" fmla="*/ 0 w 415"/>
              <a:gd name="T113" fmla="*/ 0 h 283"/>
              <a:gd name="T114" fmla="*/ 0 w 415"/>
              <a:gd name="T115" fmla="*/ 0 h 2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5" h="283">
                <a:moveTo>
                  <a:pt x="0" y="210"/>
                </a:moveTo>
                <a:lnTo>
                  <a:pt x="22" y="208"/>
                </a:lnTo>
                <a:lnTo>
                  <a:pt x="27" y="203"/>
                </a:lnTo>
                <a:lnTo>
                  <a:pt x="22" y="171"/>
                </a:lnTo>
                <a:lnTo>
                  <a:pt x="26" y="158"/>
                </a:lnTo>
                <a:lnTo>
                  <a:pt x="22" y="146"/>
                </a:lnTo>
                <a:lnTo>
                  <a:pt x="15" y="135"/>
                </a:lnTo>
                <a:lnTo>
                  <a:pt x="6" y="111"/>
                </a:lnTo>
                <a:lnTo>
                  <a:pt x="12" y="104"/>
                </a:lnTo>
                <a:lnTo>
                  <a:pt x="42" y="96"/>
                </a:lnTo>
                <a:lnTo>
                  <a:pt x="45" y="87"/>
                </a:lnTo>
                <a:lnTo>
                  <a:pt x="37" y="61"/>
                </a:lnTo>
                <a:lnTo>
                  <a:pt x="53" y="39"/>
                </a:lnTo>
                <a:lnTo>
                  <a:pt x="58" y="23"/>
                </a:lnTo>
                <a:lnTo>
                  <a:pt x="70" y="15"/>
                </a:lnTo>
                <a:lnTo>
                  <a:pt x="83" y="15"/>
                </a:lnTo>
                <a:lnTo>
                  <a:pt x="91" y="19"/>
                </a:lnTo>
                <a:lnTo>
                  <a:pt x="104" y="30"/>
                </a:lnTo>
                <a:lnTo>
                  <a:pt x="111" y="27"/>
                </a:lnTo>
                <a:lnTo>
                  <a:pt x="118" y="23"/>
                </a:lnTo>
                <a:lnTo>
                  <a:pt x="126" y="25"/>
                </a:lnTo>
                <a:lnTo>
                  <a:pt x="126" y="16"/>
                </a:lnTo>
                <a:lnTo>
                  <a:pt x="130" y="3"/>
                </a:lnTo>
                <a:lnTo>
                  <a:pt x="154" y="4"/>
                </a:lnTo>
                <a:lnTo>
                  <a:pt x="162" y="0"/>
                </a:lnTo>
                <a:lnTo>
                  <a:pt x="179" y="4"/>
                </a:lnTo>
                <a:lnTo>
                  <a:pt x="196" y="12"/>
                </a:lnTo>
                <a:lnTo>
                  <a:pt x="214" y="23"/>
                </a:lnTo>
                <a:lnTo>
                  <a:pt x="221" y="19"/>
                </a:lnTo>
                <a:lnTo>
                  <a:pt x="229" y="21"/>
                </a:lnTo>
                <a:lnTo>
                  <a:pt x="240" y="25"/>
                </a:lnTo>
                <a:lnTo>
                  <a:pt x="251" y="25"/>
                </a:lnTo>
                <a:lnTo>
                  <a:pt x="269" y="27"/>
                </a:lnTo>
                <a:lnTo>
                  <a:pt x="283" y="22"/>
                </a:lnTo>
                <a:lnTo>
                  <a:pt x="292" y="24"/>
                </a:lnTo>
                <a:lnTo>
                  <a:pt x="307" y="21"/>
                </a:lnTo>
                <a:lnTo>
                  <a:pt x="318" y="63"/>
                </a:lnTo>
                <a:lnTo>
                  <a:pt x="333" y="110"/>
                </a:lnTo>
                <a:lnTo>
                  <a:pt x="351" y="99"/>
                </a:lnTo>
                <a:lnTo>
                  <a:pt x="381" y="127"/>
                </a:lnTo>
                <a:lnTo>
                  <a:pt x="398" y="147"/>
                </a:lnTo>
                <a:lnTo>
                  <a:pt x="415" y="161"/>
                </a:lnTo>
                <a:lnTo>
                  <a:pt x="404" y="175"/>
                </a:lnTo>
                <a:lnTo>
                  <a:pt x="407" y="187"/>
                </a:lnTo>
                <a:lnTo>
                  <a:pt x="387" y="183"/>
                </a:lnTo>
                <a:lnTo>
                  <a:pt x="355" y="191"/>
                </a:lnTo>
                <a:lnTo>
                  <a:pt x="340" y="179"/>
                </a:lnTo>
                <a:lnTo>
                  <a:pt x="284" y="195"/>
                </a:lnTo>
                <a:lnTo>
                  <a:pt x="260" y="235"/>
                </a:lnTo>
                <a:lnTo>
                  <a:pt x="245" y="238"/>
                </a:lnTo>
                <a:lnTo>
                  <a:pt x="233" y="223"/>
                </a:lnTo>
                <a:lnTo>
                  <a:pt x="185" y="242"/>
                </a:lnTo>
                <a:lnTo>
                  <a:pt x="151" y="275"/>
                </a:lnTo>
                <a:lnTo>
                  <a:pt x="127" y="249"/>
                </a:lnTo>
                <a:lnTo>
                  <a:pt x="104" y="283"/>
                </a:lnTo>
                <a:lnTo>
                  <a:pt x="57" y="265"/>
                </a:lnTo>
                <a:lnTo>
                  <a:pt x="0" y="216"/>
                </a:lnTo>
                <a:lnTo>
                  <a:pt x="0" y="210"/>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8" name="Freeform 55">
            <a:extLst>
              <a:ext uri="{FF2B5EF4-FFF2-40B4-BE49-F238E27FC236}">
                <a16:creationId xmlns:a16="http://schemas.microsoft.com/office/drawing/2014/main" id="{4C787767-8833-48E1-BD58-99E931F71E6E}"/>
              </a:ext>
            </a:extLst>
          </p:cNvPr>
          <p:cNvSpPr>
            <a:spLocks noChangeAspect="1"/>
          </p:cNvSpPr>
          <p:nvPr/>
        </p:nvSpPr>
        <p:spPr bwMode="auto">
          <a:xfrm>
            <a:off x="1203253" y="2554657"/>
            <a:ext cx="538040" cy="391818"/>
          </a:xfrm>
          <a:custGeom>
            <a:avLst/>
            <a:gdLst>
              <a:gd name="T0" fmla="*/ 0 w 358"/>
              <a:gd name="T1" fmla="*/ 0 h 261"/>
              <a:gd name="T2" fmla="*/ 0 w 358"/>
              <a:gd name="T3" fmla="*/ 0 h 261"/>
              <a:gd name="T4" fmla="*/ 0 w 358"/>
              <a:gd name="T5" fmla="*/ 0 h 261"/>
              <a:gd name="T6" fmla="*/ 0 w 358"/>
              <a:gd name="T7" fmla="*/ 0 h 261"/>
              <a:gd name="T8" fmla="*/ 0 w 358"/>
              <a:gd name="T9" fmla="*/ 0 h 261"/>
              <a:gd name="T10" fmla="*/ 0 w 358"/>
              <a:gd name="T11" fmla="*/ 0 h 261"/>
              <a:gd name="T12" fmla="*/ 0 w 358"/>
              <a:gd name="T13" fmla="*/ 0 h 261"/>
              <a:gd name="T14" fmla="*/ 0 w 358"/>
              <a:gd name="T15" fmla="*/ 0 h 261"/>
              <a:gd name="T16" fmla="*/ 0 w 358"/>
              <a:gd name="T17" fmla="*/ 0 h 261"/>
              <a:gd name="T18" fmla="*/ 0 w 358"/>
              <a:gd name="T19" fmla="*/ 0 h 261"/>
              <a:gd name="T20" fmla="*/ 0 w 358"/>
              <a:gd name="T21" fmla="*/ 0 h 261"/>
              <a:gd name="T22" fmla="*/ 0 w 358"/>
              <a:gd name="T23" fmla="*/ 0 h 261"/>
              <a:gd name="T24" fmla="*/ 0 w 358"/>
              <a:gd name="T25" fmla="*/ 0 h 261"/>
              <a:gd name="T26" fmla="*/ 0 w 358"/>
              <a:gd name="T27" fmla="*/ 0 h 261"/>
              <a:gd name="T28" fmla="*/ 0 w 358"/>
              <a:gd name="T29" fmla="*/ 0 h 261"/>
              <a:gd name="T30" fmla="*/ 0 w 358"/>
              <a:gd name="T31" fmla="*/ 0 h 261"/>
              <a:gd name="T32" fmla="*/ 0 w 358"/>
              <a:gd name="T33" fmla="*/ 0 h 261"/>
              <a:gd name="T34" fmla="*/ 0 w 358"/>
              <a:gd name="T35" fmla="*/ 0 h 261"/>
              <a:gd name="T36" fmla="*/ 0 w 358"/>
              <a:gd name="T37" fmla="*/ 0 h 261"/>
              <a:gd name="T38" fmla="*/ 0 w 358"/>
              <a:gd name="T39" fmla="*/ 0 h 261"/>
              <a:gd name="T40" fmla="*/ 0 w 358"/>
              <a:gd name="T41" fmla="*/ 0 h 261"/>
              <a:gd name="T42" fmla="*/ 0 w 358"/>
              <a:gd name="T43" fmla="*/ 0 h 261"/>
              <a:gd name="T44" fmla="*/ 0 w 358"/>
              <a:gd name="T45" fmla="*/ 0 h 261"/>
              <a:gd name="T46" fmla="*/ 0 w 358"/>
              <a:gd name="T47" fmla="*/ 0 h 261"/>
              <a:gd name="T48" fmla="*/ 0 w 358"/>
              <a:gd name="T49" fmla="*/ 0 h 261"/>
              <a:gd name="T50" fmla="*/ 0 w 358"/>
              <a:gd name="T51" fmla="*/ 0 h 261"/>
              <a:gd name="T52" fmla="*/ 0 w 358"/>
              <a:gd name="T53" fmla="*/ 0 h 261"/>
              <a:gd name="T54" fmla="*/ 0 w 358"/>
              <a:gd name="T55" fmla="*/ 0 h 261"/>
              <a:gd name="T56" fmla="*/ 0 w 358"/>
              <a:gd name="T57" fmla="*/ 0 h 261"/>
              <a:gd name="T58" fmla="*/ 0 w 358"/>
              <a:gd name="T59" fmla="*/ 0 h 261"/>
              <a:gd name="T60" fmla="*/ 0 w 358"/>
              <a:gd name="T61" fmla="*/ 0 h 261"/>
              <a:gd name="T62" fmla="*/ 0 w 358"/>
              <a:gd name="T63" fmla="*/ 0 h 261"/>
              <a:gd name="T64" fmla="*/ 0 w 358"/>
              <a:gd name="T65" fmla="*/ 0 h 261"/>
              <a:gd name="T66" fmla="*/ 0 w 358"/>
              <a:gd name="T67" fmla="*/ 0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8" h="261">
                <a:moveTo>
                  <a:pt x="322" y="8"/>
                </a:moveTo>
                <a:lnTo>
                  <a:pt x="302" y="4"/>
                </a:lnTo>
                <a:lnTo>
                  <a:pt x="270" y="12"/>
                </a:lnTo>
                <a:lnTo>
                  <a:pt x="255" y="0"/>
                </a:lnTo>
                <a:lnTo>
                  <a:pt x="199" y="16"/>
                </a:lnTo>
                <a:lnTo>
                  <a:pt x="175" y="56"/>
                </a:lnTo>
                <a:lnTo>
                  <a:pt x="160" y="59"/>
                </a:lnTo>
                <a:lnTo>
                  <a:pt x="148" y="44"/>
                </a:lnTo>
                <a:lnTo>
                  <a:pt x="100" y="63"/>
                </a:lnTo>
                <a:lnTo>
                  <a:pt x="66" y="96"/>
                </a:lnTo>
                <a:lnTo>
                  <a:pt x="42" y="70"/>
                </a:lnTo>
                <a:lnTo>
                  <a:pt x="19" y="104"/>
                </a:lnTo>
                <a:lnTo>
                  <a:pt x="29" y="128"/>
                </a:lnTo>
                <a:lnTo>
                  <a:pt x="19" y="143"/>
                </a:lnTo>
                <a:lnTo>
                  <a:pt x="0" y="168"/>
                </a:lnTo>
                <a:lnTo>
                  <a:pt x="3" y="184"/>
                </a:lnTo>
                <a:lnTo>
                  <a:pt x="28" y="180"/>
                </a:lnTo>
                <a:lnTo>
                  <a:pt x="44" y="172"/>
                </a:lnTo>
                <a:lnTo>
                  <a:pt x="50" y="161"/>
                </a:lnTo>
                <a:lnTo>
                  <a:pt x="57" y="151"/>
                </a:lnTo>
                <a:lnTo>
                  <a:pt x="61" y="163"/>
                </a:lnTo>
                <a:lnTo>
                  <a:pt x="70" y="151"/>
                </a:lnTo>
                <a:lnTo>
                  <a:pt x="85" y="159"/>
                </a:lnTo>
                <a:lnTo>
                  <a:pt x="97" y="148"/>
                </a:lnTo>
                <a:lnTo>
                  <a:pt x="105" y="146"/>
                </a:lnTo>
                <a:lnTo>
                  <a:pt x="113" y="142"/>
                </a:lnTo>
                <a:lnTo>
                  <a:pt x="114" y="132"/>
                </a:lnTo>
                <a:lnTo>
                  <a:pt x="122" y="128"/>
                </a:lnTo>
                <a:lnTo>
                  <a:pt x="136" y="129"/>
                </a:lnTo>
                <a:lnTo>
                  <a:pt x="146" y="133"/>
                </a:lnTo>
                <a:lnTo>
                  <a:pt x="156" y="136"/>
                </a:lnTo>
                <a:lnTo>
                  <a:pt x="165" y="140"/>
                </a:lnTo>
                <a:lnTo>
                  <a:pt x="163" y="147"/>
                </a:lnTo>
                <a:lnTo>
                  <a:pt x="161" y="156"/>
                </a:lnTo>
                <a:lnTo>
                  <a:pt x="170" y="168"/>
                </a:lnTo>
                <a:lnTo>
                  <a:pt x="179" y="173"/>
                </a:lnTo>
                <a:lnTo>
                  <a:pt x="184" y="168"/>
                </a:lnTo>
                <a:lnTo>
                  <a:pt x="192" y="170"/>
                </a:lnTo>
                <a:lnTo>
                  <a:pt x="201" y="180"/>
                </a:lnTo>
                <a:lnTo>
                  <a:pt x="209" y="182"/>
                </a:lnTo>
                <a:lnTo>
                  <a:pt x="222" y="195"/>
                </a:lnTo>
                <a:lnTo>
                  <a:pt x="218" y="216"/>
                </a:lnTo>
                <a:lnTo>
                  <a:pt x="230" y="220"/>
                </a:lnTo>
                <a:lnTo>
                  <a:pt x="232" y="236"/>
                </a:lnTo>
                <a:lnTo>
                  <a:pt x="234" y="242"/>
                </a:lnTo>
                <a:lnTo>
                  <a:pt x="237" y="253"/>
                </a:lnTo>
                <a:lnTo>
                  <a:pt x="246" y="253"/>
                </a:lnTo>
                <a:lnTo>
                  <a:pt x="254" y="254"/>
                </a:lnTo>
                <a:lnTo>
                  <a:pt x="263" y="258"/>
                </a:lnTo>
                <a:lnTo>
                  <a:pt x="274" y="261"/>
                </a:lnTo>
                <a:lnTo>
                  <a:pt x="284" y="256"/>
                </a:lnTo>
                <a:lnTo>
                  <a:pt x="291" y="256"/>
                </a:lnTo>
                <a:lnTo>
                  <a:pt x="318" y="240"/>
                </a:lnTo>
                <a:lnTo>
                  <a:pt x="334" y="234"/>
                </a:lnTo>
                <a:lnTo>
                  <a:pt x="334" y="224"/>
                </a:lnTo>
                <a:lnTo>
                  <a:pt x="325" y="220"/>
                </a:lnTo>
                <a:lnTo>
                  <a:pt x="314" y="203"/>
                </a:lnTo>
                <a:lnTo>
                  <a:pt x="314" y="188"/>
                </a:lnTo>
                <a:lnTo>
                  <a:pt x="322" y="178"/>
                </a:lnTo>
                <a:lnTo>
                  <a:pt x="335" y="169"/>
                </a:lnTo>
                <a:lnTo>
                  <a:pt x="341" y="151"/>
                </a:lnTo>
                <a:lnTo>
                  <a:pt x="347" y="146"/>
                </a:lnTo>
                <a:lnTo>
                  <a:pt x="354" y="140"/>
                </a:lnTo>
                <a:lnTo>
                  <a:pt x="339" y="128"/>
                </a:lnTo>
                <a:lnTo>
                  <a:pt x="358" y="32"/>
                </a:lnTo>
                <a:lnTo>
                  <a:pt x="345" y="28"/>
                </a:lnTo>
                <a:lnTo>
                  <a:pt x="332" y="35"/>
                </a:lnTo>
                <a:lnTo>
                  <a:pt x="326" y="28"/>
                </a:lnTo>
                <a:lnTo>
                  <a:pt x="322" y="8"/>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09" name="Freeform 56">
            <a:extLst>
              <a:ext uri="{FF2B5EF4-FFF2-40B4-BE49-F238E27FC236}">
                <a16:creationId xmlns:a16="http://schemas.microsoft.com/office/drawing/2014/main" id="{3DE11740-A0DC-421E-B738-EDE992E6FD4C}"/>
              </a:ext>
            </a:extLst>
          </p:cNvPr>
          <p:cNvSpPr>
            <a:spLocks noChangeAspect="1"/>
          </p:cNvSpPr>
          <p:nvPr/>
        </p:nvSpPr>
        <p:spPr bwMode="auto">
          <a:xfrm>
            <a:off x="881484" y="2592423"/>
            <a:ext cx="374518" cy="358774"/>
          </a:xfrm>
          <a:custGeom>
            <a:avLst/>
            <a:gdLst>
              <a:gd name="T0" fmla="*/ 0 w 249"/>
              <a:gd name="T1" fmla="*/ 0 h 241"/>
              <a:gd name="T2" fmla="*/ 0 w 249"/>
              <a:gd name="T3" fmla="*/ 0 h 241"/>
              <a:gd name="T4" fmla="*/ 0 w 249"/>
              <a:gd name="T5" fmla="*/ 0 h 241"/>
              <a:gd name="T6" fmla="*/ 0 w 249"/>
              <a:gd name="T7" fmla="*/ 0 h 241"/>
              <a:gd name="T8" fmla="*/ 0 w 249"/>
              <a:gd name="T9" fmla="*/ 0 h 241"/>
              <a:gd name="T10" fmla="*/ 0 w 249"/>
              <a:gd name="T11" fmla="*/ 0 h 241"/>
              <a:gd name="T12" fmla="*/ 0 w 249"/>
              <a:gd name="T13" fmla="*/ 0 h 241"/>
              <a:gd name="T14" fmla="*/ 0 w 249"/>
              <a:gd name="T15" fmla="*/ 0 h 241"/>
              <a:gd name="T16" fmla="*/ 0 w 249"/>
              <a:gd name="T17" fmla="*/ 0 h 241"/>
              <a:gd name="T18" fmla="*/ 0 w 249"/>
              <a:gd name="T19" fmla="*/ 0 h 241"/>
              <a:gd name="T20" fmla="*/ 0 w 249"/>
              <a:gd name="T21" fmla="*/ 0 h 241"/>
              <a:gd name="T22" fmla="*/ 0 w 249"/>
              <a:gd name="T23" fmla="*/ 0 h 241"/>
              <a:gd name="T24" fmla="*/ 0 w 249"/>
              <a:gd name="T25" fmla="*/ 0 h 241"/>
              <a:gd name="T26" fmla="*/ 0 w 249"/>
              <a:gd name="T27" fmla="*/ 0 h 241"/>
              <a:gd name="T28" fmla="*/ 0 w 249"/>
              <a:gd name="T29" fmla="*/ 0 h 241"/>
              <a:gd name="T30" fmla="*/ 0 w 249"/>
              <a:gd name="T31" fmla="*/ 0 h 241"/>
              <a:gd name="T32" fmla="*/ 0 w 249"/>
              <a:gd name="T33" fmla="*/ 0 h 241"/>
              <a:gd name="T34" fmla="*/ 0 w 249"/>
              <a:gd name="T35" fmla="*/ 0 h 241"/>
              <a:gd name="T36" fmla="*/ 0 w 249"/>
              <a:gd name="T37" fmla="*/ 0 h 241"/>
              <a:gd name="T38" fmla="*/ 0 w 249"/>
              <a:gd name="T39" fmla="*/ 0 h 241"/>
              <a:gd name="T40" fmla="*/ 0 w 249"/>
              <a:gd name="T41" fmla="*/ 0 h 241"/>
              <a:gd name="T42" fmla="*/ 0 w 249"/>
              <a:gd name="T43" fmla="*/ 0 h 241"/>
              <a:gd name="T44" fmla="*/ 0 w 249"/>
              <a:gd name="T45" fmla="*/ 0 h 241"/>
              <a:gd name="T46" fmla="*/ 0 w 249"/>
              <a:gd name="T47" fmla="*/ 0 h 241"/>
              <a:gd name="T48" fmla="*/ 0 w 249"/>
              <a:gd name="T49" fmla="*/ 0 h 241"/>
              <a:gd name="T50" fmla="*/ 0 w 249"/>
              <a:gd name="T51" fmla="*/ 0 h 241"/>
              <a:gd name="T52" fmla="*/ 0 w 249"/>
              <a:gd name="T53" fmla="*/ 0 h 241"/>
              <a:gd name="T54" fmla="*/ 0 w 249"/>
              <a:gd name="T55" fmla="*/ 0 h 241"/>
              <a:gd name="T56" fmla="*/ 0 w 249"/>
              <a:gd name="T57" fmla="*/ 0 h 241"/>
              <a:gd name="T58" fmla="*/ 0 w 249"/>
              <a:gd name="T59" fmla="*/ 0 h 241"/>
              <a:gd name="T60" fmla="*/ 0 w 249"/>
              <a:gd name="T61" fmla="*/ 0 h 241"/>
              <a:gd name="T62" fmla="*/ 0 w 249"/>
              <a:gd name="T63" fmla="*/ 0 h 241"/>
              <a:gd name="T64" fmla="*/ 0 w 249"/>
              <a:gd name="T65" fmla="*/ 0 h 241"/>
              <a:gd name="T66" fmla="*/ 0 w 249"/>
              <a:gd name="T67" fmla="*/ 0 h 241"/>
              <a:gd name="T68" fmla="*/ 0 w 249"/>
              <a:gd name="T69" fmla="*/ 0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49" h="241">
                <a:moveTo>
                  <a:pt x="0" y="197"/>
                </a:moveTo>
                <a:lnTo>
                  <a:pt x="2" y="176"/>
                </a:lnTo>
                <a:lnTo>
                  <a:pt x="45" y="153"/>
                </a:lnTo>
                <a:lnTo>
                  <a:pt x="57" y="117"/>
                </a:lnTo>
                <a:lnTo>
                  <a:pt x="89" y="98"/>
                </a:lnTo>
                <a:lnTo>
                  <a:pt x="89" y="81"/>
                </a:lnTo>
                <a:lnTo>
                  <a:pt x="86" y="43"/>
                </a:lnTo>
                <a:lnTo>
                  <a:pt x="114" y="0"/>
                </a:lnTo>
                <a:lnTo>
                  <a:pt x="135" y="8"/>
                </a:lnTo>
                <a:lnTo>
                  <a:pt x="135" y="14"/>
                </a:lnTo>
                <a:lnTo>
                  <a:pt x="192" y="63"/>
                </a:lnTo>
                <a:lnTo>
                  <a:pt x="239" y="81"/>
                </a:lnTo>
                <a:lnTo>
                  <a:pt x="249" y="105"/>
                </a:lnTo>
                <a:lnTo>
                  <a:pt x="239" y="120"/>
                </a:lnTo>
                <a:lnTo>
                  <a:pt x="220" y="145"/>
                </a:lnTo>
                <a:lnTo>
                  <a:pt x="223" y="161"/>
                </a:lnTo>
                <a:lnTo>
                  <a:pt x="192" y="188"/>
                </a:lnTo>
                <a:lnTo>
                  <a:pt x="165" y="185"/>
                </a:lnTo>
                <a:lnTo>
                  <a:pt x="121" y="188"/>
                </a:lnTo>
                <a:lnTo>
                  <a:pt x="109" y="198"/>
                </a:lnTo>
                <a:lnTo>
                  <a:pt x="105" y="228"/>
                </a:lnTo>
                <a:lnTo>
                  <a:pt x="90" y="235"/>
                </a:lnTo>
                <a:lnTo>
                  <a:pt x="92" y="240"/>
                </a:lnTo>
                <a:lnTo>
                  <a:pt x="73" y="241"/>
                </a:lnTo>
                <a:lnTo>
                  <a:pt x="61" y="231"/>
                </a:lnTo>
                <a:lnTo>
                  <a:pt x="38" y="208"/>
                </a:lnTo>
                <a:lnTo>
                  <a:pt x="29" y="217"/>
                </a:lnTo>
                <a:lnTo>
                  <a:pt x="29" y="224"/>
                </a:lnTo>
                <a:lnTo>
                  <a:pt x="48" y="233"/>
                </a:lnTo>
                <a:lnTo>
                  <a:pt x="46" y="238"/>
                </a:lnTo>
                <a:lnTo>
                  <a:pt x="28" y="228"/>
                </a:lnTo>
                <a:lnTo>
                  <a:pt x="20" y="228"/>
                </a:lnTo>
                <a:lnTo>
                  <a:pt x="17" y="209"/>
                </a:lnTo>
                <a:lnTo>
                  <a:pt x="12" y="188"/>
                </a:lnTo>
                <a:lnTo>
                  <a:pt x="0" y="197"/>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Freeform 57">
            <a:extLst>
              <a:ext uri="{FF2B5EF4-FFF2-40B4-BE49-F238E27FC236}">
                <a16:creationId xmlns:a16="http://schemas.microsoft.com/office/drawing/2014/main" id="{4EE880E1-9F0B-4DBE-B6CD-8CBCDF94E80C}"/>
              </a:ext>
            </a:extLst>
          </p:cNvPr>
          <p:cNvSpPr>
            <a:spLocks noChangeAspect="1"/>
          </p:cNvSpPr>
          <p:nvPr/>
        </p:nvSpPr>
        <p:spPr bwMode="auto">
          <a:xfrm>
            <a:off x="1234902" y="2752927"/>
            <a:ext cx="321769" cy="443746"/>
          </a:xfrm>
          <a:custGeom>
            <a:avLst/>
            <a:gdLst>
              <a:gd name="T0" fmla="*/ 0 w 217"/>
              <a:gd name="T1" fmla="*/ 0 h 300"/>
              <a:gd name="T2" fmla="*/ 0 w 217"/>
              <a:gd name="T3" fmla="*/ 0 h 300"/>
              <a:gd name="T4" fmla="*/ 0 w 217"/>
              <a:gd name="T5" fmla="*/ 0 h 300"/>
              <a:gd name="T6" fmla="*/ 0 w 217"/>
              <a:gd name="T7" fmla="*/ 0 h 300"/>
              <a:gd name="T8" fmla="*/ 0 w 217"/>
              <a:gd name="T9" fmla="*/ 0 h 300"/>
              <a:gd name="T10" fmla="*/ 0 w 217"/>
              <a:gd name="T11" fmla="*/ 0 h 300"/>
              <a:gd name="T12" fmla="*/ 0 w 217"/>
              <a:gd name="T13" fmla="*/ 0 h 300"/>
              <a:gd name="T14" fmla="*/ 0 w 217"/>
              <a:gd name="T15" fmla="*/ 0 h 300"/>
              <a:gd name="T16" fmla="*/ 0 w 217"/>
              <a:gd name="T17" fmla="*/ 0 h 300"/>
              <a:gd name="T18" fmla="*/ 0 w 217"/>
              <a:gd name="T19" fmla="*/ 0 h 300"/>
              <a:gd name="T20" fmla="*/ 0 w 217"/>
              <a:gd name="T21" fmla="*/ 0 h 300"/>
              <a:gd name="T22" fmla="*/ 0 w 217"/>
              <a:gd name="T23" fmla="*/ 0 h 300"/>
              <a:gd name="T24" fmla="*/ 0 w 217"/>
              <a:gd name="T25" fmla="*/ 0 h 300"/>
              <a:gd name="T26" fmla="*/ 0 w 217"/>
              <a:gd name="T27" fmla="*/ 0 h 300"/>
              <a:gd name="T28" fmla="*/ 0 w 217"/>
              <a:gd name="T29" fmla="*/ 0 h 300"/>
              <a:gd name="T30" fmla="*/ 0 w 217"/>
              <a:gd name="T31" fmla="*/ 0 h 300"/>
              <a:gd name="T32" fmla="*/ 0 w 217"/>
              <a:gd name="T33" fmla="*/ 0 h 300"/>
              <a:gd name="T34" fmla="*/ 0 w 217"/>
              <a:gd name="T35" fmla="*/ 0 h 300"/>
              <a:gd name="T36" fmla="*/ 0 w 217"/>
              <a:gd name="T37" fmla="*/ 0 h 300"/>
              <a:gd name="T38" fmla="*/ 0 w 217"/>
              <a:gd name="T39" fmla="*/ 0 h 300"/>
              <a:gd name="T40" fmla="*/ 0 w 217"/>
              <a:gd name="T41" fmla="*/ 0 h 300"/>
              <a:gd name="T42" fmla="*/ 0 w 217"/>
              <a:gd name="T43" fmla="*/ 0 h 300"/>
              <a:gd name="T44" fmla="*/ 0 w 217"/>
              <a:gd name="T45" fmla="*/ 0 h 300"/>
              <a:gd name="T46" fmla="*/ 0 w 217"/>
              <a:gd name="T47" fmla="*/ 0 h 300"/>
              <a:gd name="T48" fmla="*/ 0 w 217"/>
              <a:gd name="T49" fmla="*/ 0 h 300"/>
              <a:gd name="T50" fmla="*/ 0 w 217"/>
              <a:gd name="T51" fmla="*/ 0 h 300"/>
              <a:gd name="T52" fmla="*/ 0 w 217"/>
              <a:gd name="T53" fmla="*/ 0 h 300"/>
              <a:gd name="T54" fmla="*/ 0 w 217"/>
              <a:gd name="T55" fmla="*/ 0 h 300"/>
              <a:gd name="T56" fmla="*/ 0 w 217"/>
              <a:gd name="T57" fmla="*/ 0 h 300"/>
              <a:gd name="T58" fmla="*/ 0 w 217"/>
              <a:gd name="T59" fmla="*/ 0 h 300"/>
              <a:gd name="T60" fmla="*/ 0 w 217"/>
              <a:gd name="T61" fmla="*/ 0 h 300"/>
              <a:gd name="T62" fmla="*/ 0 w 217"/>
              <a:gd name="T63" fmla="*/ 0 h 300"/>
              <a:gd name="T64" fmla="*/ 0 w 217"/>
              <a:gd name="T65" fmla="*/ 0 h 300"/>
              <a:gd name="T66" fmla="*/ 0 w 217"/>
              <a:gd name="T67" fmla="*/ 0 h 300"/>
              <a:gd name="T68" fmla="*/ 0 w 217"/>
              <a:gd name="T69" fmla="*/ 0 h 300"/>
              <a:gd name="T70" fmla="*/ 0 w 217"/>
              <a:gd name="T71" fmla="*/ 0 h 300"/>
              <a:gd name="T72" fmla="*/ 0 w 217"/>
              <a:gd name="T73" fmla="*/ 0 h 300"/>
              <a:gd name="T74" fmla="*/ 0 w 217"/>
              <a:gd name="T75" fmla="*/ 0 h 300"/>
              <a:gd name="T76" fmla="*/ 0 w 217"/>
              <a:gd name="T77" fmla="*/ 0 h 300"/>
              <a:gd name="T78" fmla="*/ 0 w 217"/>
              <a:gd name="T79" fmla="*/ 0 h 300"/>
              <a:gd name="T80" fmla="*/ 0 w 217"/>
              <a:gd name="T81" fmla="*/ 0 h 300"/>
              <a:gd name="T82" fmla="*/ 0 w 217"/>
              <a:gd name="T83" fmla="*/ 0 h 300"/>
              <a:gd name="T84" fmla="*/ 0 w 217"/>
              <a:gd name="T85" fmla="*/ 0 h 300"/>
              <a:gd name="T86" fmla="*/ 0 w 217"/>
              <a:gd name="T87" fmla="*/ 0 h 300"/>
              <a:gd name="T88" fmla="*/ 0 w 217"/>
              <a:gd name="T89" fmla="*/ 0 h 300"/>
              <a:gd name="T90" fmla="*/ 0 w 217"/>
              <a:gd name="T91" fmla="*/ 0 h 300"/>
              <a:gd name="T92" fmla="*/ 0 w 217"/>
              <a:gd name="T93" fmla="*/ 0 h 300"/>
              <a:gd name="T94" fmla="*/ 0 w 217"/>
              <a:gd name="T95" fmla="*/ 0 h 300"/>
              <a:gd name="T96" fmla="*/ 0 w 217"/>
              <a:gd name="T97" fmla="*/ 0 h 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7" h="300">
                <a:moveTo>
                  <a:pt x="11" y="52"/>
                </a:moveTo>
                <a:lnTo>
                  <a:pt x="27" y="44"/>
                </a:lnTo>
                <a:lnTo>
                  <a:pt x="33" y="33"/>
                </a:lnTo>
                <a:lnTo>
                  <a:pt x="40" y="23"/>
                </a:lnTo>
                <a:lnTo>
                  <a:pt x="44" y="35"/>
                </a:lnTo>
                <a:lnTo>
                  <a:pt x="53" y="23"/>
                </a:lnTo>
                <a:lnTo>
                  <a:pt x="68" y="31"/>
                </a:lnTo>
                <a:lnTo>
                  <a:pt x="80" y="20"/>
                </a:lnTo>
                <a:lnTo>
                  <a:pt x="88" y="18"/>
                </a:lnTo>
                <a:lnTo>
                  <a:pt x="96" y="14"/>
                </a:lnTo>
                <a:lnTo>
                  <a:pt x="97" y="4"/>
                </a:lnTo>
                <a:lnTo>
                  <a:pt x="105" y="0"/>
                </a:lnTo>
                <a:lnTo>
                  <a:pt x="119" y="1"/>
                </a:lnTo>
                <a:lnTo>
                  <a:pt x="129" y="5"/>
                </a:lnTo>
                <a:lnTo>
                  <a:pt x="139" y="8"/>
                </a:lnTo>
                <a:lnTo>
                  <a:pt x="148" y="12"/>
                </a:lnTo>
                <a:lnTo>
                  <a:pt x="146" y="19"/>
                </a:lnTo>
                <a:lnTo>
                  <a:pt x="144" y="28"/>
                </a:lnTo>
                <a:lnTo>
                  <a:pt x="153" y="40"/>
                </a:lnTo>
                <a:lnTo>
                  <a:pt x="162" y="45"/>
                </a:lnTo>
                <a:lnTo>
                  <a:pt x="167" y="40"/>
                </a:lnTo>
                <a:lnTo>
                  <a:pt x="175" y="42"/>
                </a:lnTo>
                <a:lnTo>
                  <a:pt x="184" y="52"/>
                </a:lnTo>
                <a:lnTo>
                  <a:pt x="192" y="54"/>
                </a:lnTo>
                <a:lnTo>
                  <a:pt x="205" y="67"/>
                </a:lnTo>
                <a:lnTo>
                  <a:pt x="201" y="88"/>
                </a:lnTo>
                <a:lnTo>
                  <a:pt x="213" y="92"/>
                </a:lnTo>
                <a:lnTo>
                  <a:pt x="215" y="108"/>
                </a:lnTo>
                <a:lnTo>
                  <a:pt x="217" y="114"/>
                </a:lnTo>
                <a:lnTo>
                  <a:pt x="181" y="140"/>
                </a:lnTo>
                <a:lnTo>
                  <a:pt x="182" y="188"/>
                </a:lnTo>
                <a:lnTo>
                  <a:pt x="209" y="227"/>
                </a:lnTo>
                <a:lnTo>
                  <a:pt x="217" y="259"/>
                </a:lnTo>
                <a:lnTo>
                  <a:pt x="209" y="276"/>
                </a:lnTo>
                <a:lnTo>
                  <a:pt x="185" y="273"/>
                </a:lnTo>
                <a:lnTo>
                  <a:pt x="169" y="300"/>
                </a:lnTo>
                <a:lnTo>
                  <a:pt x="154" y="300"/>
                </a:lnTo>
                <a:lnTo>
                  <a:pt x="148" y="290"/>
                </a:lnTo>
                <a:lnTo>
                  <a:pt x="92" y="286"/>
                </a:lnTo>
                <a:lnTo>
                  <a:pt x="73" y="267"/>
                </a:lnTo>
                <a:lnTo>
                  <a:pt x="73" y="223"/>
                </a:lnTo>
                <a:lnTo>
                  <a:pt x="92" y="212"/>
                </a:lnTo>
                <a:lnTo>
                  <a:pt x="84" y="201"/>
                </a:lnTo>
                <a:lnTo>
                  <a:pt x="52" y="186"/>
                </a:lnTo>
                <a:lnTo>
                  <a:pt x="36" y="162"/>
                </a:lnTo>
                <a:lnTo>
                  <a:pt x="8" y="145"/>
                </a:lnTo>
                <a:lnTo>
                  <a:pt x="0" y="128"/>
                </a:lnTo>
                <a:lnTo>
                  <a:pt x="21" y="95"/>
                </a:lnTo>
                <a:lnTo>
                  <a:pt x="11" y="52"/>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11" name="Freeform 58">
            <a:extLst>
              <a:ext uri="{FF2B5EF4-FFF2-40B4-BE49-F238E27FC236}">
                <a16:creationId xmlns:a16="http://schemas.microsoft.com/office/drawing/2014/main" id="{73C667A6-8358-4078-947A-23E3E77143CF}"/>
              </a:ext>
            </a:extLst>
          </p:cNvPr>
          <p:cNvSpPr>
            <a:spLocks noChangeAspect="1"/>
          </p:cNvSpPr>
          <p:nvPr/>
        </p:nvSpPr>
        <p:spPr bwMode="auto">
          <a:xfrm>
            <a:off x="1503922" y="2762368"/>
            <a:ext cx="854534" cy="571205"/>
          </a:xfrm>
          <a:custGeom>
            <a:avLst/>
            <a:gdLst>
              <a:gd name="T0" fmla="*/ 0 w 569"/>
              <a:gd name="T1" fmla="*/ 0 h 386"/>
              <a:gd name="T2" fmla="*/ 0 w 569"/>
              <a:gd name="T3" fmla="*/ 0 h 386"/>
              <a:gd name="T4" fmla="*/ 0 w 569"/>
              <a:gd name="T5" fmla="*/ 0 h 386"/>
              <a:gd name="T6" fmla="*/ 0 w 569"/>
              <a:gd name="T7" fmla="*/ 0 h 386"/>
              <a:gd name="T8" fmla="*/ 0 w 569"/>
              <a:gd name="T9" fmla="*/ 0 h 386"/>
              <a:gd name="T10" fmla="*/ 0 w 569"/>
              <a:gd name="T11" fmla="*/ 0 h 386"/>
              <a:gd name="T12" fmla="*/ 0 w 569"/>
              <a:gd name="T13" fmla="*/ 0 h 386"/>
              <a:gd name="T14" fmla="*/ 0 w 569"/>
              <a:gd name="T15" fmla="*/ 0 h 386"/>
              <a:gd name="T16" fmla="*/ 0 w 569"/>
              <a:gd name="T17" fmla="*/ 0 h 386"/>
              <a:gd name="T18" fmla="*/ 0 w 569"/>
              <a:gd name="T19" fmla="*/ 0 h 386"/>
              <a:gd name="T20" fmla="*/ 0 w 569"/>
              <a:gd name="T21" fmla="*/ 0 h 386"/>
              <a:gd name="T22" fmla="*/ 0 w 569"/>
              <a:gd name="T23" fmla="*/ 0 h 386"/>
              <a:gd name="T24" fmla="*/ 0 w 569"/>
              <a:gd name="T25" fmla="*/ 0 h 386"/>
              <a:gd name="T26" fmla="*/ 0 w 569"/>
              <a:gd name="T27" fmla="*/ 0 h 386"/>
              <a:gd name="T28" fmla="*/ 0 w 569"/>
              <a:gd name="T29" fmla="*/ 0 h 386"/>
              <a:gd name="T30" fmla="*/ 0 w 569"/>
              <a:gd name="T31" fmla="*/ 0 h 386"/>
              <a:gd name="T32" fmla="*/ 0 w 569"/>
              <a:gd name="T33" fmla="*/ 0 h 386"/>
              <a:gd name="T34" fmla="*/ 0 w 569"/>
              <a:gd name="T35" fmla="*/ 0 h 386"/>
              <a:gd name="T36" fmla="*/ 0 w 569"/>
              <a:gd name="T37" fmla="*/ 0 h 386"/>
              <a:gd name="T38" fmla="*/ 0 w 569"/>
              <a:gd name="T39" fmla="*/ 0 h 386"/>
              <a:gd name="T40" fmla="*/ 0 w 569"/>
              <a:gd name="T41" fmla="*/ 0 h 386"/>
              <a:gd name="T42" fmla="*/ 0 w 569"/>
              <a:gd name="T43" fmla="*/ 0 h 386"/>
              <a:gd name="T44" fmla="*/ 0 w 569"/>
              <a:gd name="T45" fmla="*/ 0 h 386"/>
              <a:gd name="T46" fmla="*/ 0 w 569"/>
              <a:gd name="T47" fmla="*/ 0 h 386"/>
              <a:gd name="T48" fmla="*/ 0 w 569"/>
              <a:gd name="T49" fmla="*/ 0 h 386"/>
              <a:gd name="T50" fmla="*/ 0 w 569"/>
              <a:gd name="T51" fmla="*/ 0 h 386"/>
              <a:gd name="T52" fmla="*/ 0 w 569"/>
              <a:gd name="T53" fmla="*/ 0 h 386"/>
              <a:gd name="T54" fmla="*/ 0 w 569"/>
              <a:gd name="T55" fmla="*/ 0 h 386"/>
              <a:gd name="T56" fmla="*/ 0 w 569"/>
              <a:gd name="T57" fmla="*/ 0 h 386"/>
              <a:gd name="T58" fmla="*/ 0 w 569"/>
              <a:gd name="T59" fmla="*/ 0 h 386"/>
              <a:gd name="T60" fmla="*/ 0 w 569"/>
              <a:gd name="T61" fmla="*/ 0 h 386"/>
              <a:gd name="T62" fmla="*/ 0 w 569"/>
              <a:gd name="T63" fmla="*/ 0 h 386"/>
              <a:gd name="T64" fmla="*/ 0 w 569"/>
              <a:gd name="T65" fmla="*/ 0 h 386"/>
              <a:gd name="T66" fmla="*/ 0 w 569"/>
              <a:gd name="T67" fmla="*/ 0 h 386"/>
              <a:gd name="T68" fmla="*/ 0 w 569"/>
              <a:gd name="T69" fmla="*/ 0 h 386"/>
              <a:gd name="T70" fmla="*/ 0 w 569"/>
              <a:gd name="T71" fmla="*/ 0 h 386"/>
              <a:gd name="T72" fmla="*/ 0 w 569"/>
              <a:gd name="T73" fmla="*/ 0 h 386"/>
              <a:gd name="T74" fmla="*/ 0 w 569"/>
              <a:gd name="T75" fmla="*/ 0 h 386"/>
              <a:gd name="T76" fmla="*/ 0 w 569"/>
              <a:gd name="T77" fmla="*/ 0 h 386"/>
              <a:gd name="T78" fmla="*/ 0 w 569"/>
              <a:gd name="T79" fmla="*/ 0 h 386"/>
              <a:gd name="T80" fmla="*/ 0 w 569"/>
              <a:gd name="T81" fmla="*/ 0 h 386"/>
              <a:gd name="T82" fmla="*/ 0 w 569"/>
              <a:gd name="T83" fmla="*/ 0 h 386"/>
              <a:gd name="T84" fmla="*/ 0 w 569"/>
              <a:gd name="T85" fmla="*/ 0 h 386"/>
              <a:gd name="T86" fmla="*/ 0 w 569"/>
              <a:gd name="T87" fmla="*/ 0 h 386"/>
              <a:gd name="T88" fmla="*/ 0 w 569"/>
              <a:gd name="T89" fmla="*/ 0 h 386"/>
              <a:gd name="T90" fmla="*/ 0 w 569"/>
              <a:gd name="T91" fmla="*/ 0 h 386"/>
              <a:gd name="T92" fmla="*/ 0 w 569"/>
              <a:gd name="T93" fmla="*/ 0 h 386"/>
              <a:gd name="T94" fmla="*/ 0 w 569"/>
              <a:gd name="T95" fmla="*/ 0 h 386"/>
              <a:gd name="T96" fmla="*/ 0 w 569"/>
              <a:gd name="T97" fmla="*/ 0 h 386"/>
              <a:gd name="T98" fmla="*/ 0 w 569"/>
              <a:gd name="T99" fmla="*/ 0 h 3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9" h="386">
                <a:moveTo>
                  <a:pt x="64" y="258"/>
                </a:moveTo>
                <a:lnTo>
                  <a:pt x="92" y="274"/>
                </a:lnTo>
                <a:lnTo>
                  <a:pt x="139" y="256"/>
                </a:lnTo>
                <a:lnTo>
                  <a:pt x="164" y="242"/>
                </a:lnTo>
                <a:lnTo>
                  <a:pt x="173" y="256"/>
                </a:lnTo>
                <a:lnTo>
                  <a:pt x="173" y="267"/>
                </a:lnTo>
                <a:lnTo>
                  <a:pt x="219" y="284"/>
                </a:lnTo>
                <a:lnTo>
                  <a:pt x="264" y="333"/>
                </a:lnTo>
                <a:lnTo>
                  <a:pt x="257" y="350"/>
                </a:lnTo>
                <a:lnTo>
                  <a:pt x="289" y="375"/>
                </a:lnTo>
                <a:lnTo>
                  <a:pt x="361" y="342"/>
                </a:lnTo>
                <a:lnTo>
                  <a:pt x="409" y="366"/>
                </a:lnTo>
                <a:lnTo>
                  <a:pt x="441" y="370"/>
                </a:lnTo>
                <a:lnTo>
                  <a:pt x="477" y="357"/>
                </a:lnTo>
                <a:lnTo>
                  <a:pt x="504" y="386"/>
                </a:lnTo>
                <a:lnTo>
                  <a:pt x="554" y="365"/>
                </a:lnTo>
                <a:lnTo>
                  <a:pt x="569" y="344"/>
                </a:lnTo>
                <a:lnTo>
                  <a:pt x="551" y="326"/>
                </a:lnTo>
                <a:lnTo>
                  <a:pt x="536" y="328"/>
                </a:lnTo>
                <a:lnTo>
                  <a:pt x="516" y="311"/>
                </a:lnTo>
                <a:lnTo>
                  <a:pt x="506" y="312"/>
                </a:lnTo>
                <a:lnTo>
                  <a:pt x="509" y="326"/>
                </a:lnTo>
                <a:lnTo>
                  <a:pt x="478" y="335"/>
                </a:lnTo>
                <a:lnTo>
                  <a:pt x="464" y="305"/>
                </a:lnTo>
                <a:lnTo>
                  <a:pt x="463" y="286"/>
                </a:lnTo>
                <a:lnTo>
                  <a:pt x="449" y="275"/>
                </a:lnTo>
                <a:lnTo>
                  <a:pt x="429" y="277"/>
                </a:lnTo>
                <a:lnTo>
                  <a:pt x="403" y="263"/>
                </a:lnTo>
                <a:lnTo>
                  <a:pt x="388" y="270"/>
                </a:lnTo>
                <a:lnTo>
                  <a:pt x="377" y="260"/>
                </a:lnTo>
                <a:lnTo>
                  <a:pt x="352" y="260"/>
                </a:lnTo>
                <a:lnTo>
                  <a:pt x="321" y="225"/>
                </a:lnTo>
                <a:lnTo>
                  <a:pt x="291" y="232"/>
                </a:lnTo>
                <a:lnTo>
                  <a:pt x="282" y="229"/>
                </a:lnTo>
                <a:lnTo>
                  <a:pt x="279" y="234"/>
                </a:lnTo>
                <a:lnTo>
                  <a:pt x="268" y="229"/>
                </a:lnTo>
                <a:lnTo>
                  <a:pt x="272" y="220"/>
                </a:lnTo>
                <a:lnTo>
                  <a:pt x="256" y="213"/>
                </a:lnTo>
                <a:lnTo>
                  <a:pt x="259" y="205"/>
                </a:lnTo>
                <a:lnTo>
                  <a:pt x="264" y="206"/>
                </a:lnTo>
                <a:lnTo>
                  <a:pt x="296" y="193"/>
                </a:lnTo>
                <a:lnTo>
                  <a:pt x="306" y="202"/>
                </a:lnTo>
                <a:lnTo>
                  <a:pt x="328" y="205"/>
                </a:lnTo>
                <a:lnTo>
                  <a:pt x="339" y="211"/>
                </a:lnTo>
                <a:lnTo>
                  <a:pt x="376" y="200"/>
                </a:lnTo>
                <a:lnTo>
                  <a:pt x="383" y="188"/>
                </a:lnTo>
                <a:lnTo>
                  <a:pt x="406" y="190"/>
                </a:lnTo>
                <a:lnTo>
                  <a:pt x="420" y="178"/>
                </a:lnTo>
                <a:lnTo>
                  <a:pt x="440" y="175"/>
                </a:lnTo>
                <a:lnTo>
                  <a:pt x="452" y="148"/>
                </a:lnTo>
                <a:lnTo>
                  <a:pt x="457" y="146"/>
                </a:lnTo>
                <a:lnTo>
                  <a:pt x="420" y="150"/>
                </a:lnTo>
                <a:lnTo>
                  <a:pt x="404" y="146"/>
                </a:lnTo>
                <a:lnTo>
                  <a:pt x="391" y="138"/>
                </a:lnTo>
                <a:lnTo>
                  <a:pt x="365" y="136"/>
                </a:lnTo>
                <a:lnTo>
                  <a:pt x="344" y="134"/>
                </a:lnTo>
                <a:lnTo>
                  <a:pt x="339" y="128"/>
                </a:lnTo>
                <a:lnTo>
                  <a:pt x="330" y="122"/>
                </a:lnTo>
                <a:lnTo>
                  <a:pt x="309" y="109"/>
                </a:lnTo>
                <a:lnTo>
                  <a:pt x="298" y="113"/>
                </a:lnTo>
                <a:lnTo>
                  <a:pt x="273" y="113"/>
                </a:lnTo>
                <a:lnTo>
                  <a:pt x="248" y="102"/>
                </a:lnTo>
                <a:lnTo>
                  <a:pt x="244" y="94"/>
                </a:lnTo>
                <a:lnTo>
                  <a:pt x="248" y="79"/>
                </a:lnTo>
                <a:lnTo>
                  <a:pt x="242" y="70"/>
                </a:lnTo>
                <a:lnTo>
                  <a:pt x="232" y="66"/>
                </a:lnTo>
                <a:lnTo>
                  <a:pt x="228" y="42"/>
                </a:lnTo>
                <a:lnTo>
                  <a:pt x="220" y="42"/>
                </a:lnTo>
                <a:lnTo>
                  <a:pt x="216" y="35"/>
                </a:lnTo>
                <a:lnTo>
                  <a:pt x="212" y="22"/>
                </a:lnTo>
                <a:lnTo>
                  <a:pt x="198" y="21"/>
                </a:lnTo>
                <a:lnTo>
                  <a:pt x="189" y="18"/>
                </a:lnTo>
                <a:lnTo>
                  <a:pt x="183" y="18"/>
                </a:lnTo>
                <a:lnTo>
                  <a:pt x="173" y="17"/>
                </a:lnTo>
                <a:lnTo>
                  <a:pt x="168" y="12"/>
                </a:lnTo>
                <a:lnTo>
                  <a:pt x="163" y="0"/>
                </a:lnTo>
                <a:lnTo>
                  <a:pt x="156" y="2"/>
                </a:lnTo>
                <a:lnTo>
                  <a:pt x="149" y="8"/>
                </a:lnTo>
                <a:lnTo>
                  <a:pt x="143" y="13"/>
                </a:lnTo>
                <a:lnTo>
                  <a:pt x="137" y="31"/>
                </a:lnTo>
                <a:lnTo>
                  <a:pt x="124" y="40"/>
                </a:lnTo>
                <a:lnTo>
                  <a:pt x="116" y="50"/>
                </a:lnTo>
                <a:lnTo>
                  <a:pt x="116" y="65"/>
                </a:lnTo>
                <a:lnTo>
                  <a:pt x="127" y="82"/>
                </a:lnTo>
                <a:lnTo>
                  <a:pt x="136" y="86"/>
                </a:lnTo>
                <a:lnTo>
                  <a:pt x="136" y="96"/>
                </a:lnTo>
                <a:lnTo>
                  <a:pt x="120" y="102"/>
                </a:lnTo>
                <a:lnTo>
                  <a:pt x="93" y="118"/>
                </a:lnTo>
                <a:lnTo>
                  <a:pt x="86" y="118"/>
                </a:lnTo>
                <a:lnTo>
                  <a:pt x="76" y="123"/>
                </a:lnTo>
                <a:lnTo>
                  <a:pt x="65" y="120"/>
                </a:lnTo>
                <a:lnTo>
                  <a:pt x="56" y="116"/>
                </a:lnTo>
                <a:lnTo>
                  <a:pt x="48" y="115"/>
                </a:lnTo>
                <a:lnTo>
                  <a:pt x="39" y="115"/>
                </a:lnTo>
                <a:lnTo>
                  <a:pt x="36" y="104"/>
                </a:lnTo>
                <a:lnTo>
                  <a:pt x="0" y="130"/>
                </a:lnTo>
                <a:lnTo>
                  <a:pt x="1" y="178"/>
                </a:lnTo>
                <a:lnTo>
                  <a:pt x="28" y="217"/>
                </a:lnTo>
                <a:lnTo>
                  <a:pt x="36" y="249"/>
                </a:lnTo>
                <a:lnTo>
                  <a:pt x="64" y="258"/>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12" name="Freeform 59">
            <a:extLst>
              <a:ext uri="{FF2B5EF4-FFF2-40B4-BE49-F238E27FC236}">
                <a16:creationId xmlns:a16="http://schemas.microsoft.com/office/drawing/2014/main" id="{89E153CF-4AB7-491F-85EB-895D7BB14D7D}"/>
              </a:ext>
            </a:extLst>
          </p:cNvPr>
          <p:cNvSpPr>
            <a:spLocks noChangeAspect="1"/>
          </p:cNvSpPr>
          <p:nvPr/>
        </p:nvSpPr>
        <p:spPr bwMode="auto">
          <a:xfrm>
            <a:off x="1862616" y="3267484"/>
            <a:ext cx="680462" cy="358774"/>
          </a:xfrm>
          <a:custGeom>
            <a:avLst/>
            <a:gdLst>
              <a:gd name="T0" fmla="*/ 0 w 452"/>
              <a:gd name="T1" fmla="*/ 0 h 240"/>
              <a:gd name="T2" fmla="*/ 0 w 452"/>
              <a:gd name="T3" fmla="*/ 0 h 240"/>
              <a:gd name="T4" fmla="*/ 0 w 452"/>
              <a:gd name="T5" fmla="*/ 0 h 240"/>
              <a:gd name="T6" fmla="*/ 0 w 452"/>
              <a:gd name="T7" fmla="*/ 0 h 240"/>
              <a:gd name="T8" fmla="*/ 0 w 452"/>
              <a:gd name="T9" fmla="*/ 0 h 240"/>
              <a:gd name="T10" fmla="*/ 0 w 452"/>
              <a:gd name="T11" fmla="*/ 0 h 240"/>
              <a:gd name="T12" fmla="*/ 0 w 452"/>
              <a:gd name="T13" fmla="*/ 0 h 240"/>
              <a:gd name="T14" fmla="*/ 0 w 452"/>
              <a:gd name="T15" fmla="*/ 0 h 240"/>
              <a:gd name="T16" fmla="*/ 0 w 452"/>
              <a:gd name="T17" fmla="*/ 0 h 240"/>
              <a:gd name="T18" fmla="*/ 0 w 452"/>
              <a:gd name="T19" fmla="*/ 0 h 240"/>
              <a:gd name="T20" fmla="*/ 0 w 452"/>
              <a:gd name="T21" fmla="*/ 0 h 240"/>
              <a:gd name="T22" fmla="*/ 0 w 452"/>
              <a:gd name="T23" fmla="*/ 0 h 240"/>
              <a:gd name="T24" fmla="*/ 0 w 452"/>
              <a:gd name="T25" fmla="*/ 0 h 240"/>
              <a:gd name="T26" fmla="*/ 0 w 452"/>
              <a:gd name="T27" fmla="*/ 0 h 240"/>
              <a:gd name="T28" fmla="*/ 0 w 452"/>
              <a:gd name="T29" fmla="*/ 0 h 240"/>
              <a:gd name="T30" fmla="*/ 0 w 452"/>
              <a:gd name="T31" fmla="*/ 0 h 240"/>
              <a:gd name="T32" fmla="*/ 0 w 452"/>
              <a:gd name="T33" fmla="*/ 0 h 240"/>
              <a:gd name="T34" fmla="*/ 0 w 452"/>
              <a:gd name="T35" fmla="*/ 0 h 240"/>
              <a:gd name="T36" fmla="*/ 0 w 452"/>
              <a:gd name="T37" fmla="*/ 0 h 240"/>
              <a:gd name="T38" fmla="*/ 0 w 452"/>
              <a:gd name="T39" fmla="*/ 0 h 240"/>
              <a:gd name="T40" fmla="*/ 0 w 452"/>
              <a:gd name="T41" fmla="*/ 0 h 240"/>
              <a:gd name="T42" fmla="*/ 0 w 452"/>
              <a:gd name="T43" fmla="*/ 0 h 240"/>
              <a:gd name="T44" fmla="*/ 0 w 452"/>
              <a:gd name="T45" fmla="*/ 0 h 240"/>
              <a:gd name="T46" fmla="*/ 0 w 452"/>
              <a:gd name="T47" fmla="*/ 0 h 240"/>
              <a:gd name="T48" fmla="*/ 0 w 452"/>
              <a:gd name="T49" fmla="*/ 0 h 240"/>
              <a:gd name="T50" fmla="*/ 0 w 452"/>
              <a:gd name="T51" fmla="*/ 0 h 240"/>
              <a:gd name="T52" fmla="*/ 0 w 452"/>
              <a:gd name="T53" fmla="*/ 0 h 240"/>
              <a:gd name="T54" fmla="*/ 0 w 452"/>
              <a:gd name="T55" fmla="*/ 0 h 240"/>
              <a:gd name="T56" fmla="*/ 0 w 452"/>
              <a:gd name="T57" fmla="*/ 0 h 240"/>
              <a:gd name="T58" fmla="*/ 0 w 452"/>
              <a:gd name="T59" fmla="*/ 0 h 240"/>
              <a:gd name="T60" fmla="*/ 0 w 452"/>
              <a:gd name="T61" fmla="*/ 0 h 240"/>
              <a:gd name="T62" fmla="*/ 0 w 452"/>
              <a:gd name="T63" fmla="*/ 0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2" h="240">
                <a:moveTo>
                  <a:pt x="17" y="8"/>
                </a:moveTo>
                <a:lnTo>
                  <a:pt x="49" y="33"/>
                </a:lnTo>
                <a:lnTo>
                  <a:pt x="121" y="0"/>
                </a:lnTo>
                <a:lnTo>
                  <a:pt x="169" y="24"/>
                </a:lnTo>
                <a:lnTo>
                  <a:pt x="201" y="28"/>
                </a:lnTo>
                <a:lnTo>
                  <a:pt x="237" y="15"/>
                </a:lnTo>
                <a:lnTo>
                  <a:pt x="264" y="44"/>
                </a:lnTo>
                <a:lnTo>
                  <a:pt x="314" y="23"/>
                </a:lnTo>
                <a:lnTo>
                  <a:pt x="328" y="36"/>
                </a:lnTo>
                <a:lnTo>
                  <a:pt x="343" y="46"/>
                </a:lnTo>
                <a:lnTo>
                  <a:pt x="338" y="50"/>
                </a:lnTo>
                <a:lnTo>
                  <a:pt x="311" y="56"/>
                </a:lnTo>
                <a:lnTo>
                  <a:pt x="329" y="61"/>
                </a:lnTo>
                <a:lnTo>
                  <a:pt x="352" y="53"/>
                </a:lnTo>
                <a:lnTo>
                  <a:pt x="358" y="58"/>
                </a:lnTo>
                <a:lnTo>
                  <a:pt x="376" y="61"/>
                </a:lnTo>
                <a:lnTo>
                  <a:pt x="396" y="72"/>
                </a:lnTo>
                <a:lnTo>
                  <a:pt x="411" y="55"/>
                </a:lnTo>
                <a:lnTo>
                  <a:pt x="418" y="61"/>
                </a:lnTo>
                <a:lnTo>
                  <a:pt x="429" y="76"/>
                </a:lnTo>
                <a:lnTo>
                  <a:pt x="421" y="85"/>
                </a:lnTo>
                <a:lnTo>
                  <a:pt x="433" y="95"/>
                </a:lnTo>
                <a:lnTo>
                  <a:pt x="433" y="100"/>
                </a:lnTo>
                <a:lnTo>
                  <a:pt x="444" y="113"/>
                </a:lnTo>
                <a:lnTo>
                  <a:pt x="446" y="127"/>
                </a:lnTo>
                <a:lnTo>
                  <a:pt x="452" y="133"/>
                </a:lnTo>
                <a:lnTo>
                  <a:pt x="444" y="192"/>
                </a:lnTo>
                <a:lnTo>
                  <a:pt x="444" y="220"/>
                </a:lnTo>
                <a:lnTo>
                  <a:pt x="432" y="230"/>
                </a:lnTo>
                <a:lnTo>
                  <a:pt x="393" y="240"/>
                </a:lnTo>
                <a:lnTo>
                  <a:pt x="370" y="213"/>
                </a:lnTo>
                <a:lnTo>
                  <a:pt x="347" y="193"/>
                </a:lnTo>
                <a:lnTo>
                  <a:pt x="344" y="181"/>
                </a:lnTo>
                <a:lnTo>
                  <a:pt x="322" y="181"/>
                </a:lnTo>
                <a:lnTo>
                  <a:pt x="316" y="197"/>
                </a:lnTo>
                <a:lnTo>
                  <a:pt x="316" y="217"/>
                </a:lnTo>
                <a:lnTo>
                  <a:pt x="304" y="228"/>
                </a:lnTo>
                <a:lnTo>
                  <a:pt x="279" y="219"/>
                </a:lnTo>
                <a:lnTo>
                  <a:pt x="278" y="235"/>
                </a:lnTo>
                <a:lnTo>
                  <a:pt x="254" y="227"/>
                </a:lnTo>
                <a:lnTo>
                  <a:pt x="244" y="227"/>
                </a:lnTo>
                <a:lnTo>
                  <a:pt x="240" y="213"/>
                </a:lnTo>
                <a:lnTo>
                  <a:pt x="231" y="216"/>
                </a:lnTo>
                <a:lnTo>
                  <a:pt x="222" y="225"/>
                </a:lnTo>
                <a:lnTo>
                  <a:pt x="209" y="223"/>
                </a:lnTo>
                <a:lnTo>
                  <a:pt x="208" y="210"/>
                </a:lnTo>
                <a:lnTo>
                  <a:pt x="166" y="200"/>
                </a:lnTo>
                <a:lnTo>
                  <a:pt x="161" y="205"/>
                </a:lnTo>
                <a:lnTo>
                  <a:pt x="174" y="207"/>
                </a:lnTo>
                <a:lnTo>
                  <a:pt x="177" y="212"/>
                </a:lnTo>
                <a:lnTo>
                  <a:pt x="152" y="212"/>
                </a:lnTo>
                <a:lnTo>
                  <a:pt x="151" y="197"/>
                </a:lnTo>
                <a:lnTo>
                  <a:pt x="104" y="188"/>
                </a:lnTo>
                <a:lnTo>
                  <a:pt x="101" y="184"/>
                </a:lnTo>
                <a:lnTo>
                  <a:pt x="111" y="173"/>
                </a:lnTo>
                <a:lnTo>
                  <a:pt x="108" y="165"/>
                </a:lnTo>
                <a:lnTo>
                  <a:pt x="99" y="165"/>
                </a:lnTo>
                <a:lnTo>
                  <a:pt x="69" y="144"/>
                </a:lnTo>
                <a:lnTo>
                  <a:pt x="69" y="120"/>
                </a:lnTo>
                <a:lnTo>
                  <a:pt x="62" y="113"/>
                </a:lnTo>
                <a:lnTo>
                  <a:pt x="54" y="116"/>
                </a:lnTo>
                <a:lnTo>
                  <a:pt x="25" y="82"/>
                </a:lnTo>
                <a:lnTo>
                  <a:pt x="0" y="18"/>
                </a:lnTo>
                <a:lnTo>
                  <a:pt x="17" y="8"/>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3" name="Freeform 60">
            <a:extLst>
              <a:ext uri="{FF2B5EF4-FFF2-40B4-BE49-F238E27FC236}">
                <a16:creationId xmlns:a16="http://schemas.microsoft.com/office/drawing/2014/main" id="{BC6FC25C-5A86-4C52-98B4-653A0C46C515}"/>
              </a:ext>
            </a:extLst>
          </p:cNvPr>
          <p:cNvSpPr>
            <a:spLocks noChangeAspect="1"/>
          </p:cNvSpPr>
          <p:nvPr/>
        </p:nvSpPr>
        <p:spPr bwMode="auto">
          <a:xfrm>
            <a:off x="1709644" y="3621537"/>
            <a:ext cx="548589" cy="325729"/>
          </a:xfrm>
          <a:custGeom>
            <a:avLst/>
            <a:gdLst>
              <a:gd name="T0" fmla="*/ 0 w 369"/>
              <a:gd name="T1" fmla="*/ 0 h 221"/>
              <a:gd name="T2" fmla="*/ 0 w 369"/>
              <a:gd name="T3" fmla="*/ 0 h 221"/>
              <a:gd name="T4" fmla="*/ 0 w 369"/>
              <a:gd name="T5" fmla="*/ 0 h 221"/>
              <a:gd name="T6" fmla="*/ 0 w 369"/>
              <a:gd name="T7" fmla="*/ 0 h 221"/>
              <a:gd name="T8" fmla="*/ 0 w 369"/>
              <a:gd name="T9" fmla="*/ 0 h 221"/>
              <a:gd name="T10" fmla="*/ 0 w 369"/>
              <a:gd name="T11" fmla="*/ 0 h 221"/>
              <a:gd name="T12" fmla="*/ 0 w 369"/>
              <a:gd name="T13" fmla="*/ 0 h 221"/>
              <a:gd name="T14" fmla="*/ 0 w 369"/>
              <a:gd name="T15" fmla="*/ 0 h 221"/>
              <a:gd name="T16" fmla="*/ 0 w 369"/>
              <a:gd name="T17" fmla="*/ 0 h 221"/>
              <a:gd name="T18" fmla="*/ 0 w 369"/>
              <a:gd name="T19" fmla="*/ 0 h 221"/>
              <a:gd name="T20" fmla="*/ 0 w 369"/>
              <a:gd name="T21" fmla="*/ 0 h 221"/>
              <a:gd name="T22" fmla="*/ 0 w 369"/>
              <a:gd name="T23" fmla="*/ 0 h 221"/>
              <a:gd name="T24" fmla="*/ 0 w 369"/>
              <a:gd name="T25" fmla="*/ 0 h 221"/>
              <a:gd name="T26" fmla="*/ 0 w 369"/>
              <a:gd name="T27" fmla="*/ 0 h 221"/>
              <a:gd name="T28" fmla="*/ 0 w 369"/>
              <a:gd name="T29" fmla="*/ 0 h 221"/>
              <a:gd name="T30" fmla="*/ 0 w 369"/>
              <a:gd name="T31" fmla="*/ 0 h 221"/>
              <a:gd name="T32" fmla="*/ 0 w 369"/>
              <a:gd name="T33" fmla="*/ 0 h 221"/>
              <a:gd name="T34" fmla="*/ 0 w 369"/>
              <a:gd name="T35" fmla="*/ 0 h 221"/>
              <a:gd name="T36" fmla="*/ 0 w 369"/>
              <a:gd name="T37" fmla="*/ 0 h 221"/>
              <a:gd name="T38" fmla="*/ 0 w 369"/>
              <a:gd name="T39" fmla="*/ 0 h 221"/>
              <a:gd name="T40" fmla="*/ 0 w 369"/>
              <a:gd name="T41" fmla="*/ 0 h 221"/>
              <a:gd name="T42" fmla="*/ 0 w 369"/>
              <a:gd name="T43" fmla="*/ 0 h 221"/>
              <a:gd name="T44" fmla="*/ 0 w 369"/>
              <a:gd name="T45" fmla="*/ 0 h 221"/>
              <a:gd name="T46" fmla="*/ 0 w 369"/>
              <a:gd name="T47" fmla="*/ 0 h 221"/>
              <a:gd name="T48" fmla="*/ 0 w 369"/>
              <a:gd name="T49" fmla="*/ 0 h 221"/>
              <a:gd name="T50" fmla="*/ 0 w 369"/>
              <a:gd name="T51" fmla="*/ 0 h 221"/>
              <a:gd name="T52" fmla="*/ 0 w 369"/>
              <a:gd name="T53" fmla="*/ 0 h 221"/>
              <a:gd name="T54" fmla="*/ 0 w 369"/>
              <a:gd name="T55" fmla="*/ 0 h 221"/>
              <a:gd name="T56" fmla="*/ 0 w 369"/>
              <a:gd name="T57" fmla="*/ 0 h 221"/>
              <a:gd name="T58" fmla="*/ 0 w 369"/>
              <a:gd name="T59" fmla="*/ 0 h 221"/>
              <a:gd name="T60" fmla="*/ 0 w 369"/>
              <a:gd name="T61" fmla="*/ 0 h 221"/>
              <a:gd name="T62" fmla="*/ 0 w 369"/>
              <a:gd name="T63" fmla="*/ 0 h 221"/>
              <a:gd name="T64" fmla="*/ 0 w 369"/>
              <a:gd name="T65" fmla="*/ 0 h 221"/>
              <a:gd name="T66" fmla="*/ 0 w 369"/>
              <a:gd name="T67" fmla="*/ 0 h 221"/>
              <a:gd name="T68" fmla="*/ 0 w 369"/>
              <a:gd name="T69" fmla="*/ 0 h 221"/>
              <a:gd name="T70" fmla="*/ 0 w 369"/>
              <a:gd name="T71" fmla="*/ 0 h 221"/>
              <a:gd name="T72" fmla="*/ 0 w 369"/>
              <a:gd name="T73" fmla="*/ 0 h 221"/>
              <a:gd name="T74" fmla="*/ 0 w 369"/>
              <a:gd name="T75" fmla="*/ 0 h 221"/>
              <a:gd name="T76" fmla="*/ 0 w 369"/>
              <a:gd name="T77" fmla="*/ 0 h 221"/>
              <a:gd name="T78" fmla="*/ 0 w 369"/>
              <a:gd name="T79" fmla="*/ 0 h 221"/>
              <a:gd name="T80" fmla="*/ 0 w 369"/>
              <a:gd name="T81" fmla="*/ 0 h 221"/>
              <a:gd name="T82" fmla="*/ 0 w 369"/>
              <a:gd name="T83" fmla="*/ 0 h 221"/>
              <a:gd name="T84" fmla="*/ 0 w 369"/>
              <a:gd name="T85" fmla="*/ 0 h 221"/>
              <a:gd name="T86" fmla="*/ 0 w 369"/>
              <a:gd name="T87" fmla="*/ 0 h 221"/>
              <a:gd name="T88" fmla="*/ 0 w 369"/>
              <a:gd name="T89" fmla="*/ 0 h 221"/>
              <a:gd name="T90" fmla="*/ 0 w 369"/>
              <a:gd name="T91" fmla="*/ 0 h 221"/>
              <a:gd name="T92" fmla="*/ 0 w 369"/>
              <a:gd name="T93" fmla="*/ 0 h 221"/>
              <a:gd name="T94" fmla="*/ 0 w 369"/>
              <a:gd name="T95" fmla="*/ 0 h 221"/>
              <a:gd name="T96" fmla="*/ 0 w 369"/>
              <a:gd name="T97" fmla="*/ 0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69" h="221">
                <a:moveTo>
                  <a:pt x="58" y="167"/>
                </a:moveTo>
                <a:lnTo>
                  <a:pt x="4" y="144"/>
                </a:lnTo>
                <a:lnTo>
                  <a:pt x="0" y="85"/>
                </a:lnTo>
                <a:lnTo>
                  <a:pt x="34" y="64"/>
                </a:lnTo>
                <a:lnTo>
                  <a:pt x="48" y="55"/>
                </a:lnTo>
                <a:lnTo>
                  <a:pt x="65" y="0"/>
                </a:lnTo>
                <a:lnTo>
                  <a:pt x="91" y="5"/>
                </a:lnTo>
                <a:lnTo>
                  <a:pt x="110" y="10"/>
                </a:lnTo>
                <a:lnTo>
                  <a:pt x="171" y="42"/>
                </a:lnTo>
                <a:lnTo>
                  <a:pt x="186" y="54"/>
                </a:lnTo>
                <a:lnTo>
                  <a:pt x="200" y="65"/>
                </a:lnTo>
                <a:lnTo>
                  <a:pt x="210" y="72"/>
                </a:lnTo>
                <a:lnTo>
                  <a:pt x="222" y="89"/>
                </a:lnTo>
                <a:lnTo>
                  <a:pt x="240" y="101"/>
                </a:lnTo>
                <a:lnTo>
                  <a:pt x="277" y="103"/>
                </a:lnTo>
                <a:lnTo>
                  <a:pt x="290" y="84"/>
                </a:lnTo>
                <a:lnTo>
                  <a:pt x="270" y="69"/>
                </a:lnTo>
                <a:lnTo>
                  <a:pt x="255" y="65"/>
                </a:lnTo>
                <a:lnTo>
                  <a:pt x="255" y="59"/>
                </a:lnTo>
                <a:lnTo>
                  <a:pt x="240" y="58"/>
                </a:lnTo>
                <a:lnTo>
                  <a:pt x="243" y="55"/>
                </a:lnTo>
                <a:lnTo>
                  <a:pt x="261" y="45"/>
                </a:lnTo>
                <a:lnTo>
                  <a:pt x="290" y="33"/>
                </a:lnTo>
                <a:lnTo>
                  <a:pt x="302" y="44"/>
                </a:lnTo>
                <a:lnTo>
                  <a:pt x="331" y="43"/>
                </a:lnTo>
                <a:lnTo>
                  <a:pt x="332" y="49"/>
                </a:lnTo>
                <a:lnTo>
                  <a:pt x="336" y="65"/>
                </a:lnTo>
                <a:lnTo>
                  <a:pt x="335" y="93"/>
                </a:lnTo>
                <a:lnTo>
                  <a:pt x="354" y="109"/>
                </a:lnTo>
                <a:lnTo>
                  <a:pt x="338" y="118"/>
                </a:lnTo>
                <a:lnTo>
                  <a:pt x="322" y="116"/>
                </a:lnTo>
                <a:lnTo>
                  <a:pt x="307" y="115"/>
                </a:lnTo>
                <a:lnTo>
                  <a:pt x="306" y="125"/>
                </a:lnTo>
                <a:lnTo>
                  <a:pt x="299" y="130"/>
                </a:lnTo>
                <a:lnTo>
                  <a:pt x="299" y="139"/>
                </a:lnTo>
                <a:lnTo>
                  <a:pt x="307" y="153"/>
                </a:lnTo>
                <a:lnTo>
                  <a:pt x="343" y="151"/>
                </a:lnTo>
                <a:lnTo>
                  <a:pt x="367" y="172"/>
                </a:lnTo>
                <a:lnTo>
                  <a:pt x="369" y="185"/>
                </a:lnTo>
                <a:lnTo>
                  <a:pt x="360" y="193"/>
                </a:lnTo>
                <a:lnTo>
                  <a:pt x="346" y="193"/>
                </a:lnTo>
                <a:lnTo>
                  <a:pt x="346" y="202"/>
                </a:lnTo>
                <a:lnTo>
                  <a:pt x="283" y="221"/>
                </a:lnTo>
                <a:lnTo>
                  <a:pt x="255" y="192"/>
                </a:lnTo>
                <a:lnTo>
                  <a:pt x="206" y="205"/>
                </a:lnTo>
                <a:lnTo>
                  <a:pt x="182" y="179"/>
                </a:lnTo>
                <a:lnTo>
                  <a:pt x="129" y="172"/>
                </a:lnTo>
                <a:lnTo>
                  <a:pt x="105" y="146"/>
                </a:lnTo>
                <a:lnTo>
                  <a:pt x="58" y="167"/>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Freeform 61">
            <a:extLst>
              <a:ext uri="{FF2B5EF4-FFF2-40B4-BE49-F238E27FC236}">
                <a16:creationId xmlns:a16="http://schemas.microsoft.com/office/drawing/2014/main" id="{E1A25D7D-2F1F-44CC-9A88-C0D33A814F75}"/>
              </a:ext>
            </a:extLst>
          </p:cNvPr>
          <p:cNvSpPr>
            <a:spLocks noChangeAspect="1"/>
          </p:cNvSpPr>
          <p:nvPr/>
        </p:nvSpPr>
        <p:spPr bwMode="auto">
          <a:xfrm>
            <a:off x="1788767" y="3838689"/>
            <a:ext cx="685737" cy="420143"/>
          </a:xfrm>
          <a:custGeom>
            <a:avLst/>
            <a:gdLst>
              <a:gd name="T0" fmla="*/ 0 w 452"/>
              <a:gd name="T1" fmla="*/ 0 h 285"/>
              <a:gd name="T2" fmla="*/ 0 w 452"/>
              <a:gd name="T3" fmla="*/ 0 h 285"/>
              <a:gd name="T4" fmla="*/ 0 w 452"/>
              <a:gd name="T5" fmla="*/ 0 h 285"/>
              <a:gd name="T6" fmla="*/ 0 w 452"/>
              <a:gd name="T7" fmla="*/ 0 h 285"/>
              <a:gd name="T8" fmla="*/ 0 w 452"/>
              <a:gd name="T9" fmla="*/ 0 h 285"/>
              <a:gd name="T10" fmla="*/ 0 w 452"/>
              <a:gd name="T11" fmla="*/ 0 h 285"/>
              <a:gd name="T12" fmla="*/ 0 w 452"/>
              <a:gd name="T13" fmla="*/ 0 h 285"/>
              <a:gd name="T14" fmla="*/ 0 w 452"/>
              <a:gd name="T15" fmla="*/ 0 h 285"/>
              <a:gd name="T16" fmla="*/ 0 w 452"/>
              <a:gd name="T17" fmla="*/ 0 h 285"/>
              <a:gd name="T18" fmla="*/ 0 w 452"/>
              <a:gd name="T19" fmla="*/ 0 h 285"/>
              <a:gd name="T20" fmla="*/ 0 w 452"/>
              <a:gd name="T21" fmla="*/ 0 h 285"/>
              <a:gd name="T22" fmla="*/ 0 w 452"/>
              <a:gd name="T23" fmla="*/ 0 h 285"/>
              <a:gd name="T24" fmla="*/ 0 w 452"/>
              <a:gd name="T25" fmla="*/ 0 h 285"/>
              <a:gd name="T26" fmla="*/ 0 w 452"/>
              <a:gd name="T27" fmla="*/ 0 h 285"/>
              <a:gd name="T28" fmla="*/ 0 w 452"/>
              <a:gd name="T29" fmla="*/ 0 h 285"/>
              <a:gd name="T30" fmla="*/ 0 w 452"/>
              <a:gd name="T31" fmla="*/ 0 h 285"/>
              <a:gd name="T32" fmla="*/ 0 w 452"/>
              <a:gd name="T33" fmla="*/ 0 h 285"/>
              <a:gd name="T34" fmla="*/ 0 w 452"/>
              <a:gd name="T35" fmla="*/ 0 h 285"/>
              <a:gd name="T36" fmla="*/ 0 w 452"/>
              <a:gd name="T37" fmla="*/ 0 h 285"/>
              <a:gd name="T38" fmla="*/ 0 w 452"/>
              <a:gd name="T39" fmla="*/ 0 h 285"/>
              <a:gd name="T40" fmla="*/ 0 w 452"/>
              <a:gd name="T41" fmla="*/ 0 h 285"/>
              <a:gd name="T42" fmla="*/ 0 w 452"/>
              <a:gd name="T43" fmla="*/ 0 h 285"/>
              <a:gd name="T44" fmla="*/ 0 w 452"/>
              <a:gd name="T45" fmla="*/ 0 h 285"/>
              <a:gd name="T46" fmla="*/ 0 w 452"/>
              <a:gd name="T47" fmla="*/ 0 h 285"/>
              <a:gd name="T48" fmla="*/ 0 w 452"/>
              <a:gd name="T49" fmla="*/ 0 h 285"/>
              <a:gd name="T50" fmla="*/ 0 w 452"/>
              <a:gd name="T51" fmla="*/ 0 h 285"/>
              <a:gd name="T52" fmla="*/ 0 w 452"/>
              <a:gd name="T53" fmla="*/ 0 h 285"/>
              <a:gd name="T54" fmla="*/ 0 w 452"/>
              <a:gd name="T55" fmla="*/ 0 h 285"/>
              <a:gd name="T56" fmla="*/ 0 w 452"/>
              <a:gd name="T57" fmla="*/ 0 h 285"/>
              <a:gd name="T58" fmla="*/ 0 w 452"/>
              <a:gd name="T59" fmla="*/ 0 h 285"/>
              <a:gd name="T60" fmla="*/ 0 w 452"/>
              <a:gd name="T61" fmla="*/ 0 h 285"/>
              <a:gd name="T62" fmla="*/ 0 w 452"/>
              <a:gd name="T63" fmla="*/ 0 h 285"/>
              <a:gd name="T64" fmla="*/ 0 w 452"/>
              <a:gd name="T65" fmla="*/ 0 h 285"/>
              <a:gd name="T66" fmla="*/ 0 w 452"/>
              <a:gd name="T67" fmla="*/ 0 h 285"/>
              <a:gd name="T68" fmla="*/ 0 w 452"/>
              <a:gd name="T69" fmla="*/ 0 h 285"/>
              <a:gd name="T70" fmla="*/ 0 w 452"/>
              <a:gd name="T71" fmla="*/ 0 h 285"/>
              <a:gd name="T72" fmla="*/ 0 w 452"/>
              <a:gd name="T73" fmla="*/ 0 h 285"/>
              <a:gd name="T74" fmla="*/ 0 w 452"/>
              <a:gd name="T75" fmla="*/ 0 h 285"/>
              <a:gd name="T76" fmla="*/ 0 w 452"/>
              <a:gd name="T77" fmla="*/ 0 h 285"/>
              <a:gd name="T78" fmla="*/ 0 w 452"/>
              <a:gd name="T79" fmla="*/ 0 h 285"/>
              <a:gd name="T80" fmla="*/ 0 w 452"/>
              <a:gd name="T81" fmla="*/ 0 h 285"/>
              <a:gd name="T82" fmla="*/ 0 w 452"/>
              <a:gd name="T83" fmla="*/ 0 h 285"/>
              <a:gd name="T84" fmla="*/ 0 w 452"/>
              <a:gd name="T85" fmla="*/ 0 h 285"/>
              <a:gd name="T86" fmla="*/ 0 w 452"/>
              <a:gd name="T87" fmla="*/ 0 h 285"/>
              <a:gd name="T88" fmla="*/ 0 w 452"/>
              <a:gd name="T89" fmla="*/ 0 h 285"/>
              <a:gd name="T90" fmla="*/ 0 w 452"/>
              <a:gd name="T91" fmla="*/ 0 h 285"/>
              <a:gd name="T92" fmla="*/ 0 w 452"/>
              <a:gd name="T93" fmla="*/ 0 h 285"/>
              <a:gd name="T94" fmla="*/ 0 w 452"/>
              <a:gd name="T95" fmla="*/ 0 h 285"/>
              <a:gd name="T96" fmla="*/ 0 w 452"/>
              <a:gd name="T97" fmla="*/ 0 h 285"/>
              <a:gd name="T98" fmla="*/ 0 w 452"/>
              <a:gd name="T99" fmla="*/ 0 h 285"/>
              <a:gd name="T100" fmla="*/ 0 w 452"/>
              <a:gd name="T101" fmla="*/ 0 h 285"/>
              <a:gd name="T102" fmla="*/ 0 w 452"/>
              <a:gd name="T103" fmla="*/ 0 h 285"/>
              <a:gd name="T104" fmla="*/ 0 w 452"/>
              <a:gd name="T105" fmla="*/ 0 h 285"/>
              <a:gd name="T106" fmla="*/ 0 w 452"/>
              <a:gd name="T107" fmla="*/ 0 h 285"/>
              <a:gd name="T108" fmla="*/ 0 w 452"/>
              <a:gd name="T109" fmla="*/ 0 h 285"/>
              <a:gd name="T110" fmla="*/ 0 w 452"/>
              <a:gd name="T111" fmla="*/ 0 h 285"/>
              <a:gd name="T112" fmla="*/ 0 w 452"/>
              <a:gd name="T113" fmla="*/ 0 h 285"/>
              <a:gd name="T114" fmla="*/ 0 w 452"/>
              <a:gd name="T115" fmla="*/ 0 h 285"/>
              <a:gd name="T116" fmla="*/ 0 w 452"/>
              <a:gd name="T117" fmla="*/ 0 h 285"/>
              <a:gd name="T118" fmla="*/ 0 w 452"/>
              <a:gd name="T119" fmla="*/ 0 h 285"/>
              <a:gd name="T120" fmla="*/ 0 w 452"/>
              <a:gd name="T121" fmla="*/ 0 h 28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2" h="285">
                <a:moveTo>
                  <a:pt x="0" y="21"/>
                </a:moveTo>
                <a:lnTo>
                  <a:pt x="47" y="0"/>
                </a:lnTo>
                <a:lnTo>
                  <a:pt x="71" y="26"/>
                </a:lnTo>
                <a:lnTo>
                  <a:pt x="124" y="33"/>
                </a:lnTo>
                <a:lnTo>
                  <a:pt x="148" y="59"/>
                </a:lnTo>
                <a:lnTo>
                  <a:pt x="197" y="46"/>
                </a:lnTo>
                <a:lnTo>
                  <a:pt x="225" y="75"/>
                </a:lnTo>
                <a:lnTo>
                  <a:pt x="288" y="56"/>
                </a:lnTo>
                <a:lnTo>
                  <a:pt x="288" y="63"/>
                </a:lnTo>
                <a:lnTo>
                  <a:pt x="308" y="72"/>
                </a:lnTo>
                <a:lnTo>
                  <a:pt x="306" y="75"/>
                </a:lnTo>
                <a:lnTo>
                  <a:pt x="305" y="123"/>
                </a:lnTo>
                <a:lnTo>
                  <a:pt x="318" y="130"/>
                </a:lnTo>
                <a:lnTo>
                  <a:pt x="313" y="138"/>
                </a:lnTo>
                <a:lnTo>
                  <a:pt x="315" y="147"/>
                </a:lnTo>
                <a:lnTo>
                  <a:pt x="340" y="156"/>
                </a:lnTo>
                <a:lnTo>
                  <a:pt x="358" y="176"/>
                </a:lnTo>
                <a:lnTo>
                  <a:pt x="388" y="199"/>
                </a:lnTo>
                <a:lnTo>
                  <a:pt x="420" y="205"/>
                </a:lnTo>
                <a:lnTo>
                  <a:pt x="444" y="205"/>
                </a:lnTo>
                <a:lnTo>
                  <a:pt x="452" y="210"/>
                </a:lnTo>
                <a:lnTo>
                  <a:pt x="433" y="218"/>
                </a:lnTo>
                <a:lnTo>
                  <a:pt x="420" y="223"/>
                </a:lnTo>
                <a:lnTo>
                  <a:pt x="397" y="228"/>
                </a:lnTo>
                <a:lnTo>
                  <a:pt x="364" y="227"/>
                </a:lnTo>
                <a:lnTo>
                  <a:pt x="352" y="233"/>
                </a:lnTo>
                <a:lnTo>
                  <a:pt x="344" y="231"/>
                </a:lnTo>
                <a:lnTo>
                  <a:pt x="329" y="241"/>
                </a:lnTo>
                <a:lnTo>
                  <a:pt x="326" y="243"/>
                </a:lnTo>
                <a:lnTo>
                  <a:pt x="339" y="248"/>
                </a:lnTo>
                <a:lnTo>
                  <a:pt x="341" y="255"/>
                </a:lnTo>
                <a:lnTo>
                  <a:pt x="311" y="265"/>
                </a:lnTo>
                <a:lnTo>
                  <a:pt x="312" y="285"/>
                </a:lnTo>
                <a:lnTo>
                  <a:pt x="300" y="285"/>
                </a:lnTo>
                <a:lnTo>
                  <a:pt x="279" y="258"/>
                </a:lnTo>
                <a:lnTo>
                  <a:pt x="267" y="255"/>
                </a:lnTo>
                <a:lnTo>
                  <a:pt x="267" y="235"/>
                </a:lnTo>
                <a:lnTo>
                  <a:pt x="277" y="233"/>
                </a:lnTo>
                <a:lnTo>
                  <a:pt x="283" y="220"/>
                </a:lnTo>
                <a:lnTo>
                  <a:pt x="288" y="223"/>
                </a:lnTo>
                <a:lnTo>
                  <a:pt x="288" y="213"/>
                </a:lnTo>
                <a:lnTo>
                  <a:pt x="270" y="203"/>
                </a:lnTo>
                <a:lnTo>
                  <a:pt x="262" y="203"/>
                </a:lnTo>
                <a:lnTo>
                  <a:pt x="254" y="191"/>
                </a:lnTo>
                <a:lnTo>
                  <a:pt x="239" y="195"/>
                </a:lnTo>
                <a:lnTo>
                  <a:pt x="232" y="176"/>
                </a:lnTo>
                <a:lnTo>
                  <a:pt x="208" y="159"/>
                </a:lnTo>
                <a:lnTo>
                  <a:pt x="200" y="164"/>
                </a:lnTo>
                <a:lnTo>
                  <a:pt x="174" y="165"/>
                </a:lnTo>
                <a:lnTo>
                  <a:pt x="167" y="156"/>
                </a:lnTo>
                <a:lnTo>
                  <a:pt x="157" y="138"/>
                </a:lnTo>
                <a:lnTo>
                  <a:pt x="145" y="133"/>
                </a:lnTo>
                <a:lnTo>
                  <a:pt x="129" y="146"/>
                </a:lnTo>
                <a:lnTo>
                  <a:pt x="131" y="182"/>
                </a:lnTo>
                <a:lnTo>
                  <a:pt x="108" y="195"/>
                </a:lnTo>
                <a:lnTo>
                  <a:pt x="80" y="204"/>
                </a:lnTo>
                <a:lnTo>
                  <a:pt x="53" y="176"/>
                </a:lnTo>
                <a:lnTo>
                  <a:pt x="53" y="134"/>
                </a:lnTo>
                <a:lnTo>
                  <a:pt x="28" y="95"/>
                </a:lnTo>
                <a:lnTo>
                  <a:pt x="6" y="77"/>
                </a:lnTo>
                <a:lnTo>
                  <a:pt x="0" y="21"/>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Freeform 62">
            <a:extLst>
              <a:ext uri="{FF2B5EF4-FFF2-40B4-BE49-F238E27FC236}">
                <a16:creationId xmlns:a16="http://schemas.microsoft.com/office/drawing/2014/main" id="{D9A00ED6-76D8-430A-BE0A-0BDAD2CD8901}"/>
              </a:ext>
            </a:extLst>
          </p:cNvPr>
          <p:cNvSpPr>
            <a:spLocks noChangeAspect="1"/>
          </p:cNvSpPr>
          <p:nvPr/>
        </p:nvSpPr>
        <p:spPr bwMode="auto">
          <a:xfrm>
            <a:off x="1182153" y="3470474"/>
            <a:ext cx="622439" cy="405981"/>
          </a:xfrm>
          <a:custGeom>
            <a:avLst/>
            <a:gdLst>
              <a:gd name="T0" fmla="*/ 0 w 416"/>
              <a:gd name="T1" fmla="*/ 0 h 275"/>
              <a:gd name="T2" fmla="*/ 0 w 416"/>
              <a:gd name="T3" fmla="*/ 0 h 275"/>
              <a:gd name="T4" fmla="*/ 0 w 416"/>
              <a:gd name="T5" fmla="*/ 0 h 275"/>
              <a:gd name="T6" fmla="*/ 0 w 416"/>
              <a:gd name="T7" fmla="*/ 0 h 275"/>
              <a:gd name="T8" fmla="*/ 0 w 416"/>
              <a:gd name="T9" fmla="*/ 0 h 275"/>
              <a:gd name="T10" fmla="*/ 0 w 416"/>
              <a:gd name="T11" fmla="*/ 0 h 275"/>
              <a:gd name="T12" fmla="*/ 0 w 416"/>
              <a:gd name="T13" fmla="*/ 0 h 275"/>
              <a:gd name="T14" fmla="*/ 0 w 416"/>
              <a:gd name="T15" fmla="*/ 0 h 275"/>
              <a:gd name="T16" fmla="*/ 0 w 416"/>
              <a:gd name="T17" fmla="*/ 0 h 275"/>
              <a:gd name="T18" fmla="*/ 0 w 416"/>
              <a:gd name="T19" fmla="*/ 0 h 275"/>
              <a:gd name="T20" fmla="*/ 0 w 416"/>
              <a:gd name="T21" fmla="*/ 0 h 275"/>
              <a:gd name="T22" fmla="*/ 0 w 416"/>
              <a:gd name="T23" fmla="*/ 0 h 275"/>
              <a:gd name="T24" fmla="*/ 0 w 416"/>
              <a:gd name="T25" fmla="*/ 0 h 275"/>
              <a:gd name="T26" fmla="*/ 0 w 416"/>
              <a:gd name="T27" fmla="*/ 0 h 275"/>
              <a:gd name="T28" fmla="*/ 0 w 416"/>
              <a:gd name="T29" fmla="*/ 0 h 275"/>
              <a:gd name="T30" fmla="*/ 0 w 416"/>
              <a:gd name="T31" fmla="*/ 0 h 275"/>
              <a:gd name="T32" fmla="*/ 0 w 416"/>
              <a:gd name="T33" fmla="*/ 0 h 275"/>
              <a:gd name="T34" fmla="*/ 0 w 416"/>
              <a:gd name="T35" fmla="*/ 0 h 275"/>
              <a:gd name="T36" fmla="*/ 0 w 416"/>
              <a:gd name="T37" fmla="*/ 0 h 275"/>
              <a:gd name="T38" fmla="*/ 0 w 416"/>
              <a:gd name="T39" fmla="*/ 0 h 275"/>
              <a:gd name="T40" fmla="*/ 0 w 416"/>
              <a:gd name="T41" fmla="*/ 0 h 275"/>
              <a:gd name="T42" fmla="*/ 0 w 416"/>
              <a:gd name="T43" fmla="*/ 0 h 275"/>
              <a:gd name="T44" fmla="*/ 0 w 416"/>
              <a:gd name="T45" fmla="*/ 0 h 275"/>
              <a:gd name="T46" fmla="*/ 0 w 416"/>
              <a:gd name="T47" fmla="*/ 0 h 275"/>
              <a:gd name="T48" fmla="*/ 0 w 416"/>
              <a:gd name="T49" fmla="*/ 0 h 275"/>
              <a:gd name="T50" fmla="*/ 0 w 416"/>
              <a:gd name="T51" fmla="*/ 0 h 275"/>
              <a:gd name="T52" fmla="*/ 0 w 416"/>
              <a:gd name="T53" fmla="*/ 0 h 275"/>
              <a:gd name="T54" fmla="*/ 0 w 416"/>
              <a:gd name="T55" fmla="*/ 0 h 275"/>
              <a:gd name="T56" fmla="*/ 0 w 416"/>
              <a:gd name="T57" fmla="*/ 0 h 275"/>
              <a:gd name="T58" fmla="*/ 0 w 416"/>
              <a:gd name="T59" fmla="*/ 0 h 275"/>
              <a:gd name="T60" fmla="*/ 0 w 416"/>
              <a:gd name="T61" fmla="*/ 0 h 275"/>
              <a:gd name="T62" fmla="*/ 0 w 416"/>
              <a:gd name="T63" fmla="*/ 0 h 275"/>
              <a:gd name="T64" fmla="*/ 0 w 416"/>
              <a:gd name="T65" fmla="*/ 0 h 275"/>
              <a:gd name="T66" fmla="*/ 0 w 416"/>
              <a:gd name="T67" fmla="*/ 0 h 275"/>
              <a:gd name="T68" fmla="*/ 0 w 416"/>
              <a:gd name="T69" fmla="*/ 0 h 275"/>
              <a:gd name="T70" fmla="*/ 0 w 416"/>
              <a:gd name="T71" fmla="*/ 0 h 275"/>
              <a:gd name="T72" fmla="*/ 0 w 416"/>
              <a:gd name="T73" fmla="*/ 0 h 2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16" h="275">
                <a:moveTo>
                  <a:pt x="355" y="246"/>
                </a:moveTo>
                <a:lnTo>
                  <a:pt x="351" y="187"/>
                </a:lnTo>
                <a:lnTo>
                  <a:pt x="385" y="166"/>
                </a:lnTo>
                <a:lnTo>
                  <a:pt x="399" y="157"/>
                </a:lnTo>
                <a:lnTo>
                  <a:pt x="416" y="102"/>
                </a:lnTo>
                <a:lnTo>
                  <a:pt x="405" y="102"/>
                </a:lnTo>
                <a:lnTo>
                  <a:pt x="387" y="84"/>
                </a:lnTo>
                <a:lnTo>
                  <a:pt x="337" y="77"/>
                </a:lnTo>
                <a:lnTo>
                  <a:pt x="314" y="60"/>
                </a:lnTo>
                <a:lnTo>
                  <a:pt x="301" y="40"/>
                </a:lnTo>
                <a:lnTo>
                  <a:pt x="285" y="40"/>
                </a:lnTo>
                <a:lnTo>
                  <a:pt x="265" y="20"/>
                </a:lnTo>
                <a:lnTo>
                  <a:pt x="253" y="10"/>
                </a:lnTo>
                <a:lnTo>
                  <a:pt x="234" y="5"/>
                </a:lnTo>
                <a:lnTo>
                  <a:pt x="202" y="0"/>
                </a:lnTo>
                <a:lnTo>
                  <a:pt x="173" y="11"/>
                </a:lnTo>
                <a:lnTo>
                  <a:pt x="150" y="37"/>
                </a:lnTo>
                <a:lnTo>
                  <a:pt x="117" y="82"/>
                </a:lnTo>
                <a:lnTo>
                  <a:pt x="83" y="87"/>
                </a:lnTo>
                <a:lnTo>
                  <a:pt x="54" y="75"/>
                </a:lnTo>
                <a:lnTo>
                  <a:pt x="37" y="61"/>
                </a:lnTo>
                <a:lnTo>
                  <a:pt x="25" y="64"/>
                </a:lnTo>
                <a:lnTo>
                  <a:pt x="17" y="59"/>
                </a:lnTo>
                <a:lnTo>
                  <a:pt x="12" y="60"/>
                </a:lnTo>
                <a:lnTo>
                  <a:pt x="4" y="52"/>
                </a:lnTo>
                <a:lnTo>
                  <a:pt x="0" y="105"/>
                </a:lnTo>
                <a:lnTo>
                  <a:pt x="82" y="145"/>
                </a:lnTo>
                <a:lnTo>
                  <a:pt x="51" y="171"/>
                </a:lnTo>
                <a:lnTo>
                  <a:pt x="132" y="235"/>
                </a:lnTo>
                <a:lnTo>
                  <a:pt x="202" y="171"/>
                </a:lnTo>
                <a:lnTo>
                  <a:pt x="209" y="178"/>
                </a:lnTo>
                <a:lnTo>
                  <a:pt x="209" y="203"/>
                </a:lnTo>
                <a:lnTo>
                  <a:pt x="213" y="236"/>
                </a:lnTo>
                <a:lnTo>
                  <a:pt x="258" y="275"/>
                </a:lnTo>
                <a:lnTo>
                  <a:pt x="286" y="264"/>
                </a:lnTo>
                <a:lnTo>
                  <a:pt x="318" y="269"/>
                </a:lnTo>
                <a:lnTo>
                  <a:pt x="355" y="246"/>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Freeform 63">
            <a:extLst>
              <a:ext uri="{FF2B5EF4-FFF2-40B4-BE49-F238E27FC236}">
                <a16:creationId xmlns:a16="http://schemas.microsoft.com/office/drawing/2014/main" id="{6554D699-1FEE-49C2-BFED-035365F09CF7}"/>
              </a:ext>
            </a:extLst>
          </p:cNvPr>
          <p:cNvSpPr>
            <a:spLocks noChangeAspect="1"/>
          </p:cNvSpPr>
          <p:nvPr/>
        </p:nvSpPr>
        <p:spPr bwMode="auto">
          <a:xfrm>
            <a:off x="1023906" y="3626257"/>
            <a:ext cx="527490" cy="557043"/>
          </a:xfrm>
          <a:custGeom>
            <a:avLst/>
            <a:gdLst>
              <a:gd name="T0" fmla="*/ 0 w 353"/>
              <a:gd name="T1" fmla="*/ 0 h 374"/>
              <a:gd name="T2" fmla="*/ 0 w 353"/>
              <a:gd name="T3" fmla="*/ 0 h 374"/>
              <a:gd name="T4" fmla="*/ 0 w 353"/>
              <a:gd name="T5" fmla="*/ 0 h 374"/>
              <a:gd name="T6" fmla="*/ 0 w 353"/>
              <a:gd name="T7" fmla="*/ 0 h 374"/>
              <a:gd name="T8" fmla="*/ 0 w 353"/>
              <a:gd name="T9" fmla="*/ 0 h 374"/>
              <a:gd name="T10" fmla="*/ 0 w 353"/>
              <a:gd name="T11" fmla="*/ 0 h 374"/>
              <a:gd name="T12" fmla="*/ 0 w 353"/>
              <a:gd name="T13" fmla="*/ 0 h 374"/>
              <a:gd name="T14" fmla="*/ 0 w 353"/>
              <a:gd name="T15" fmla="*/ 0 h 374"/>
              <a:gd name="T16" fmla="*/ 0 w 353"/>
              <a:gd name="T17" fmla="*/ 0 h 374"/>
              <a:gd name="T18" fmla="*/ 0 w 353"/>
              <a:gd name="T19" fmla="*/ 0 h 374"/>
              <a:gd name="T20" fmla="*/ 0 w 353"/>
              <a:gd name="T21" fmla="*/ 0 h 374"/>
              <a:gd name="T22" fmla="*/ 0 w 353"/>
              <a:gd name="T23" fmla="*/ 0 h 374"/>
              <a:gd name="T24" fmla="*/ 0 w 353"/>
              <a:gd name="T25" fmla="*/ 0 h 374"/>
              <a:gd name="T26" fmla="*/ 0 w 353"/>
              <a:gd name="T27" fmla="*/ 0 h 374"/>
              <a:gd name="T28" fmla="*/ 0 w 353"/>
              <a:gd name="T29" fmla="*/ 0 h 374"/>
              <a:gd name="T30" fmla="*/ 0 w 353"/>
              <a:gd name="T31" fmla="*/ 0 h 374"/>
              <a:gd name="T32" fmla="*/ 0 w 353"/>
              <a:gd name="T33" fmla="*/ 0 h 374"/>
              <a:gd name="T34" fmla="*/ 0 w 353"/>
              <a:gd name="T35" fmla="*/ 0 h 374"/>
              <a:gd name="T36" fmla="*/ 0 w 353"/>
              <a:gd name="T37" fmla="*/ 0 h 374"/>
              <a:gd name="T38" fmla="*/ 0 w 353"/>
              <a:gd name="T39" fmla="*/ 0 h 374"/>
              <a:gd name="T40" fmla="*/ 0 w 353"/>
              <a:gd name="T41" fmla="*/ 0 h 374"/>
              <a:gd name="T42" fmla="*/ 0 w 353"/>
              <a:gd name="T43" fmla="*/ 0 h 374"/>
              <a:gd name="T44" fmla="*/ 0 w 353"/>
              <a:gd name="T45" fmla="*/ 0 h 374"/>
              <a:gd name="T46" fmla="*/ 0 w 353"/>
              <a:gd name="T47" fmla="*/ 0 h 374"/>
              <a:gd name="T48" fmla="*/ 0 w 353"/>
              <a:gd name="T49" fmla="*/ 0 h 374"/>
              <a:gd name="T50" fmla="*/ 0 w 353"/>
              <a:gd name="T51" fmla="*/ 0 h 374"/>
              <a:gd name="T52" fmla="*/ 0 w 353"/>
              <a:gd name="T53" fmla="*/ 0 h 374"/>
              <a:gd name="T54" fmla="*/ 0 w 353"/>
              <a:gd name="T55" fmla="*/ 0 h 374"/>
              <a:gd name="T56" fmla="*/ 0 w 353"/>
              <a:gd name="T57" fmla="*/ 0 h 374"/>
              <a:gd name="T58" fmla="*/ 0 w 353"/>
              <a:gd name="T59" fmla="*/ 0 h 374"/>
              <a:gd name="T60" fmla="*/ 0 w 353"/>
              <a:gd name="T61" fmla="*/ 0 h 374"/>
              <a:gd name="T62" fmla="*/ 0 w 353"/>
              <a:gd name="T63" fmla="*/ 0 h 374"/>
              <a:gd name="T64" fmla="*/ 0 w 353"/>
              <a:gd name="T65" fmla="*/ 0 h 374"/>
              <a:gd name="T66" fmla="*/ 0 w 353"/>
              <a:gd name="T67" fmla="*/ 0 h 374"/>
              <a:gd name="T68" fmla="*/ 0 w 353"/>
              <a:gd name="T69" fmla="*/ 0 h 374"/>
              <a:gd name="T70" fmla="*/ 0 w 353"/>
              <a:gd name="T71" fmla="*/ 0 h 374"/>
              <a:gd name="T72" fmla="*/ 0 w 353"/>
              <a:gd name="T73" fmla="*/ 0 h 374"/>
              <a:gd name="T74" fmla="*/ 0 w 353"/>
              <a:gd name="T75" fmla="*/ 0 h 374"/>
              <a:gd name="T76" fmla="*/ 0 w 353"/>
              <a:gd name="T77" fmla="*/ 0 h 374"/>
              <a:gd name="T78" fmla="*/ 0 w 353"/>
              <a:gd name="T79" fmla="*/ 0 h 3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3" h="374">
                <a:moveTo>
                  <a:pt x="316" y="131"/>
                </a:moveTo>
                <a:lnTo>
                  <a:pt x="312" y="98"/>
                </a:lnTo>
                <a:lnTo>
                  <a:pt x="312" y="73"/>
                </a:lnTo>
                <a:lnTo>
                  <a:pt x="305" y="66"/>
                </a:lnTo>
                <a:lnTo>
                  <a:pt x="235" y="130"/>
                </a:lnTo>
                <a:lnTo>
                  <a:pt x="154" y="66"/>
                </a:lnTo>
                <a:lnTo>
                  <a:pt x="185" y="40"/>
                </a:lnTo>
                <a:lnTo>
                  <a:pt x="103" y="0"/>
                </a:lnTo>
                <a:lnTo>
                  <a:pt x="69" y="55"/>
                </a:lnTo>
                <a:lnTo>
                  <a:pt x="28" y="86"/>
                </a:lnTo>
                <a:lnTo>
                  <a:pt x="11" y="82"/>
                </a:lnTo>
                <a:lnTo>
                  <a:pt x="0" y="122"/>
                </a:lnTo>
                <a:lnTo>
                  <a:pt x="13" y="135"/>
                </a:lnTo>
                <a:lnTo>
                  <a:pt x="57" y="154"/>
                </a:lnTo>
                <a:lnTo>
                  <a:pt x="64" y="161"/>
                </a:lnTo>
                <a:lnTo>
                  <a:pt x="79" y="192"/>
                </a:lnTo>
                <a:lnTo>
                  <a:pt x="83" y="198"/>
                </a:lnTo>
                <a:lnTo>
                  <a:pt x="80" y="210"/>
                </a:lnTo>
                <a:lnTo>
                  <a:pt x="77" y="225"/>
                </a:lnTo>
                <a:lnTo>
                  <a:pt x="82" y="234"/>
                </a:lnTo>
                <a:lnTo>
                  <a:pt x="87" y="222"/>
                </a:lnTo>
                <a:lnTo>
                  <a:pt x="95" y="222"/>
                </a:lnTo>
                <a:lnTo>
                  <a:pt x="112" y="231"/>
                </a:lnTo>
                <a:lnTo>
                  <a:pt x="191" y="301"/>
                </a:lnTo>
                <a:lnTo>
                  <a:pt x="214" y="342"/>
                </a:lnTo>
                <a:lnTo>
                  <a:pt x="217" y="350"/>
                </a:lnTo>
                <a:lnTo>
                  <a:pt x="223" y="370"/>
                </a:lnTo>
                <a:lnTo>
                  <a:pt x="246" y="361"/>
                </a:lnTo>
                <a:lnTo>
                  <a:pt x="298" y="374"/>
                </a:lnTo>
                <a:lnTo>
                  <a:pt x="313" y="367"/>
                </a:lnTo>
                <a:lnTo>
                  <a:pt x="310" y="352"/>
                </a:lnTo>
                <a:lnTo>
                  <a:pt x="320" y="335"/>
                </a:lnTo>
                <a:lnTo>
                  <a:pt x="350" y="337"/>
                </a:lnTo>
                <a:lnTo>
                  <a:pt x="353" y="305"/>
                </a:lnTo>
                <a:lnTo>
                  <a:pt x="316" y="266"/>
                </a:lnTo>
                <a:lnTo>
                  <a:pt x="292" y="264"/>
                </a:lnTo>
                <a:lnTo>
                  <a:pt x="279" y="255"/>
                </a:lnTo>
                <a:lnTo>
                  <a:pt x="284" y="226"/>
                </a:lnTo>
                <a:lnTo>
                  <a:pt x="272" y="167"/>
                </a:lnTo>
                <a:lnTo>
                  <a:pt x="316" y="131"/>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Freeform 64">
            <a:extLst>
              <a:ext uri="{FF2B5EF4-FFF2-40B4-BE49-F238E27FC236}">
                <a16:creationId xmlns:a16="http://schemas.microsoft.com/office/drawing/2014/main" id="{77788C67-CCB4-4F1E-97B3-EE8526531BBE}"/>
              </a:ext>
            </a:extLst>
          </p:cNvPr>
          <p:cNvSpPr>
            <a:spLocks noChangeAspect="1"/>
          </p:cNvSpPr>
          <p:nvPr/>
        </p:nvSpPr>
        <p:spPr bwMode="auto">
          <a:xfrm>
            <a:off x="1430074" y="3815086"/>
            <a:ext cx="706836" cy="646737"/>
          </a:xfrm>
          <a:custGeom>
            <a:avLst/>
            <a:gdLst>
              <a:gd name="T0" fmla="*/ 0 w 469"/>
              <a:gd name="T1" fmla="*/ 0 h 432"/>
              <a:gd name="T2" fmla="*/ 0 w 469"/>
              <a:gd name="T3" fmla="*/ 0 h 432"/>
              <a:gd name="T4" fmla="*/ 0 w 469"/>
              <a:gd name="T5" fmla="*/ 0 h 432"/>
              <a:gd name="T6" fmla="*/ 0 w 469"/>
              <a:gd name="T7" fmla="*/ 0 h 432"/>
              <a:gd name="T8" fmla="*/ 0 w 469"/>
              <a:gd name="T9" fmla="*/ 0 h 432"/>
              <a:gd name="T10" fmla="*/ 0 w 469"/>
              <a:gd name="T11" fmla="*/ 0 h 432"/>
              <a:gd name="T12" fmla="*/ 0 w 469"/>
              <a:gd name="T13" fmla="*/ 0 h 432"/>
              <a:gd name="T14" fmla="*/ 0 w 469"/>
              <a:gd name="T15" fmla="*/ 0 h 432"/>
              <a:gd name="T16" fmla="*/ 0 w 469"/>
              <a:gd name="T17" fmla="*/ 0 h 432"/>
              <a:gd name="T18" fmla="*/ 0 w 469"/>
              <a:gd name="T19" fmla="*/ 0 h 432"/>
              <a:gd name="T20" fmla="*/ 0 w 469"/>
              <a:gd name="T21" fmla="*/ 0 h 432"/>
              <a:gd name="T22" fmla="*/ 0 w 469"/>
              <a:gd name="T23" fmla="*/ 0 h 432"/>
              <a:gd name="T24" fmla="*/ 0 w 469"/>
              <a:gd name="T25" fmla="*/ 0 h 432"/>
              <a:gd name="T26" fmla="*/ 0 w 469"/>
              <a:gd name="T27" fmla="*/ 0 h 432"/>
              <a:gd name="T28" fmla="*/ 0 w 469"/>
              <a:gd name="T29" fmla="*/ 0 h 432"/>
              <a:gd name="T30" fmla="*/ 0 w 469"/>
              <a:gd name="T31" fmla="*/ 0 h 432"/>
              <a:gd name="T32" fmla="*/ 0 w 469"/>
              <a:gd name="T33" fmla="*/ 0 h 432"/>
              <a:gd name="T34" fmla="*/ 0 w 469"/>
              <a:gd name="T35" fmla="*/ 0 h 432"/>
              <a:gd name="T36" fmla="*/ 0 w 469"/>
              <a:gd name="T37" fmla="*/ 0 h 432"/>
              <a:gd name="T38" fmla="*/ 0 w 469"/>
              <a:gd name="T39" fmla="*/ 0 h 432"/>
              <a:gd name="T40" fmla="*/ 0 w 469"/>
              <a:gd name="T41" fmla="*/ 0 h 432"/>
              <a:gd name="T42" fmla="*/ 0 w 469"/>
              <a:gd name="T43" fmla="*/ 0 h 432"/>
              <a:gd name="T44" fmla="*/ 0 w 469"/>
              <a:gd name="T45" fmla="*/ 0 h 432"/>
              <a:gd name="T46" fmla="*/ 0 w 469"/>
              <a:gd name="T47" fmla="*/ 0 h 432"/>
              <a:gd name="T48" fmla="*/ 0 w 469"/>
              <a:gd name="T49" fmla="*/ 0 h 432"/>
              <a:gd name="T50" fmla="*/ 0 w 469"/>
              <a:gd name="T51" fmla="*/ 0 h 432"/>
              <a:gd name="T52" fmla="*/ 0 w 469"/>
              <a:gd name="T53" fmla="*/ 0 h 432"/>
              <a:gd name="T54" fmla="*/ 0 w 469"/>
              <a:gd name="T55" fmla="*/ 0 h 432"/>
              <a:gd name="T56" fmla="*/ 0 w 469"/>
              <a:gd name="T57" fmla="*/ 0 h 432"/>
              <a:gd name="T58" fmla="*/ 0 w 469"/>
              <a:gd name="T59" fmla="*/ 0 h 432"/>
              <a:gd name="T60" fmla="*/ 0 w 469"/>
              <a:gd name="T61" fmla="*/ 0 h 432"/>
              <a:gd name="T62" fmla="*/ 0 w 469"/>
              <a:gd name="T63" fmla="*/ 0 h 432"/>
              <a:gd name="T64" fmla="*/ 0 w 469"/>
              <a:gd name="T65" fmla="*/ 0 h 432"/>
              <a:gd name="T66" fmla="*/ 0 w 469"/>
              <a:gd name="T67" fmla="*/ 0 h 432"/>
              <a:gd name="T68" fmla="*/ 0 w 469"/>
              <a:gd name="T69" fmla="*/ 0 h 432"/>
              <a:gd name="T70" fmla="*/ 0 w 469"/>
              <a:gd name="T71" fmla="*/ 0 h 432"/>
              <a:gd name="T72" fmla="*/ 0 w 469"/>
              <a:gd name="T73" fmla="*/ 0 h 432"/>
              <a:gd name="T74" fmla="*/ 0 w 469"/>
              <a:gd name="T75" fmla="*/ 0 h 432"/>
              <a:gd name="T76" fmla="*/ 0 w 469"/>
              <a:gd name="T77" fmla="*/ 0 h 432"/>
              <a:gd name="T78" fmla="*/ 0 w 469"/>
              <a:gd name="T79" fmla="*/ 0 h 432"/>
              <a:gd name="T80" fmla="*/ 0 w 469"/>
              <a:gd name="T81" fmla="*/ 0 h 432"/>
              <a:gd name="T82" fmla="*/ 0 w 469"/>
              <a:gd name="T83" fmla="*/ 0 h 432"/>
              <a:gd name="T84" fmla="*/ 0 w 469"/>
              <a:gd name="T85" fmla="*/ 0 h 432"/>
              <a:gd name="T86" fmla="*/ 0 w 469"/>
              <a:gd name="T87" fmla="*/ 0 h 432"/>
              <a:gd name="T88" fmla="*/ 0 w 469"/>
              <a:gd name="T89" fmla="*/ 0 h 432"/>
              <a:gd name="T90" fmla="*/ 0 w 469"/>
              <a:gd name="T91" fmla="*/ 0 h 432"/>
              <a:gd name="T92" fmla="*/ 0 w 469"/>
              <a:gd name="T93" fmla="*/ 0 h 432"/>
              <a:gd name="T94" fmla="*/ 0 w 469"/>
              <a:gd name="T95" fmla="*/ 0 h 4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432">
                <a:moveTo>
                  <a:pt x="44" y="0"/>
                </a:moveTo>
                <a:lnTo>
                  <a:pt x="89" y="39"/>
                </a:lnTo>
                <a:lnTo>
                  <a:pt x="117" y="28"/>
                </a:lnTo>
                <a:lnTo>
                  <a:pt x="149" y="33"/>
                </a:lnTo>
                <a:lnTo>
                  <a:pt x="186" y="10"/>
                </a:lnTo>
                <a:lnTo>
                  <a:pt x="240" y="33"/>
                </a:lnTo>
                <a:lnTo>
                  <a:pt x="246" y="89"/>
                </a:lnTo>
                <a:lnTo>
                  <a:pt x="268" y="107"/>
                </a:lnTo>
                <a:lnTo>
                  <a:pt x="293" y="146"/>
                </a:lnTo>
                <a:lnTo>
                  <a:pt x="293" y="188"/>
                </a:lnTo>
                <a:lnTo>
                  <a:pt x="320" y="216"/>
                </a:lnTo>
                <a:lnTo>
                  <a:pt x="348" y="207"/>
                </a:lnTo>
                <a:lnTo>
                  <a:pt x="371" y="194"/>
                </a:lnTo>
                <a:lnTo>
                  <a:pt x="372" y="197"/>
                </a:lnTo>
                <a:lnTo>
                  <a:pt x="384" y="231"/>
                </a:lnTo>
                <a:lnTo>
                  <a:pt x="380" y="239"/>
                </a:lnTo>
                <a:lnTo>
                  <a:pt x="399" y="265"/>
                </a:lnTo>
                <a:lnTo>
                  <a:pt x="408" y="285"/>
                </a:lnTo>
                <a:lnTo>
                  <a:pt x="416" y="299"/>
                </a:lnTo>
                <a:lnTo>
                  <a:pt x="420" y="312"/>
                </a:lnTo>
                <a:lnTo>
                  <a:pt x="437" y="342"/>
                </a:lnTo>
                <a:lnTo>
                  <a:pt x="434" y="365"/>
                </a:lnTo>
                <a:lnTo>
                  <a:pt x="437" y="382"/>
                </a:lnTo>
                <a:lnTo>
                  <a:pt x="457" y="385"/>
                </a:lnTo>
                <a:lnTo>
                  <a:pt x="465" y="400"/>
                </a:lnTo>
                <a:lnTo>
                  <a:pt x="469" y="418"/>
                </a:lnTo>
                <a:lnTo>
                  <a:pt x="408" y="432"/>
                </a:lnTo>
                <a:lnTo>
                  <a:pt x="369" y="406"/>
                </a:lnTo>
                <a:lnTo>
                  <a:pt x="349" y="419"/>
                </a:lnTo>
                <a:lnTo>
                  <a:pt x="343" y="412"/>
                </a:lnTo>
                <a:lnTo>
                  <a:pt x="349" y="379"/>
                </a:lnTo>
                <a:lnTo>
                  <a:pt x="337" y="346"/>
                </a:lnTo>
                <a:lnTo>
                  <a:pt x="307" y="281"/>
                </a:lnTo>
                <a:lnTo>
                  <a:pt x="247" y="279"/>
                </a:lnTo>
                <a:lnTo>
                  <a:pt x="236" y="325"/>
                </a:lnTo>
                <a:lnTo>
                  <a:pt x="212" y="340"/>
                </a:lnTo>
                <a:lnTo>
                  <a:pt x="184" y="349"/>
                </a:lnTo>
                <a:lnTo>
                  <a:pt x="171" y="347"/>
                </a:lnTo>
                <a:lnTo>
                  <a:pt x="150" y="355"/>
                </a:lnTo>
                <a:lnTo>
                  <a:pt x="80" y="256"/>
                </a:lnTo>
                <a:lnTo>
                  <a:pt x="78" y="206"/>
                </a:lnTo>
                <a:lnTo>
                  <a:pt x="81" y="174"/>
                </a:lnTo>
                <a:lnTo>
                  <a:pt x="44" y="135"/>
                </a:lnTo>
                <a:lnTo>
                  <a:pt x="20" y="133"/>
                </a:lnTo>
                <a:lnTo>
                  <a:pt x="7" y="124"/>
                </a:lnTo>
                <a:lnTo>
                  <a:pt x="12" y="95"/>
                </a:lnTo>
                <a:lnTo>
                  <a:pt x="0" y="36"/>
                </a:lnTo>
                <a:lnTo>
                  <a:pt x="44" y="0"/>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18" name="Freeform 65">
            <a:extLst>
              <a:ext uri="{FF2B5EF4-FFF2-40B4-BE49-F238E27FC236}">
                <a16:creationId xmlns:a16="http://schemas.microsoft.com/office/drawing/2014/main" id="{896C99CD-8538-4BBE-8038-1915254A4C33}"/>
              </a:ext>
            </a:extLst>
          </p:cNvPr>
          <p:cNvSpPr>
            <a:spLocks noChangeAspect="1"/>
          </p:cNvSpPr>
          <p:nvPr/>
        </p:nvSpPr>
        <p:spPr bwMode="auto">
          <a:xfrm>
            <a:off x="1498647" y="3121142"/>
            <a:ext cx="448366" cy="387098"/>
          </a:xfrm>
          <a:custGeom>
            <a:avLst/>
            <a:gdLst>
              <a:gd name="T0" fmla="*/ 0 w 298"/>
              <a:gd name="T1" fmla="*/ 0 h 262"/>
              <a:gd name="T2" fmla="*/ 0 w 298"/>
              <a:gd name="T3" fmla="*/ 0 h 262"/>
              <a:gd name="T4" fmla="*/ 0 w 298"/>
              <a:gd name="T5" fmla="*/ 0 h 262"/>
              <a:gd name="T6" fmla="*/ 0 w 298"/>
              <a:gd name="T7" fmla="*/ 0 h 262"/>
              <a:gd name="T8" fmla="*/ 0 w 298"/>
              <a:gd name="T9" fmla="*/ 0 h 262"/>
              <a:gd name="T10" fmla="*/ 0 w 298"/>
              <a:gd name="T11" fmla="*/ 0 h 262"/>
              <a:gd name="T12" fmla="*/ 0 w 298"/>
              <a:gd name="T13" fmla="*/ 0 h 262"/>
              <a:gd name="T14" fmla="*/ 0 w 298"/>
              <a:gd name="T15" fmla="*/ 0 h 262"/>
              <a:gd name="T16" fmla="*/ 0 w 298"/>
              <a:gd name="T17" fmla="*/ 0 h 262"/>
              <a:gd name="T18" fmla="*/ 0 w 298"/>
              <a:gd name="T19" fmla="*/ 0 h 262"/>
              <a:gd name="T20" fmla="*/ 0 w 298"/>
              <a:gd name="T21" fmla="*/ 0 h 262"/>
              <a:gd name="T22" fmla="*/ 0 w 298"/>
              <a:gd name="T23" fmla="*/ 0 h 262"/>
              <a:gd name="T24" fmla="*/ 0 w 298"/>
              <a:gd name="T25" fmla="*/ 0 h 262"/>
              <a:gd name="T26" fmla="*/ 0 w 298"/>
              <a:gd name="T27" fmla="*/ 0 h 262"/>
              <a:gd name="T28" fmla="*/ 0 w 298"/>
              <a:gd name="T29" fmla="*/ 0 h 262"/>
              <a:gd name="T30" fmla="*/ 0 w 298"/>
              <a:gd name="T31" fmla="*/ 0 h 262"/>
              <a:gd name="T32" fmla="*/ 0 w 298"/>
              <a:gd name="T33" fmla="*/ 0 h 262"/>
              <a:gd name="T34" fmla="*/ 0 w 298"/>
              <a:gd name="T35" fmla="*/ 0 h 262"/>
              <a:gd name="T36" fmla="*/ 0 w 298"/>
              <a:gd name="T37" fmla="*/ 0 h 262"/>
              <a:gd name="T38" fmla="*/ 0 w 298"/>
              <a:gd name="T39" fmla="*/ 0 h 262"/>
              <a:gd name="T40" fmla="*/ 0 w 298"/>
              <a:gd name="T41" fmla="*/ 0 h 262"/>
              <a:gd name="T42" fmla="*/ 0 w 298"/>
              <a:gd name="T43" fmla="*/ 0 h 262"/>
              <a:gd name="T44" fmla="*/ 0 w 298"/>
              <a:gd name="T45" fmla="*/ 0 h 262"/>
              <a:gd name="T46" fmla="*/ 0 w 298"/>
              <a:gd name="T47" fmla="*/ 0 h 262"/>
              <a:gd name="T48" fmla="*/ 0 w 298"/>
              <a:gd name="T49" fmla="*/ 0 h 262"/>
              <a:gd name="T50" fmla="*/ 0 w 298"/>
              <a:gd name="T51" fmla="*/ 0 h 262"/>
              <a:gd name="T52" fmla="*/ 0 w 298"/>
              <a:gd name="T53" fmla="*/ 0 h 262"/>
              <a:gd name="T54" fmla="*/ 0 w 298"/>
              <a:gd name="T55" fmla="*/ 0 h 262"/>
              <a:gd name="T56" fmla="*/ 0 w 298"/>
              <a:gd name="T57" fmla="*/ 0 h 262"/>
              <a:gd name="T58" fmla="*/ 0 w 298"/>
              <a:gd name="T59" fmla="*/ 0 h 262"/>
              <a:gd name="T60" fmla="*/ 0 w 298"/>
              <a:gd name="T61" fmla="*/ 0 h 262"/>
              <a:gd name="T62" fmla="*/ 0 w 298"/>
              <a:gd name="T63" fmla="*/ 0 h 262"/>
              <a:gd name="T64" fmla="*/ 0 w 298"/>
              <a:gd name="T65" fmla="*/ 0 h 262"/>
              <a:gd name="T66" fmla="*/ 0 w 298"/>
              <a:gd name="T67" fmla="*/ 0 h 262"/>
              <a:gd name="T68" fmla="*/ 0 w 298"/>
              <a:gd name="T69" fmla="*/ 0 h 262"/>
              <a:gd name="T70" fmla="*/ 0 w 298"/>
              <a:gd name="T71" fmla="*/ 0 h 262"/>
              <a:gd name="T72" fmla="*/ 0 w 298"/>
              <a:gd name="T73" fmla="*/ 0 h 262"/>
              <a:gd name="T74" fmla="*/ 0 w 298"/>
              <a:gd name="T75" fmla="*/ 0 h 262"/>
              <a:gd name="T76" fmla="*/ 0 w 298"/>
              <a:gd name="T77" fmla="*/ 0 h 262"/>
              <a:gd name="T78" fmla="*/ 0 w 298"/>
              <a:gd name="T79" fmla="*/ 0 h 262"/>
              <a:gd name="T80" fmla="*/ 0 w 298"/>
              <a:gd name="T81" fmla="*/ 0 h 262"/>
              <a:gd name="T82" fmla="*/ 0 w 298"/>
              <a:gd name="T83" fmla="*/ 0 h 262"/>
              <a:gd name="T84" fmla="*/ 0 w 298"/>
              <a:gd name="T85" fmla="*/ 0 h 2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8" h="262">
                <a:moveTo>
                  <a:pt x="261" y="108"/>
                </a:moveTo>
                <a:lnTo>
                  <a:pt x="268" y="91"/>
                </a:lnTo>
                <a:lnTo>
                  <a:pt x="223" y="42"/>
                </a:lnTo>
                <a:lnTo>
                  <a:pt x="177" y="25"/>
                </a:lnTo>
                <a:lnTo>
                  <a:pt x="177" y="14"/>
                </a:lnTo>
                <a:lnTo>
                  <a:pt x="168" y="0"/>
                </a:lnTo>
                <a:lnTo>
                  <a:pt x="143" y="14"/>
                </a:lnTo>
                <a:lnTo>
                  <a:pt x="96" y="32"/>
                </a:lnTo>
                <a:lnTo>
                  <a:pt x="68" y="16"/>
                </a:lnTo>
                <a:lnTo>
                  <a:pt x="43" y="89"/>
                </a:lnTo>
                <a:lnTo>
                  <a:pt x="60" y="111"/>
                </a:lnTo>
                <a:lnTo>
                  <a:pt x="60" y="128"/>
                </a:lnTo>
                <a:lnTo>
                  <a:pt x="17" y="153"/>
                </a:lnTo>
                <a:lnTo>
                  <a:pt x="0" y="212"/>
                </a:lnTo>
                <a:lnTo>
                  <a:pt x="15" y="204"/>
                </a:lnTo>
                <a:lnTo>
                  <a:pt x="34" y="201"/>
                </a:lnTo>
                <a:lnTo>
                  <a:pt x="61" y="204"/>
                </a:lnTo>
                <a:lnTo>
                  <a:pt x="84" y="216"/>
                </a:lnTo>
                <a:lnTo>
                  <a:pt x="117" y="240"/>
                </a:lnTo>
                <a:lnTo>
                  <a:pt x="146" y="224"/>
                </a:lnTo>
                <a:lnTo>
                  <a:pt x="156" y="232"/>
                </a:lnTo>
                <a:lnTo>
                  <a:pt x="163" y="230"/>
                </a:lnTo>
                <a:lnTo>
                  <a:pt x="192" y="235"/>
                </a:lnTo>
                <a:lnTo>
                  <a:pt x="201" y="223"/>
                </a:lnTo>
                <a:lnTo>
                  <a:pt x="195" y="208"/>
                </a:lnTo>
                <a:lnTo>
                  <a:pt x="204" y="201"/>
                </a:lnTo>
                <a:lnTo>
                  <a:pt x="206" y="184"/>
                </a:lnTo>
                <a:lnTo>
                  <a:pt x="214" y="188"/>
                </a:lnTo>
                <a:lnTo>
                  <a:pt x="236" y="205"/>
                </a:lnTo>
                <a:lnTo>
                  <a:pt x="241" y="213"/>
                </a:lnTo>
                <a:lnTo>
                  <a:pt x="248" y="223"/>
                </a:lnTo>
                <a:lnTo>
                  <a:pt x="255" y="232"/>
                </a:lnTo>
                <a:lnTo>
                  <a:pt x="252" y="240"/>
                </a:lnTo>
                <a:lnTo>
                  <a:pt x="264" y="262"/>
                </a:lnTo>
                <a:lnTo>
                  <a:pt x="272" y="262"/>
                </a:lnTo>
                <a:lnTo>
                  <a:pt x="283" y="248"/>
                </a:lnTo>
                <a:lnTo>
                  <a:pt x="276" y="240"/>
                </a:lnTo>
                <a:lnTo>
                  <a:pt x="289" y="225"/>
                </a:lnTo>
                <a:lnTo>
                  <a:pt x="295" y="228"/>
                </a:lnTo>
                <a:lnTo>
                  <a:pt x="298" y="216"/>
                </a:lnTo>
                <a:lnTo>
                  <a:pt x="269" y="182"/>
                </a:lnTo>
                <a:lnTo>
                  <a:pt x="244" y="118"/>
                </a:lnTo>
                <a:lnTo>
                  <a:pt x="261" y="108"/>
                </a:lnTo>
                <a:close/>
              </a:path>
            </a:pathLst>
          </a:custGeom>
          <a:solidFill>
            <a:srgbClr val="9BD732"/>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Freeform 66">
            <a:extLst>
              <a:ext uri="{FF2B5EF4-FFF2-40B4-BE49-F238E27FC236}">
                <a16:creationId xmlns:a16="http://schemas.microsoft.com/office/drawing/2014/main" id="{100114CF-EB7E-437A-80DF-42B8AD589C8E}"/>
              </a:ext>
            </a:extLst>
          </p:cNvPr>
          <p:cNvSpPr>
            <a:spLocks noChangeAspect="1"/>
          </p:cNvSpPr>
          <p:nvPr/>
        </p:nvSpPr>
        <p:spPr bwMode="auto">
          <a:xfrm>
            <a:off x="2790998" y="5656160"/>
            <a:ext cx="374518" cy="254918"/>
          </a:xfrm>
          <a:custGeom>
            <a:avLst/>
            <a:gdLst>
              <a:gd name="T0" fmla="*/ 0 w 251"/>
              <a:gd name="T1" fmla="*/ 0 h 172"/>
              <a:gd name="T2" fmla="*/ 0 w 251"/>
              <a:gd name="T3" fmla="*/ 0 h 172"/>
              <a:gd name="T4" fmla="*/ 0 w 251"/>
              <a:gd name="T5" fmla="*/ 0 h 172"/>
              <a:gd name="T6" fmla="*/ 0 w 251"/>
              <a:gd name="T7" fmla="*/ 0 h 172"/>
              <a:gd name="T8" fmla="*/ 0 w 251"/>
              <a:gd name="T9" fmla="*/ 0 h 172"/>
              <a:gd name="T10" fmla="*/ 0 w 251"/>
              <a:gd name="T11" fmla="*/ 0 h 172"/>
              <a:gd name="T12" fmla="*/ 0 w 251"/>
              <a:gd name="T13" fmla="*/ 0 h 172"/>
              <a:gd name="T14" fmla="*/ 0 w 251"/>
              <a:gd name="T15" fmla="*/ 0 h 172"/>
              <a:gd name="T16" fmla="*/ 0 w 251"/>
              <a:gd name="T17" fmla="*/ 0 h 172"/>
              <a:gd name="T18" fmla="*/ 0 w 251"/>
              <a:gd name="T19" fmla="*/ 0 h 172"/>
              <a:gd name="T20" fmla="*/ 0 w 251"/>
              <a:gd name="T21" fmla="*/ 0 h 172"/>
              <a:gd name="T22" fmla="*/ 0 w 251"/>
              <a:gd name="T23" fmla="*/ 0 h 172"/>
              <a:gd name="T24" fmla="*/ 0 w 251"/>
              <a:gd name="T25" fmla="*/ 0 h 172"/>
              <a:gd name="T26" fmla="*/ 0 w 251"/>
              <a:gd name="T27" fmla="*/ 0 h 172"/>
              <a:gd name="T28" fmla="*/ 0 w 251"/>
              <a:gd name="T29" fmla="*/ 0 h 172"/>
              <a:gd name="T30" fmla="*/ 0 w 251"/>
              <a:gd name="T31" fmla="*/ 0 h 172"/>
              <a:gd name="T32" fmla="*/ 0 w 251"/>
              <a:gd name="T33" fmla="*/ 0 h 172"/>
              <a:gd name="T34" fmla="*/ 0 w 251"/>
              <a:gd name="T35" fmla="*/ 0 h 172"/>
              <a:gd name="T36" fmla="*/ 0 w 251"/>
              <a:gd name="T37" fmla="*/ 0 h 172"/>
              <a:gd name="T38" fmla="*/ 0 w 251"/>
              <a:gd name="T39" fmla="*/ 0 h 172"/>
              <a:gd name="T40" fmla="*/ 0 w 251"/>
              <a:gd name="T41" fmla="*/ 0 h 172"/>
              <a:gd name="T42" fmla="*/ 0 w 251"/>
              <a:gd name="T43" fmla="*/ 0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1" h="172">
                <a:moveTo>
                  <a:pt x="12" y="122"/>
                </a:moveTo>
                <a:lnTo>
                  <a:pt x="0" y="105"/>
                </a:lnTo>
                <a:lnTo>
                  <a:pt x="6" y="35"/>
                </a:lnTo>
                <a:lnTo>
                  <a:pt x="30" y="31"/>
                </a:lnTo>
                <a:lnTo>
                  <a:pt x="78" y="28"/>
                </a:lnTo>
                <a:lnTo>
                  <a:pt x="158" y="0"/>
                </a:lnTo>
                <a:lnTo>
                  <a:pt x="204" y="8"/>
                </a:lnTo>
                <a:lnTo>
                  <a:pt x="235" y="6"/>
                </a:lnTo>
                <a:lnTo>
                  <a:pt x="251" y="117"/>
                </a:lnTo>
                <a:lnTo>
                  <a:pt x="246" y="130"/>
                </a:lnTo>
                <a:lnTo>
                  <a:pt x="225" y="130"/>
                </a:lnTo>
                <a:lnTo>
                  <a:pt x="208" y="112"/>
                </a:lnTo>
                <a:lnTo>
                  <a:pt x="197" y="127"/>
                </a:lnTo>
                <a:lnTo>
                  <a:pt x="197" y="140"/>
                </a:lnTo>
                <a:lnTo>
                  <a:pt x="176" y="172"/>
                </a:lnTo>
                <a:lnTo>
                  <a:pt x="150" y="165"/>
                </a:lnTo>
                <a:lnTo>
                  <a:pt x="104" y="165"/>
                </a:lnTo>
                <a:lnTo>
                  <a:pt x="75" y="140"/>
                </a:lnTo>
                <a:lnTo>
                  <a:pt x="50" y="135"/>
                </a:lnTo>
                <a:lnTo>
                  <a:pt x="33" y="127"/>
                </a:lnTo>
                <a:lnTo>
                  <a:pt x="32" y="118"/>
                </a:lnTo>
                <a:lnTo>
                  <a:pt x="12" y="1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Freeform 67">
            <a:extLst>
              <a:ext uri="{FF2B5EF4-FFF2-40B4-BE49-F238E27FC236}">
                <a16:creationId xmlns:a16="http://schemas.microsoft.com/office/drawing/2014/main" id="{6FEF9BE5-5D60-49B8-9EA0-2D3B65ECD17E}"/>
              </a:ext>
            </a:extLst>
          </p:cNvPr>
          <p:cNvSpPr>
            <a:spLocks noChangeAspect="1"/>
          </p:cNvSpPr>
          <p:nvPr/>
        </p:nvSpPr>
        <p:spPr bwMode="auto">
          <a:xfrm>
            <a:off x="1699094" y="4235228"/>
            <a:ext cx="553864" cy="689223"/>
          </a:xfrm>
          <a:custGeom>
            <a:avLst/>
            <a:gdLst>
              <a:gd name="T0" fmla="*/ 0 w 369"/>
              <a:gd name="T1" fmla="*/ 0 h 463"/>
              <a:gd name="T2" fmla="*/ 0 w 369"/>
              <a:gd name="T3" fmla="*/ 0 h 463"/>
              <a:gd name="T4" fmla="*/ 0 w 369"/>
              <a:gd name="T5" fmla="*/ 0 h 463"/>
              <a:gd name="T6" fmla="*/ 0 w 369"/>
              <a:gd name="T7" fmla="*/ 0 h 463"/>
              <a:gd name="T8" fmla="*/ 0 w 369"/>
              <a:gd name="T9" fmla="*/ 0 h 463"/>
              <a:gd name="T10" fmla="*/ 0 w 369"/>
              <a:gd name="T11" fmla="*/ 0 h 463"/>
              <a:gd name="T12" fmla="*/ 0 w 369"/>
              <a:gd name="T13" fmla="*/ 0 h 463"/>
              <a:gd name="T14" fmla="*/ 0 w 369"/>
              <a:gd name="T15" fmla="*/ 0 h 463"/>
              <a:gd name="T16" fmla="*/ 0 w 369"/>
              <a:gd name="T17" fmla="*/ 0 h 463"/>
              <a:gd name="T18" fmla="*/ 0 w 369"/>
              <a:gd name="T19" fmla="*/ 0 h 463"/>
              <a:gd name="T20" fmla="*/ 0 w 369"/>
              <a:gd name="T21" fmla="*/ 0 h 463"/>
              <a:gd name="T22" fmla="*/ 0 w 369"/>
              <a:gd name="T23" fmla="*/ 0 h 463"/>
              <a:gd name="T24" fmla="*/ 0 w 369"/>
              <a:gd name="T25" fmla="*/ 0 h 463"/>
              <a:gd name="T26" fmla="*/ 0 w 369"/>
              <a:gd name="T27" fmla="*/ 0 h 463"/>
              <a:gd name="T28" fmla="*/ 0 w 369"/>
              <a:gd name="T29" fmla="*/ 0 h 463"/>
              <a:gd name="T30" fmla="*/ 0 w 369"/>
              <a:gd name="T31" fmla="*/ 0 h 463"/>
              <a:gd name="T32" fmla="*/ 0 w 369"/>
              <a:gd name="T33" fmla="*/ 0 h 463"/>
              <a:gd name="T34" fmla="*/ 0 w 369"/>
              <a:gd name="T35" fmla="*/ 0 h 463"/>
              <a:gd name="T36" fmla="*/ 0 w 369"/>
              <a:gd name="T37" fmla="*/ 0 h 463"/>
              <a:gd name="T38" fmla="*/ 0 w 369"/>
              <a:gd name="T39" fmla="*/ 0 h 463"/>
              <a:gd name="T40" fmla="*/ 0 w 369"/>
              <a:gd name="T41" fmla="*/ 0 h 463"/>
              <a:gd name="T42" fmla="*/ 0 w 369"/>
              <a:gd name="T43" fmla="*/ 0 h 463"/>
              <a:gd name="T44" fmla="*/ 0 w 369"/>
              <a:gd name="T45" fmla="*/ 0 h 463"/>
              <a:gd name="T46" fmla="*/ 0 w 369"/>
              <a:gd name="T47" fmla="*/ 0 h 463"/>
              <a:gd name="T48" fmla="*/ 0 w 369"/>
              <a:gd name="T49" fmla="*/ 0 h 463"/>
              <a:gd name="T50" fmla="*/ 0 w 369"/>
              <a:gd name="T51" fmla="*/ 0 h 463"/>
              <a:gd name="T52" fmla="*/ 0 w 369"/>
              <a:gd name="T53" fmla="*/ 0 h 463"/>
              <a:gd name="T54" fmla="*/ 0 w 369"/>
              <a:gd name="T55" fmla="*/ 0 h 463"/>
              <a:gd name="T56" fmla="*/ 0 w 369"/>
              <a:gd name="T57" fmla="*/ 0 h 463"/>
              <a:gd name="T58" fmla="*/ 0 w 369"/>
              <a:gd name="T59" fmla="*/ 0 h 463"/>
              <a:gd name="T60" fmla="*/ 0 w 369"/>
              <a:gd name="T61" fmla="*/ 0 h 463"/>
              <a:gd name="T62" fmla="*/ 0 w 369"/>
              <a:gd name="T63" fmla="*/ 0 h 463"/>
              <a:gd name="T64" fmla="*/ 0 w 369"/>
              <a:gd name="T65" fmla="*/ 0 h 463"/>
              <a:gd name="T66" fmla="*/ 0 w 369"/>
              <a:gd name="T67" fmla="*/ 0 h 463"/>
              <a:gd name="T68" fmla="*/ 0 w 369"/>
              <a:gd name="T69" fmla="*/ 0 h 463"/>
              <a:gd name="T70" fmla="*/ 0 w 369"/>
              <a:gd name="T71" fmla="*/ 0 h 463"/>
              <a:gd name="T72" fmla="*/ 0 w 369"/>
              <a:gd name="T73" fmla="*/ 0 h 463"/>
              <a:gd name="T74" fmla="*/ 0 w 369"/>
              <a:gd name="T75" fmla="*/ 0 h 463"/>
              <a:gd name="T76" fmla="*/ 0 w 369"/>
              <a:gd name="T77" fmla="*/ 0 h 463"/>
              <a:gd name="T78" fmla="*/ 0 w 369"/>
              <a:gd name="T79" fmla="*/ 0 h 463"/>
              <a:gd name="T80" fmla="*/ 0 w 369"/>
              <a:gd name="T81" fmla="*/ 0 h 463"/>
              <a:gd name="T82" fmla="*/ 0 w 369"/>
              <a:gd name="T83" fmla="*/ 0 h 463"/>
              <a:gd name="T84" fmla="*/ 0 w 369"/>
              <a:gd name="T85" fmla="*/ 0 h 463"/>
              <a:gd name="T86" fmla="*/ 0 w 369"/>
              <a:gd name="T87" fmla="*/ 0 h 463"/>
              <a:gd name="T88" fmla="*/ 0 w 369"/>
              <a:gd name="T89" fmla="*/ 0 h 463"/>
              <a:gd name="T90" fmla="*/ 0 w 369"/>
              <a:gd name="T91" fmla="*/ 0 h 463"/>
              <a:gd name="T92" fmla="*/ 0 w 369"/>
              <a:gd name="T93" fmla="*/ 0 h 463"/>
              <a:gd name="T94" fmla="*/ 0 w 369"/>
              <a:gd name="T95" fmla="*/ 0 h 463"/>
              <a:gd name="T96" fmla="*/ 0 w 369"/>
              <a:gd name="T97" fmla="*/ 0 h 463"/>
              <a:gd name="T98" fmla="*/ 0 w 369"/>
              <a:gd name="T99" fmla="*/ 0 h 463"/>
              <a:gd name="T100" fmla="*/ 0 w 369"/>
              <a:gd name="T101" fmla="*/ 0 h 4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9" h="463">
                <a:moveTo>
                  <a:pt x="43" y="310"/>
                </a:moveTo>
                <a:lnTo>
                  <a:pt x="38" y="322"/>
                </a:lnTo>
                <a:lnTo>
                  <a:pt x="42" y="337"/>
                </a:lnTo>
                <a:lnTo>
                  <a:pt x="39" y="343"/>
                </a:lnTo>
                <a:lnTo>
                  <a:pt x="39" y="355"/>
                </a:lnTo>
                <a:lnTo>
                  <a:pt x="47" y="370"/>
                </a:lnTo>
                <a:lnTo>
                  <a:pt x="45" y="387"/>
                </a:lnTo>
                <a:lnTo>
                  <a:pt x="41" y="387"/>
                </a:lnTo>
                <a:lnTo>
                  <a:pt x="31" y="394"/>
                </a:lnTo>
                <a:lnTo>
                  <a:pt x="30" y="400"/>
                </a:lnTo>
                <a:lnTo>
                  <a:pt x="35" y="415"/>
                </a:lnTo>
                <a:lnTo>
                  <a:pt x="51" y="421"/>
                </a:lnTo>
                <a:lnTo>
                  <a:pt x="65" y="428"/>
                </a:lnTo>
                <a:lnTo>
                  <a:pt x="73" y="437"/>
                </a:lnTo>
                <a:lnTo>
                  <a:pt x="76" y="443"/>
                </a:lnTo>
                <a:lnTo>
                  <a:pt x="77" y="460"/>
                </a:lnTo>
                <a:lnTo>
                  <a:pt x="88" y="463"/>
                </a:lnTo>
                <a:lnTo>
                  <a:pt x="91" y="436"/>
                </a:lnTo>
                <a:lnTo>
                  <a:pt x="91" y="423"/>
                </a:lnTo>
                <a:lnTo>
                  <a:pt x="91" y="417"/>
                </a:lnTo>
                <a:lnTo>
                  <a:pt x="80" y="393"/>
                </a:lnTo>
                <a:lnTo>
                  <a:pt x="85" y="382"/>
                </a:lnTo>
                <a:lnTo>
                  <a:pt x="80" y="362"/>
                </a:lnTo>
                <a:lnTo>
                  <a:pt x="88" y="350"/>
                </a:lnTo>
                <a:lnTo>
                  <a:pt x="99" y="355"/>
                </a:lnTo>
                <a:lnTo>
                  <a:pt x="103" y="350"/>
                </a:lnTo>
                <a:lnTo>
                  <a:pt x="95" y="330"/>
                </a:lnTo>
                <a:lnTo>
                  <a:pt x="100" y="327"/>
                </a:lnTo>
                <a:lnTo>
                  <a:pt x="108" y="332"/>
                </a:lnTo>
                <a:lnTo>
                  <a:pt x="111" y="328"/>
                </a:lnTo>
                <a:lnTo>
                  <a:pt x="110" y="324"/>
                </a:lnTo>
                <a:lnTo>
                  <a:pt x="103" y="317"/>
                </a:lnTo>
                <a:lnTo>
                  <a:pt x="105" y="304"/>
                </a:lnTo>
                <a:lnTo>
                  <a:pt x="122" y="293"/>
                </a:lnTo>
                <a:lnTo>
                  <a:pt x="119" y="275"/>
                </a:lnTo>
                <a:lnTo>
                  <a:pt x="135" y="260"/>
                </a:lnTo>
                <a:lnTo>
                  <a:pt x="191" y="258"/>
                </a:lnTo>
                <a:lnTo>
                  <a:pt x="208" y="263"/>
                </a:lnTo>
                <a:lnTo>
                  <a:pt x="215" y="281"/>
                </a:lnTo>
                <a:lnTo>
                  <a:pt x="220" y="304"/>
                </a:lnTo>
                <a:lnTo>
                  <a:pt x="218" y="320"/>
                </a:lnTo>
                <a:lnTo>
                  <a:pt x="223" y="330"/>
                </a:lnTo>
                <a:lnTo>
                  <a:pt x="225" y="327"/>
                </a:lnTo>
                <a:lnTo>
                  <a:pt x="227" y="317"/>
                </a:lnTo>
                <a:lnTo>
                  <a:pt x="234" y="322"/>
                </a:lnTo>
                <a:lnTo>
                  <a:pt x="245" y="340"/>
                </a:lnTo>
                <a:lnTo>
                  <a:pt x="245" y="352"/>
                </a:lnTo>
                <a:lnTo>
                  <a:pt x="268" y="370"/>
                </a:lnTo>
                <a:lnTo>
                  <a:pt x="269" y="382"/>
                </a:lnTo>
                <a:lnTo>
                  <a:pt x="282" y="403"/>
                </a:lnTo>
                <a:lnTo>
                  <a:pt x="303" y="399"/>
                </a:lnTo>
                <a:lnTo>
                  <a:pt x="319" y="409"/>
                </a:lnTo>
                <a:lnTo>
                  <a:pt x="319" y="428"/>
                </a:lnTo>
                <a:lnTo>
                  <a:pt x="331" y="445"/>
                </a:lnTo>
                <a:lnTo>
                  <a:pt x="369" y="446"/>
                </a:lnTo>
                <a:lnTo>
                  <a:pt x="367" y="440"/>
                </a:lnTo>
                <a:lnTo>
                  <a:pt x="363" y="437"/>
                </a:lnTo>
                <a:lnTo>
                  <a:pt x="357" y="428"/>
                </a:lnTo>
                <a:lnTo>
                  <a:pt x="348" y="419"/>
                </a:lnTo>
                <a:lnTo>
                  <a:pt x="346" y="409"/>
                </a:lnTo>
                <a:lnTo>
                  <a:pt x="352" y="396"/>
                </a:lnTo>
                <a:lnTo>
                  <a:pt x="320" y="368"/>
                </a:lnTo>
                <a:lnTo>
                  <a:pt x="311" y="356"/>
                </a:lnTo>
                <a:lnTo>
                  <a:pt x="307" y="340"/>
                </a:lnTo>
                <a:lnTo>
                  <a:pt x="310" y="324"/>
                </a:lnTo>
                <a:lnTo>
                  <a:pt x="304" y="302"/>
                </a:lnTo>
                <a:lnTo>
                  <a:pt x="315" y="292"/>
                </a:lnTo>
                <a:lnTo>
                  <a:pt x="327" y="292"/>
                </a:lnTo>
                <a:lnTo>
                  <a:pt x="327" y="284"/>
                </a:lnTo>
                <a:lnTo>
                  <a:pt x="331" y="281"/>
                </a:lnTo>
                <a:lnTo>
                  <a:pt x="337" y="278"/>
                </a:lnTo>
                <a:lnTo>
                  <a:pt x="337" y="272"/>
                </a:lnTo>
                <a:lnTo>
                  <a:pt x="330" y="270"/>
                </a:lnTo>
                <a:lnTo>
                  <a:pt x="331" y="260"/>
                </a:lnTo>
                <a:lnTo>
                  <a:pt x="327" y="247"/>
                </a:lnTo>
                <a:lnTo>
                  <a:pt x="314" y="233"/>
                </a:lnTo>
                <a:lnTo>
                  <a:pt x="312" y="220"/>
                </a:lnTo>
                <a:lnTo>
                  <a:pt x="307" y="205"/>
                </a:lnTo>
                <a:lnTo>
                  <a:pt x="304" y="202"/>
                </a:lnTo>
                <a:lnTo>
                  <a:pt x="302" y="190"/>
                </a:lnTo>
                <a:lnTo>
                  <a:pt x="302" y="183"/>
                </a:lnTo>
                <a:lnTo>
                  <a:pt x="295" y="173"/>
                </a:lnTo>
                <a:lnTo>
                  <a:pt x="299" y="163"/>
                </a:lnTo>
                <a:lnTo>
                  <a:pt x="297" y="156"/>
                </a:lnTo>
                <a:lnTo>
                  <a:pt x="292" y="139"/>
                </a:lnTo>
                <a:lnTo>
                  <a:pt x="231" y="153"/>
                </a:lnTo>
                <a:lnTo>
                  <a:pt x="192" y="127"/>
                </a:lnTo>
                <a:lnTo>
                  <a:pt x="172" y="140"/>
                </a:lnTo>
                <a:lnTo>
                  <a:pt x="166" y="133"/>
                </a:lnTo>
                <a:lnTo>
                  <a:pt x="172" y="100"/>
                </a:lnTo>
                <a:lnTo>
                  <a:pt x="160" y="67"/>
                </a:lnTo>
                <a:lnTo>
                  <a:pt x="130" y="2"/>
                </a:lnTo>
                <a:lnTo>
                  <a:pt x="70" y="0"/>
                </a:lnTo>
                <a:lnTo>
                  <a:pt x="59" y="46"/>
                </a:lnTo>
                <a:lnTo>
                  <a:pt x="35" y="61"/>
                </a:lnTo>
                <a:lnTo>
                  <a:pt x="7" y="70"/>
                </a:lnTo>
                <a:lnTo>
                  <a:pt x="7" y="115"/>
                </a:lnTo>
                <a:lnTo>
                  <a:pt x="0" y="130"/>
                </a:lnTo>
                <a:lnTo>
                  <a:pt x="32" y="146"/>
                </a:lnTo>
                <a:lnTo>
                  <a:pt x="39" y="178"/>
                </a:lnTo>
                <a:lnTo>
                  <a:pt x="50" y="266"/>
                </a:lnTo>
                <a:lnTo>
                  <a:pt x="43" y="310"/>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Freeform 68">
            <a:extLst>
              <a:ext uri="{FF2B5EF4-FFF2-40B4-BE49-F238E27FC236}">
                <a16:creationId xmlns:a16="http://schemas.microsoft.com/office/drawing/2014/main" id="{751B67FF-39E9-4C9F-A362-74D7B05DEAED}"/>
              </a:ext>
            </a:extLst>
          </p:cNvPr>
          <p:cNvSpPr>
            <a:spLocks noChangeAspect="1"/>
          </p:cNvSpPr>
          <p:nvPr/>
        </p:nvSpPr>
        <p:spPr bwMode="auto">
          <a:xfrm>
            <a:off x="2099986" y="4844199"/>
            <a:ext cx="31650" cy="2360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17">
                <a:moveTo>
                  <a:pt x="1" y="17"/>
                </a:moveTo>
                <a:lnTo>
                  <a:pt x="10" y="15"/>
                </a:lnTo>
                <a:lnTo>
                  <a:pt x="20" y="17"/>
                </a:lnTo>
                <a:lnTo>
                  <a:pt x="19" y="9"/>
                </a:lnTo>
                <a:lnTo>
                  <a:pt x="15" y="0"/>
                </a:lnTo>
                <a:lnTo>
                  <a:pt x="6" y="0"/>
                </a:lnTo>
                <a:lnTo>
                  <a:pt x="0" y="6"/>
                </a:lnTo>
                <a:lnTo>
                  <a:pt x="1"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Freeform 69">
            <a:extLst>
              <a:ext uri="{FF2B5EF4-FFF2-40B4-BE49-F238E27FC236}">
                <a16:creationId xmlns:a16="http://schemas.microsoft.com/office/drawing/2014/main" id="{C7EA4621-43FE-4473-8B6C-EE9444566868}"/>
              </a:ext>
            </a:extLst>
          </p:cNvPr>
          <p:cNvSpPr>
            <a:spLocks noChangeAspect="1"/>
          </p:cNvSpPr>
          <p:nvPr/>
        </p:nvSpPr>
        <p:spPr bwMode="auto">
          <a:xfrm>
            <a:off x="1287651" y="4121931"/>
            <a:ext cx="485291" cy="571205"/>
          </a:xfrm>
          <a:custGeom>
            <a:avLst/>
            <a:gdLst>
              <a:gd name="T0" fmla="*/ 0 w 325"/>
              <a:gd name="T1" fmla="*/ 0 h 385"/>
              <a:gd name="T2" fmla="*/ 0 w 325"/>
              <a:gd name="T3" fmla="*/ 0 h 385"/>
              <a:gd name="T4" fmla="*/ 0 w 325"/>
              <a:gd name="T5" fmla="*/ 0 h 385"/>
              <a:gd name="T6" fmla="*/ 0 w 325"/>
              <a:gd name="T7" fmla="*/ 0 h 385"/>
              <a:gd name="T8" fmla="*/ 0 w 325"/>
              <a:gd name="T9" fmla="*/ 0 h 385"/>
              <a:gd name="T10" fmla="*/ 0 w 325"/>
              <a:gd name="T11" fmla="*/ 0 h 385"/>
              <a:gd name="T12" fmla="*/ 0 w 325"/>
              <a:gd name="T13" fmla="*/ 0 h 385"/>
              <a:gd name="T14" fmla="*/ 0 w 325"/>
              <a:gd name="T15" fmla="*/ 0 h 385"/>
              <a:gd name="T16" fmla="*/ 0 w 325"/>
              <a:gd name="T17" fmla="*/ 0 h 385"/>
              <a:gd name="T18" fmla="*/ 0 w 325"/>
              <a:gd name="T19" fmla="*/ 0 h 385"/>
              <a:gd name="T20" fmla="*/ 0 w 325"/>
              <a:gd name="T21" fmla="*/ 0 h 385"/>
              <a:gd name="T22" fmla="*/ 0 w 325"/>
              <a:gd name="T23" fmla="*/ 0 h 385"/>
              <a:gd name="T24" fmla="*/ 0 w 325"/>
              <a:gd name="T25" fmla="*/ 0 h 385"/>
              <a:gd name="T26" fmla="*/ 0 w 325"/>
              <a:gd name="T27" fmla="*/ 0 h 385"/>
              <a:gd name="T28" fmla="*/ 0 w 325"/>
              <a:gd name="T29" fmla="*/ 0 h 385"/>
              <a:gd name="T30" fmla="*/ 0 w 325"/>
              <a:gd name="T31" fmla="*/ 0 h 385"/>
              <a:gd name="T32" fmla="*/ 0 w 325"/>
              <a:gd name="T33" fmla="*/ 0 h 385"/>
              <a:gd name="T34" fmla="*/ 0 w 325"/>
              <a:gd name="T35" fmla="*/ 0 h 385"/>
              <a:gd name="T36" fmla="*/ 0 w 325"/>
              <a:gd name="T37" fmla="*/ 0 h 385"/>
              <a:gd name="T38" fmla="*/ 0 w 325"/>
              <a:gd name="T39" fmla="*/ 0 h 385"/>
              <a:gd name="T40" fmla="*/ 0 w 325"/>
              <a:gd name="T41" fmla="*/ 0 h 385"/>
              <a:gd name="T42" fmla="*/ 0 w 325"/>
              <a:gd name="T43" fmla="*/ 0 h 385"/>
              <a:gd name="T44" fmla="*/ 0 w 325"/>
              <a:gd name="T45" fmla="*/ 0 h 385"/>
              <a:gd name="T46" fmla="*/ 0 w 325"/>
              <a:gd name="T47" fmla="*/ 0 h 385"/>
              <a:gd name="T48" fmla="*/ 0 w 325"/>
              <a:gd name="T49" fmla="*/ 0 h 385"/>
              <a:gd name="T50" fmla="*/ 0 w 325"/>
              <a:gd name="T51" fmla="*/ 0 h 385"/>
              <a:gd name="T52" fmla="*/ 0 w 325"/>
              <a:gd name="T53" fmla="*/ 0 h 385"/>
              <a:gd name="T54" fmla="*/ 0 w 325"/>
              <a:gd name="T55" fmla="*/ 0 h 385"/>
              <a:gd name="T56" fmla="*/ 0 w 325"/>
              <a:gd name="T57" fmla="*/ 0 h 385"/>
              <a:gd name="T58" fmla="*/ 0 w 325"/>
              <a:gd name="T59" fmla="*/ 0 h 385"/>
              <a:gd name="T60" fmla="*/ 0 w 325"/>
              <a:gd name="T61" fmla="*/ 0 h 385"/>
              <a:gd name="T62" fmla="*/ 0 w 325"/>
              <a:gd name="T63" fmla="*/ 0 h 385"/>
              <a:gd name="T64" fmla="*/ 0 w 325"/>
              <a:gd name="T65" fmla="*/ 0 h 385"/>
              <a:gd name="T66" fmla="*/ 0 w 325"/>
              <a:gd name="T67" fmla="*/ 0 h 385"/>
              <a:gd name="T68" fmla="*/ 0 w 325"/>
              <a:gd name="T69" fmla="*/ 0 h 385"/>
              <a:gd name="T70" fmla="*/ 0 w 325"/>
              <a:gd name="T71" fmla="*/ 0 h 385"/>
              <a:gd name="T72" fmla="*/ 0 w 325"/>
              <a:gd name="T73" fmla="*/ 0 h 385"/>
              <a:gd name="T74" fmla="*/ 0 w 325"/>
              <a:gd name="T75" fmla="*/ 0 h 385"/>
              <a:gd name="T76" fmla="*/ 0 w 325"/>
              <a:gd name="T77" fmla="*/ 0 h 385"/>
              <a:gd name="T78" fmla="*/ 0 w 325"/>
              <a:gd name="T79" fmla="*/ 0 h 385"/>
              <a:gd name="T80" fmla="*/ 0 w 325"/>
              <a:gd name="T81" fmla="*/ 0 h 385"/>
              <a:gd name="T82" fmla="*/ 0 w 325"/>
              <a:gd name="T83" fmla="*/ 0 h 385"/>
              <a:gd name="T84" fmla="*/ 0 w 325"/>
              <a:gd name="T85" fmla="*/ 0 h 385"/>
              <a:gd name="T86" fmla="*/ 0 w 325"/>
              <a:gd name="T87" fmla="*/ 0 h 385"/>
              <a:gd name="T88" fmla="*/ 0 w 325"/>
              <a:gd name="T89" fmla="*/ 0 h 385"/>
              <a:gd name="T90" fmla="*/ 0 w 325"/>
              <a:gd name="T91" fmla="*/ 0 h 385"/>
              <a:gd name="T92" fmla="*/ 0 w 325"/>
              <a:gd name="T93" fmla="*/ 0 h 385"/>
              <a:gd name="T94" fmla="*/ 0 w 325"/>
              <a:gd name="T95" fmla="*/ 0 h 385"/>
              <a:gd name="T96" fmla="*/ 0 w 325"/>
              <a:gd name="T97" fmla="*/ 0 h 385"/>
              <a:gd name="T98" fmla="*/ 0 w 325"/>
              <a:gd name="T99" fmla="*/ 0 h 385"/>
              <a:gd name="T100" fmla="*/ 0 w 325"/>
              <a:gd name="T101" fmla="*/ 0 h 385"/>
              <a:gd name="T102" fmla="*/ 0 w 325"/>
              <a:gd name="T103" fmla="*/ 0 h 385"/>
              <a:gd name="T104" fmla="*/ 0 w 325"/>
              <a:gd name="T105" fmla="*/ 0 h 385"/>
              <a:gd name="T106" fmla="*/ 0 w 325"/>
              <a:gd name="T107" fmla="*/ 0 h 385"/>
              <a:gd name="T108" fmla="*/ 0 w 325"/>
              <a:gd name="T109" fmla="*/ 0 h 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25" h="385">
                <a:moveTo>
                  <a:pt x="49" y="35"/>
                </a:moveTo>
                <a:lnTo>
                  <a:pt x="53" y="53"/>
                </a:lnTo>
                <a:lnTo>
                  <a:pt x="46" y="82"/>
                </a:lnTo>
                <a:lnTo>
                  <a:pt x="21" y="107"/>
                </a:lnTo>
                <a:lnTo>
                  <a:pt x="21" y="108"/>
                </a:lnTo>
                <a:lnTo>
                  <a:pt x="2" y="127"/>
                </a:lnTo>
                <a:lnTo>
                  <a:pt x="0" y="181"/>
                </a:lnTo>
                <a:lnTo>
                  <a:pt x="0" y="193"/>
                </a:lnTo>
                <a:lnTo>
                  <a:pt x="25" y="220"/>
                </a:lnTo>
                <a:lnTo>
                  <a:pt x="31" y="238"/>
                </a:lnTo>
                <a:lnTo>
                  <a:pt x="50" y="255"/>
                </a:lnTo>
                <a:lnTo>
                  <a:pt x="41" y="274"/>
                </a:lnTo>
                <a:lnTo>
                  <a:pt x="41" y="291"/>
                </a:lnTo>
                <a:lnTo>
                  <a:pt x="43" y="300"/>
                </a:lnTo>
                <a:lnTo>
                  <a:pt x="49" y="315"/>
                </a:lnTo>
                <a:lnTo>
                  <a:pt x="57" y="320"/>
                </a:lnTo>
                <a:lnTo>
                  <a:pt x="78" y="325"/>
                </a:lnTo>
                <a:lnTo>
                  <a:pt x="94" y="325"/>
                </a:lnTo>
                <a:lnTo>
                  <a:pt x="103" y="348"/>
                </a:lnTo>
                <a:lnTo>
                  <a:pt x="121" y="363"/>
                </a:lnTo>
                <a:lnTo>
                  <a:pt x="136" y="351"/>
                </a:lnTo>
                <a:lnTo>
                  <a:pt x="151" y="330"/>
                </a:lnTo>
                <a:lnTo>
                  <a:pt x="141" y="318"/>
                </a:lnTo>
                <a:lnTo>
                  <a:pt x="138" y="280"/>
                </a:lnTo>
                <a:lnTo>
                  <a:pt x="142" y="270"/>
                </a:lnTo>
                <a:lnTo>
                  <a:pt x="142" y="243"/>
                </a:lnTo>
                <a:lnTo>
                  <a:pt x="147" y="238"/>
                </a:lnTo>
                <a:lnTo>
                  <a:pt x="173" y="220"/>
                </a:lnTo>
                <a:lnTo>
                  <a:pt x="218" y="219"/>
                </a:lnTo>
                <a:lnTo>
                  <a:pt x="231" y="231"/>
                </a:lnTo>
                <a:lnTo>
                  <a:pt x="231" y="258"/>
                </a:lnTo>
                <a:lnTo>
                  <a:pt x="222" y="267"/>
                </a:lnTo>
                <a:lnTo>
                  <a:pt x="225" y="277"/>
                </a:lnTo>
                <a:lnTo>
                  <a:pt x="240" y="285"/>
                </a:lnTo>
                <a:lnTo>
                  <a:pt x="250" y="280"/>
                </a:lnTo>
                <a:lnTo>
                  <a:pt x="260" y="285"/>
                </a:lnTo>
                <a:lnTo>
                  <a:pt x="271" y="305"/>
                </a:lnTo>
                <a:lnTo>
                  <a:pt x="308" y="382"/>
                </a:lnTo>
                <a:lnTo>
                  <a:pt x="318" y="385"/>
                </a:lnTo>
                <a:lnTo>
                  <a:pt x="325" y="341"/>
                </a:lnTo>
                <a:lnTo>
                  <a:pt x="314" y="253"/>
                </a:lnTo>
                <a:lnTo>
                  <a:pt x="307" y="221"/>
                </a:lnTo>
                <a:lnTo>
                  <a:pt x="275" y="205"/>
                </a:lnTo>
                <a:lnTo>
                  <a:pt x="282" y="190"/>
                </a:lnTo>
                <a:lnTo>
                  <a:pt x="282" y="145"/>
                </a:lnTo>
                <a:lnTo>
                  <a:pt x="269" y="143"/>
                </a:lnTo>
                <a:lnTo>
                  <a:pt x="248" y="151"/>
                </a:lnTo>
                <a:lnTo>
                  <a:pt x="178" y="52"/>
                </a:lnTo>
                <a:lnTo>
                  <a:pt x="176" y="2"/>
                </a:lnTo>
                <a:lnTo>
                  <a:pt x="146" y="0"/>
                </a:lnTo>
                <a:lnTo>
                  <a:pt x="136" y="17"/>
                </a:lnTo>
                <a:lnTo>
                  <a:pt x="139" y="32"/>
                </a:lnTo>
                <a:lnTo>
                  <a:pt x="124" y="39"/>
                </a:lnTo>
                <a:lnTo>
                  <a:pt x="72" y="26"/>
                </a:lnTo>
                <a:lnTo>
                  <a:pt x="49" y="35"/>
                </a:lnTo>
                <a:close/>
              </a:path>
            </a:pathLst>
          </a:custGeom>
          <a:solidFill>
            <a:srgbClr val="D7EFAD"/>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Freeform 70">
            <a:extLst>
              <a:ext uri="{FF2B5EF4-FFF2-40B4-BE49-F238E27FC236}">
                <a16:creationId xmlns:a16="http://schemas.microsoft.com/office/drawing/2014/main" id="{9E5CA411-7708-4574-81D9-68727E79B04D}"/>
              </a:ext>
            </a:extLst>
          </p:cNvPr>
          <p:cNvSpPr>
            <a:spLocks noChangeAspect="1"/>
          </p:cNvSpPr>
          <p:nvPr/>
        </p:nvSpPr>
        <p:spPr bwMode="auto">
          <a:xfrm>
            <a:off x="1382600" y="4645930"/>
            <a:ext cx="21099" cy="37766"/>
          </a:xfrm>
          <a:custGeom>
            <a:avLst/>
            <a:gdLst>
              <a:gd name="T0" fmla="*/ 0 w 15"/>
              <a:gd name="T1" fmla="*/ 0 h 22"/>
              <a:gd name="T2" fmla="*/ 0 w 15"/>
              <a:gd name="T3" fmla="*/ 0 h 22"/>
              <a:gd name="T4" fmla="*/ 0 w 15"/>
              <a:gd name="T5" fmla="*/ 0 h 22"/>
              <a:gd name="T6" fmla="*/ 0 w 15"/>
              <a:gd name="T7" fmla="*/ 0 h 22"/>
              <a:gd name="T8" fmla="*/ 0 w 15"/>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2">
                <a:moveTo>
                  <a:pt x="0" y="12"/>
                </a:moveTo>
                <a:lnTo>
                  <a:pt x="4" y="0"/>
                </a:lnTo>
                <a:lnTo>
                  <a:pt x="15" y="0"/>
                </a:lnTo>
                <a:lnTo>
                  <a:pt x="10" y="22"/>
                </a:lnTo>
                <a:lnTo>
                  <a:pt x="0"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Freeform 71">
            <a:extLst>
              <a:ext uri="{FF2B5EF4-FFF2-40B4-BE49-F238E27FC236}">
                <a16:creationId xmlns:a16="http://schemas.microsoft.com/office/drawing/2014/main" id="{C6E86FFA-223B-4880-B290-26230D42E053}"/>
              </a:ext>
            </a:extLst>
          </p:cNvPr>
          <p:cNvSpPr>
            <a:spLocks noChangeAspect="1"/>
          </p:cNvSpPr>
          <p:nvPr/>
        </p:nvSpPr>
        <p:spPr bwMode="auto">
          <a:xfrm>
            <a:off x="1350950" y="4612885"/>
            <a:ext cx="15824" cy="33045"/>
          </a:xfrm>
          <a:custGeom>
            <a:avLst/>
            <a:gdLst>
              <a:gd name="T0" fmla="*/ 0 w 11"/>
              <a:gd name="T1" fmla="*/ 0 h 20"/>
              <a:gd name="T2" fmla="*/ 0 w 11"/>
              <a:gd name="T3" fmla="*/ 0 h 20"/>
              <a:gd name="T4" fmla="*/ 0 w 11"/>
              <a:gd name="T5" fmla="*/ 0 h 20"/>
              <a:gd name="T6" fmla="*/ 0 w 11"/>
              <a:gd name="T7" fmla="*/ 0 h 20"/>
              <a:gd name="T8" fmla="*/ 0 w 11"/>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0">
                <a:moveTo>
                  <a:pt x="0" y="20"/>
                </a:moveTo>
                <a:lnTo>
                  <a:pt x="2" y="0"/>
                </a:lnTo>
                <a:lnTo>
                  <a:pt x="11" y="1"/>
                </a:lnTo>
                <a:lnTo>
                  <a:pt x="5" y="20"/>
                </a:lnTo>
                <a:lnTo>
                  <a:pt x="0"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Freeform 72">
            <a:extLst>
              <a:ext uri="{FF2B5EF4-FFF2-40B4-BE49-F238E27FC236}">
                <a16:creationId xmlns:a16="http://schemas.microsoft.com/office/drawing/2014/main" id="{9C090E3E-54E1-4DDC-851A-9DB4FC27DE8B}"/>
              </a:ext>
            </a:extLst>
          </p:cNvPr>
          <p:cNvSpPr>
            <a:spLocks noChangeAspect="1"/>
          </p:cNvSpPr>
          <p:nvPr/>
        </p:nvSpPr>
        <p:spPr bwMode="auto">
          <a:xfrm>
            <a:off x="2205484" y="3470474"/>
            <a:ext cx="574964" cy="523998"/>
          </a:xfrm>
          <a:custGeom>
            <a:avLst/>
            <a:gdLst>
              <a:gd name="T0" fmla="*/ 0 w 388"/>
              <a:gd name="T1" fmla="*/ 0 h 351"/>
              <a:gd name="T2" fmla="*/ 0 w 388"/>
              <a:gd name="T3" fmla="*/ 0 h 351"/>
              <a:gd name="T4" fmla="*/ 0 w 388"/>
              <a:gd name="T5" fmla="*/ 0 h 351"/>
              <a:gd name="T6" fmla="*/ 0 w 388"/>
              <a:gd name="T7" fmla="*/ 0 h 351"/>
              <a:gd name="T8" fmla="*/ 0 w 388"/>
              <a:gd name="T9" fmla="*/ 0 h 351"/>
              <a:gd name="T10" fmla="*/ 0 w 388"/>
              <a:gd name="T11" fmla="*/ 0 h 351"/>
              <a:gd name="T12" fmla="*/ 0 w 388"/>
              <a:gd name="T13" fmla="*/ 0 h 351"/>
              <a:gd name="T14" fmla="*/ 0 w 388"/>
              <a:gd name="T15" fmla="*/ 0 h 351"/>
              <a:gd name="T16" fmla="*/ 0 w 388"/>
              <a:gd name="T17" fmla="*/ 0 h 351"/>
              <a:gd name="T18" fmla="*/ 0 w 388"/>
              <a:gd name="T19" fmla="*/ 0 h 351"/>
              <a:gd name="T20" fmla="*/ 0 w 388"/>
              <a:gd name="T21" fmla="*/ 0 h 351"/>
              <a:gd name="T22" fmla="*/ 0 w 388"/>
              <a:gd name="T23" fmla="*/ 0 h 351"/>
              <a:gd name="T24" fmla="*/ 0 w 388"/>
              <a:gd name="T25" fmla="*/ 0 h 351"/>
              <a:gd name="T26" fmla="*/ 0 w 388"/>
              <a:gd name="T27" fmla="*/ 0 h 351"/>
              <a:gd name="T28" fmla="*/ 0 w 388"/>
              <a:gd name="T29" fmla="*/ 0 h 351"/>
              <a:gd name="T30" fmla="*/ 0 w 388"/>
              <a:gd name="T31" fmla="*/ 0 h 351"/>
              <a:gd name="T32" fmla="*/ 0 w 388"/>
              <a:gd name="T33" fmla="*/ 0 h 351"/>
              <a:gd name="T34" fmla="*/ 0 w 388"/>
              <a:gd name="T35" fmla="*/ 0 h 351"/>
              <a:gd name="T36" fmla="*/ 0 w 388"/>
              <a:gd name="T37" fmla="*/ 0 h 351"/>
              <a:gd name="T38" fmla="*/ 0 w 388"/>
              <a:gd name="T39" fmla="*/ 0 h 351"/>
              <a:gd name="T40" fmla="*/ 0 w 388"/>
              <a:gd name="T41" fmla="*/ 0 h 351"/>
              <a:gd name="T42" fmla="*/ 0 w 388"/>
              <a:gd name="T43" fmla="*/ 0 h 351"/>
              <a:gd name="T44" fmla="*/ 0 w 388"/>
              <a:gd name="T45" fmla="*/ 0 h 351"/>
              <a:gd name="T46" fmla="*/ 0 w 388"/>
              <a:gd name="T47" fmla="*/ 0 h 351"/>
              <a:gd name="T48" fmla="*/ 0 w 388"/>
              <a:gd name="T49" fmla="*/ 0 h 351"/>
              <a:gd name="T50" fmla="*/ 0 w 388"/>
              <a:gd name="T51" fmla="*/ 0 h 351"/>
              <a:gd name="T52" fmla="*/ 0 w 388"/>
              <a:gd name="T53" fmla="*/ 0 h 351"/>
              <a:gd name="T54" fmla="*/ 0 w 388"/>
              <a:gd name="T55" fmla="*/ 0 h 351"/>
              <a:gd name="T56" fmla="*/ 0 w 388"/>
              <a:gd name="T57" fmla="*/ 0 h 351"/>
              <a:gd name="T58" fmla="*/ 0 w 388"/>
              <a:gd name="T59" fmla="*/ 0 h 351"/>
              <a:gd name="T60" fmla="*/ 0 w 388"/>
              <a:gd name="T61" fmla="*/ 0 h 351"/>
              <a:gd name="T62" fmla="*/ 0 w 388"/>
              <a:gd name="T63" fmla="*/ 0 h 351"/>
              <a:gd name="T64" fmla="*/ 0 w 388"/>
              <a:gd name="T65" fmla="*/ 0 h 351"/>
              <a:gd name="T66" fmla="*/ 0 w 388"/>
              <a:gd name="T67" fmla="*/ 0 h 351"/>
              <a:gd name="T68" fmla="*/ 0 w 388"/>
              <a:gd name="T69" fmla="*/ 0 h 351"/>
              <a:gd name="T70" fmla="*/ 0 w 388"/>
              <a:gd name="T71" fmla="*/ 0 h 3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8" h="351">
                <a:moveTo>
                  <a:pt x="53" y="102"/>
                </a:moveTo>
                <a:lnTo>
                  <a:pt x="38" y="109"/>
                </a:lnTo>
                <a:lnTo>
                  <a:pt x="41" y="115"/>
                </a:lnTo>
                <a:lnTo>
                  <a:pt x="55" y="122"/>
                </a:lnTo>
                <a:lnTo>
                  <a:pt x="43" y="132"/>
                </a:lnTo>
                <a:lnTo>
                  <a:pt x="16" y="144"/>
                </a:lnTo>
                <a:lnTo>
                  <a:pt x="0" y="145"/>
                </a:lnTo>
                <a:lnTo>
                  <a:pt x="1" y="151"/>
                </a:lnTo>
                <a:lnTo>
                  <a:pt x="5" y="167"/>
                </a:lnTo>
                <a:lnTo>
                  <a:pt x="4" y="195"/>
                </a:lnTo>
                <a:lnTo>
                  <a:pt x="23" y="211"/>
                </a:lnTo>
                <a:lnTo>
                  <a:pt x="64" y="191"/>
                </a:lnTo>
                <a:lnTo>
                  <a:pt x="128" y="194"/>
                </a:lnTo>
                <a:lnTo>
                  <a:pt x="130" y="184"/>
                </a:lnTo>
                <a:lnTo>
                  <a:pt x="145" y="171"/>
                </a:lnTo>
                <a:lnTo>
                  <a:pt x="167" y="167"/>
                </a:lnTo>
                <a:lnTo>
                  <a:pt x="170" y="160"/>
                </a:lnTo>
                <a:lnTo>
                  <a:pt x="183" y="157"/>
                </a:lnTo>
                <a:lnTo>
                  <a:pt x="201" y="163"/>
                </a:lnTo>
                <a:lnTo>
                  <a:pt x="202" y="175"/>
                </a:lnTo>
                <a:lnTo>
                  <a:pt x="185" y="185"/>
                </a:lnTo>
                <a:lnTo>
                  <a:pt x="183" y="188"/>
                </a:lnTo>
                <a:lnTo>
                  <a:pt x="191" y="199"/>
                </a:lnTo>
                <a:lnTo>
                  <a:pt x="205" y="199"/>
                </a:lnTo>
                <a:lnTo>
                  <a:pt x="211" y="211"/>
                </a:lnTo>
                <a:lnTo>
                  <a:pt x="235" y="211"/>
                </a:lnTo>
                <a:lnTo>
                  <a:pt x="250" y="231"/>
                </a:lnTo>
                <a:lnTo>
                  <a:pt x="250" y="235"/>
                </a:lnTo>
                <a:lnTo>
                  <a:pt x="258" y="244"/>
                </a:lnTo>
                <a:lnTo>
                  <a:pt x="266" y="259"/>
                </a:lnTo>
                <a:lnTo>
                  <a:pt x="270" y="264"/>
                </a:lnTo>
                <a:lnTo>
                  <a:pt x="278" y="279"/>
                </a:lnTo>
                <a:lnTo>
                  <a:pt x="290" y="271"/>
                </a:lnTo>
                <a:lnTo>
                  <a:pt x="320" y="291"/>
                </a:lnTo>
                <a:lnTo>
                  <a:pt x="330" y="320"/>
                </a:lnTo>
                <a:lnTo>
                  <a:pt x="337" y="317"/>
                </a:lnTo>
                <a:lnTo>
                  <a:pt x="340" y="346"/>
                </a:lnTo>
                <a:lnTo>
                  <a:pt x="350" y="349"/>
                </a:lnTo>
                <a:lnTo>
                  <a:pt x="375" y="351"/>
                </a:lnTo>
                <a:lnTo>
                  <a:pt x="383" y="336"/>
                </a:lnTo>
                <a:lnTo>
                  <a:pt x="378" y="314"/>
                </a:lnTo>
                <a:lnTo>
                  <a:pt x="383" y="306"/>
                </a:lnTo>
                <a:lnTo>
                  <a:pt x="388" y="282"/>
                </a:lnTo>
                <a:lnTo>
                  <a:pt x="378" y="264"/>
                </a:lnTo>
                <a:lnTo>
                  <a:pt x="379" y="255"/>
                </a:lnTo>
                <a:lnTo>
                  <a:pt x="367" y="237"/>
                </a:lnTo>
                <a:lnTo>
                  <a:pt x="375" y="227"/>
                </a:lnTo>
                <a:lnTo>
                  <a:pt x="362" y="212"/>
                </a:lnTo>
                <a:lnTo>
                  <a:pt x="370" y="174"/>
                </a:lnTo>
                <a:lnTo>
                  <a:pt x="355" y="128"/>
                </a:lnTo>
                <a:lnTo>
                  <a:pt x="362" y="115"/>
                </a:lnTo>
                <a:lnTo>
                  <a:pt x="370" y="109"/>
                </a:lnTo>
                <a:lnTo>
                  <a:pt x="379" y="114"/>
                </a:lnTo>
                <a:lnTo>
                  <a:pt x="387" y="95"/>
                </a:lnTo>
                <a:lnTo>
                  <a:pt x="381" y="90"/>
                </a:lnTo>
                <a:lnTo>
                  <a:pt x="383" y="82"/>
                </a:lnTo>
                <a:lnTo>
                  <a:pt x="343" y="39"/>
                </a:lnTo>
                <a:lnTo>
                  <a:pt x="308" y="22"/>
                </a:lnTo>
                <a:lnTo>
                  <a:pt x="227" y="0"/>
                </a:lnTo>
                <a:lnTo>
                  <a:pt x="219" y="59"/>
                </a:lnTo>
                <a:lnTo>
                  <a:pt x="219" y="87"/>
                </a:lnTo>
                <a:lnTo>
                  <a:pt x="207" y="97"/>
                </a:lnTo>
                <a:lnTo>
                  <a:pt x="168" y="107"/>
                </a:lnTo>
                <a:lnTo>
                  <a:pt x="145" y="80"/>
                </a:lnTo>
                <a:lnTo>
                  <a:pt x="122" y="60"/>
                </a:lnTo>
                <a:lnTo>
                  <a:pt x="119" y="48"/>
                </a:lnTo>
                <a:lnTo>
                  <a:pt x="97" y="48"/>
                </a:lnTo>
                <a:lnTo>
                  <a:pt x="91" y="64"/>
                </a:lnTo>
                <a:lnTo>
                  <a:pt x="91" y="84"/>
                </a:lnTo>
                <a:lnTo>
                  <a:pt x="79" y="95"/>
                </a:lnTo>
                <a:lnTo>
                  <a:pt x="54" y="86"/>
                </a:lnTo>
                <a:lnTo>
                  <a:pt x="53" y="10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926" name="Freeform 73">
            <a:extLst>
              <a:ext uri="{FF2B5EF4-FFF2-40B4-BE49-F238E27FC236}">
                <a16:creationId xmlns:a16="http://schemas.microsoft.com/office/drawing/2014/main" id="{9CC97121-2C3F-4DA6-964E-7C76C8B2263E}"/>
              </a:ext>
            </a:extLst>
          </p:cNvPr>
          <p:cNvSpPr>
            <a:spLocks noChangeAspect="1"/>
          </p:cNvSpPr>
          <p:nvPr/>
        </p:nvSpPr>
        <p:spPr bwMode="auto">
          <a:xfrm>
            <a:off x="2258233" y="3999193"/>
            <a:ext cx="200446" cy="141621"/>
          </a:xfrm>
          <a:custGeom>
            <a:avLst/>
            <a:gdLst>
              <a:gd name="T0" fmla="*/ 0 w 131"/>
              <a:gd name="T1" fmla="*/ 0 h 94"/>
              <a:gd name="T2" fmla="*/ 0 w 131"/>
              <a:gd name="T3" fmla="*/ 0 h 94"/>
              <a:gd name="T4" fmla="*/ 0 w 131"/>
              <a:gd name="T5" fmla="*/ 0 h 94"/>
              <a:gd name="T6" fmla="*/ 0 w 131"/>
              <a:gd name="T7" fmla="*/ 0 h 94"/>
              <a:gd name="T8" fmla="*/ 0 w 131"/>
              <a:gd name="T9" fmla="*/ 0 h 94"/>
              <a:gd name="T10" fmla="*/ 0 w 131"/>
              <a:gd name="T11" fmla="*/ 0 h 94"/>
              <a:gd name="T12" fmla="*/ 0 w 131"/>
              <a:gd name="T13" fmla="*/ 0 h 94"/>
              <a:gd name="T14" fmla="*/ 0 w 131"/>
              <a:gd name="T15" fmla="*/ 0 h 94"/>
              <a:gd name="T16" fmla="*/ 0 w 131"/>
              <a:gd name="T17" fmla="*/ 0 h 94"/>
              <a:gd name="T18" fmla="*/ 0 w 131"/>
              <a:gd name="T19" fmla="*/ 0 h 94"/>
              <a:gd name="T20" fmla="*/ 0 w 131"/>
              <a:gd name="T21" fmla="*/ 0 h 94"/>
              <a:gd name="T22" fmla="*/ 0 w 131"/>
              <a:gd name="T23" fmla="*/ 0 h 94"/>
              <a:gd name="T24" fmla="*/ 0 w 131"/>
              <a:gd name="T25" fmla="*/ 0 h 94"/>
              <a:gd name="T26" fmla="*/ 0 w 131"/>
              <a:gd name="T27" fmla="*/ 0 h 94"/>
              <a:gd name="T28" fmla="*/ 0 w 131"/>
              <a:gd name="T29" fmla="*/ 0 h 94"/>
              <a:gd name="T30" fmla="*/ 0 w 131"/>
              <a:gd name="T31" fmla="*/ 0 h 94"/>
              <a:gd name="T32" fmla="*/ 0 w 131"/>
              <a:gd name="T33" fmla="*/ 0 h 94"/>
              <a:gd name="T34" fmla="*/ 0 w 131"/>
              <a:gd name="T35" fmla="*/ 0 h 94"/>
              <a:gd name="T36" fmla="*/ 0 w 131"/>
              <a:gd name="T37" fmla="*/ 0 h 94"/>
              <a:gd name="T38" fmla="*/ 0 w 131"/>
              <a:gd name="T39" fmla="*/ 0 h 94"/>
              <a:gd name="T40" fmla="*/ 0 w 131"/>
              <a:gd name="T41" fmla="*/ 0 h 94"/>
              <a:gd name="T42" fmla="*/ 0 w 131"/>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94">
                <a:moveTo>
                  <a:pt x="5" y="19"/>
                </a:moveTo>
                <a:lnTo>
                  <a:pt x="0" y="27"/>
                </a:lnTo>
                <a:lnTo>
                  <a:pt x="2" y="36"/>
                </a:lnTo>
                <a:lnTo>
                  <a:pt x="27" y="45"/>
                </a:lnTo>
                <a:lnTo>
                  <a:pt x="45" y="65"/>
                </a:lnTo>
                <a:lnTo>
                  <a:pt x="75" y="88"/>
                </a:lnTo>
                <a:lnTo>
                  <a:pt x="107" y="94"/>
                </a:lnTo>
                <a:lnTo>
                  <a:pt x="131" y="94"/>
                </a:lnTo>
                <a:lnTo>
                  <a:pt x="96" y="68"/>
                </a:lnTo>
                <a:lnTo>
                  <a:pt x="84" y="65"/>
                </a:lnTo>
                <a:lnTo>
                  <a:pt x="87" y="54"/>
                </a:lnTo>
                <a:lnTo>
                  <a:pt x="75" y="44"/>
                </a:lnTo>
                <a:lnTo>
                  <a:pt x="88" y="20"/>
                </a:lnTo>
                <a:lnTo>
                  <a:pt x="90" y="8"/>
                </a:lnTo>
                <a:lnTo>
                  <a:pt x="75" y="0"/>
                </a:lnTo>
                <a:lnTo>
                  <a:pt x="51" y="7"/>
                </a:lnTo>
                <a:lnTo>
                  <a:pt x="47" y="12"/>
                </a:lnTo>
                <a:lnTo>
                  <a:pt x="66" y="36"/>
                </a:lnTo>
                <a:lnTo>
                  <a:pt x="66" y="48"/>
                </a:lnTo>
                <a:lnTo>
                  <a:pt x="58" y="54"/>
                </a:lnTo>
                <a:lnTo>
                  <a:pt x="15" y="25"/>
                </a:lnTo>
                <a:lnTo>
                  <a:pt x="5"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Freeform 74">
            <a:extLst>
              <a:ext uri="{FF2B5EF4-FFF2-40B4-BE49-F238E27FC236}">
                <a16:creationId xmlns:a16="http://schemas.microsoft.com/office/drawing/2014/main" id="{9C6B12E0-9D0E-4FBE-9573-942D1DF692F4}"/>
              </a:ext>
            </a:extLst>
          </p:cNvPr>
          <p:cNvSpPr>
            <a:spLocks noChangeAspect="1"/>
          </p:cNvSpPr>
          <p:nvPr/>
        </p:nvSpPr>
        <p:spPr bwMode="auto">
          <a:xfrm>
            <a:off x="2395381" y="3734834"/>
            <a:ext cx="89674" cy="94414"/>
          </a:xfrm>
          <a:custGeom>
            <a:avLst/>
            <a:gdLst>
              <a:gd name="T0" fmla="*/ 0 w 62"/>
              <a:gd name="T1" fmla="*/ 0 h 61"/>
              <a:gd name="T2" fmla="*/ 0 w 62"/>
              <a:gd name="T3" fmla="*/ 0 h 61"/>
              <a:gd name="T4" fmla="*/ 0 w 62"/>
              <a:gd name="T5" fmla="*/ 0 h 61"/>
              <a:gd name="T6" fmla="*/ 0 w 62"/>
              <a:gd name="T7" fmla="*/ 0 h 61"/>
              <a:gd name="T8" fmla="*/ 0 w 62"/>
              <a:gd name="T9" fmla="*/ 0 h 61"/>
              <a:gd name="T10" fmla="*/ 0 w 62"/>
              <a:gd name="T11" fmla="*/ 0 h 61"/>
              <a:gd name="T12" fmla="*/ 0 w 62"/>
              <a:gd name="T13" fmla="*/ 0 h 61"/>
              <a:gd name="T14" fmla="*/ 0 w 62"/>
              <a:gd name="T15" fmla="*/ 0 h 61"/>
              <a:gd name="T16" fmla="*/ 0 w 62"/>
              <a:gd name="T17" fmla="*/ 0 h 61"/>
              <a:gd name="T18" fmla="*/ 0 w 62"/>
              <a:gd name="T19" fmla="*/ 0 h 61"/>
              <a:gd name="T20" fmla="*/ 0 w 62"/>
              <a:gd name="T21" fmla="*/ 0 h 61"/>
              <a:gd name="T22" fmla="*/ 0 w 62"/>
              <a:gd name="T23" fmla="*/ 0 h 61"/>
              <a:gd name="T24" fmla="*/ 0 w 62"/>
              <a:gd name="T25" fmla="*/ 0 h 61"/>
              <a:gd name="T26" fmla="*/ 0 w 62"/>
              <a:gd name="T27" fmla="*/ 0 h 61"/>
              <a:gd name="T28" fmla="*/ 0 w 62"/>
              <a:gd name="T29" fmla="*/ 0 h 61"/>
              <a:gd name="T30" fmla="*/ 0 w 62"/>
              <a:gd name="T31" fmla="*/ 0 h 61"/>
              <a:gd name="T32" fmla="*/ 0 w 62"/>
              <a:gd name="T33" fmla="*/ 0 h 61"/>
              <a:gd name="T34" fmla="*/ 0 w 62"/>
              <a:gd name="T35" fmla="*/ 0 h 61"/>
              <a:gd name="T36" fmla="*/ 0 w 62"/>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61">
                <a:moveTo>
                  <a:pt x="52" y="6"/>
                </a:moveTo>
                <a:lnTo>
                  <a:pt x="32" y="0"/>
                </a:lnTo>
                <a:lnTo>
                  <a:pt x="8" y="10"/>
                </a:lnTo>
                <a:lnTo>
                  <a:pt x="16" y="15"/>
                </a:lnTo>
                <a:lnTo>
                  <a:pt x="7" y="23"/>
                </a:lnTo>
                <a:lnTo>
                  <a:pt x="10" y="24"/>
                </a:lnTo>
                <a:lnTo>
                  <a:pt x="20" y="20"/>
                </a:lnTo>
                <a:lnTo>
                  <a:pt x="35" y="20"/>
                </a:lnTo>
                <a:lnTo>
                  <a:pt x="25" y="36"/>
                </a:lnTo>
                <a:lnTo>
                  <a:pt x="2" y="36"/>
                </a:lnTo>
                <a:lnTo>
                  <a:pt x="0" y="50"/>
                </a:lnTo>
                <a:lnTo>
                  <a:pt x="13" y="61"/>
                </a:lnTo>
                <a:lnTo>
                  <a:pt x="40" y="52"/>
                </a:lnTo>
                <a:lnTo>
                  <a:pt x="53" y="41"/>
                </a:lnTo>
                <a:lnTo>
                  <a:pt x="55" y="32"/>
                </a:lnTo>
                <a:lnTo>
                  <a:pt x="62" y="28"/>
                </a:lnTo>
                <a:lnTo>
                  <a:pt x="51" y="23"/>
                </a:lnTo>
                <a:lnTo>
                  <a:pt x="54" y="12"/>
                </a:lnTo>
                <a:lnTo>
                  <a:pt x="5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Freeform 75">
            <a:extLst>
              <a:ext uri="{FF2B5EF4-FFF2-40B4-BE49-F238E27FC236}">
                <a16:creationId xmlns:a16="http://schemas.microsoft.com/office/drawing/2014/main" id="{AC0D5551-1FDA-4512-9BFE-752080FA24F0}"/>
              </a:ext>
            </a:extLst>
          </p:cNvPr>
          <p:cNvSpPr>
            <a:spLocks noChangeAspect="1"/>
          </p:cNvSpPr>
          <p:nvPr/>
        </p:nvSpPr>
        <p:spPr bwMode="auto">
          <a:xfrm>
            <a:off x="2363731" y="4206904"/>
            <a:ext cx="126597" cy="51928"/>
          </a:xfrm>
          <a:custGeom>
            <a:avLst/>
            <a:gdLst>
              <a:gd name="T0" fmla="*/ 0 w 83"/>
              <a:gd name="T1" fmla="*/ 0 h 34"/>
              <a:gd name="T2" fmla="*/ 0 w 83"/>
              <a:gd name="T3" fmla="*/ 0 h 34"/>
              <a:gd name="T4" fmla="*/ 0 w 83"/>
              <a:gd name="T5" fmla="*/ 0 h 34"/>
              <a:gd name="T6" fmla="*/ 0 w 83"/>
              <a:gd name="T7" fmla="*/ 0 h 34"/>
              <a:gd name="T8" fmla="*/ 0 w 83"/>
              <a:gd name="T9" fmla="*/ 0 h 34"/>
              <a:gd name="T10" fmla="*/ 0 w 83"/>
              <a:gd name="T11" fmla="*/ 0 h 34"/>
              <a:gd name="T12" fmla="*/ 0 w 8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34">
                <a:moveTo>
                  <a:pt x="50" y="23"/>
                </a:moveTo>
                <a:lnTo>
                  <a:pt x="0" y="34"/>
                </a:lnTo>
                <a:lnTo>
                  <a:pt x="18" y="19"/>
                </a:lnTo>
                <a:lnTo>
                  <a:pt x="56" y="0"/>
                </a:lnTo>
                <a:lnTo>
                  <a:pt x="83" y="2"/>
                </a:lnTo>
                <a:lnTo>
                  <a:pt x="53" y="17"/>
                </a:lnTo>
                <a:lnTo>
                  <a:pt x="5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Freeform 76">
            <a:extLst>
              <a:ext uri="{FF2B5EF4-FFF2-40B4-BE49-F238E27FC236}">
                <a16:creationId xmlns:a16="http://schemas.microsoft.com/office/drawing/2014/main" id="{3833F411-5254-4D61-9316-8661647791E4}"/>
              </a:ext>
            </a:extLst>
          </p:cNvPr>
          <p:cNvSpPr>
            <a:spLocks noChangeAspect="1"/>
          </p:cNvSpPr>
          <p:nvPr/>
        </p:nvSpPr>
        <p:spPr bwMode="auto">
          <a:xfrm>
            <a:off x="2395381" y="3900058"/>
            <a:ext cx="89674" cy="75531"/>
          </a:xfrm>
          <a:custGeom>
            <a:avLst/>
            <a:gdLst>
              <a:gd name="T0" fmla="*/ 0 w 59"/>
              <a:gd name="T1" fmla="*/ 0 h 48"/>
              <a:gd name="T2" fmla="*/ 0 w 59"/>
              <a:gd name="T3" fmla="*/ 0 h 48"/>
              <a:gd name="T4" fmla="*/ 0 w 59"/>
              <a:gd name="T5" fmla="*/ 0 h 48"/>
              <a:gd name="T6" fmla="*/ 0 w 59"/>
              <a:gd name="T7" fmla="*/ 0 h 48"/>
              <a:gd name="T8" fmla="*/ 0 w 59"/>
              <a:gd name="T9" fmla="*/ 0 h 48"/>
              <a:gd name="T10" fmla="*/ 0 w 59"/>
              <a:gd name="T11" fmla="*/ 0 h 48"/>
              <a:gd name="T12" fmla="*/ 0 w 59"/>
              <a:gd name="T13" fmla="*/ 0 h 48"/>
              <a:gd name="T14" fmla="*/ 0 w 59"/>
              <a:gd name="T15" fmla="*/ 0 h 48"/>
              <a:gd name="T16" fmla="*/ 0 w 59"/>
              <a:gd name="T17" fmla="*/ 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48">
                <a:moveTo>
                  <a:pt x="26" y="48"/>
                </a:moveTo>
                <a:lnTo>
                  <a:pt x="18" y="45"/>
                </a:lnTo>
                <a:lnTo>
                  <a:pt x="18" y="32"/>
                </a:lnTo>
                <a:lnTo>
                  <a:pt x="0" y="13"/>
                </a:lnTo>
                <a:lnTo>
                  <a:pt x="0" y="7"/>
                </a:lnTo>
                <a:lnTo>
                  <a:pt x="48" y="0"/>
                </a:lnTo>
                <a:lnTo>
                  <a:pt x="59" y="4"/>
                </a:lnTo>
                <a:lnTo>
                  <a:pt x="41" y="42"/>
                </a:lnTo>
                <a:lnTo>
                  <a:pt x="26" y="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Freeform 77">
            <a:extLst>
              <a:ext uri="{FF2B5EF4-FFF2-40B4-BE49-F238E27FC236}">
                <a16:creationId xmlns:a16="http://schemas.microsoft.com/office/drawing/2014/main" id="{F8528BA1-B308-4902-82B3-8E26718515DC}"/>
              </a:ext>
            </a:extLst>
          </p:cNvPr>
          <p:cNvSpPr>
            <a:spLocks noChangeAspect="1"/>
          </p:cNvSpPr>
          <p:nvPr/>
        </p:nvSpPr>
        <p:spPr bwMode="auto">
          <a:xfrm>
            <a:off x="2405930" y="4065283"/>
            <a:ext cx="52749" cy="37766"/>
          </a:xfrm>
          <a:custGeom>
            <a:avLst/>
            <a:gdLst>
              <a:gd name="T0" fmla="*/ 0 w 37"/>
              <a:gd name="T1" fmla="*/ 0 h 28"/>
              <a:gd name="T2" fmla="*/ 0 w 37"/>
              <a:gd name="T3" fmla="*/ 0 h 28"/>
              <a:gd name="T4" fmla="*/ 0 w 37"/>
              <a:gd name="T5" fmla="*/ 0 h 28"/>
              <a:gd name="T6" fmla="*/ 0 w 37"/>
              <a:gd name="T7" fmla="*/ 0 h 28"/>
              <a:gd name="T8" fmla="*/ 0 w 37"/>
              <a:gd name="T9" fmla="*/ 0 h 28"/>
              <a:gd name="T10" fmla="*/ 0 w 37"/>
              <a:gd name="T11" fmla="*/ 0 h 28"/>
              <a:gd name="T12" fmla="*/ 0 w 37"/>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8">
                <a:moveTo>
                  <a:pt x="5" y="25"/>
                </a:moveTo>
                <a:lnTo>
                  <a:pt x="0" y="19"/>
                </a:lnTo>
                <a:lnTo>
                  <a:pt x="17" y="0"/>
                </a:lnTo>
                <a:lnTo>
                  <a:pt x="24" y="14"/>
                </a:lnTo>
                <a:lnTo>
                  <a:pt x="37" y="17"/>
                </a:lnTo>
                <a:lnTo>
                  <a:pt x="27" y="28"/>
                </a:lnTo>
                <a:lnTo>
                  <a:pt x="5" y="2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Freeform 78">
            <a:extLst>
              <a:ext uri="{FF2B5EF4-FFF2-40B4-BE49-F238E27FC236}">
                <a16:creationId xmlns:a16="http://schemas.microsoft.com/office/drawing/2014/main" id="{51F5FA81-E9A8-4B86-AE61-EC56EB0240C4}"/>
              </a:ext>
            </a:extLst>
          </p:cNvPr>
          <p:cNvSpPr>
            <a:spLocks noChangeAspect="1"/>
          </p:cNvSpPr>
          <p:nvPr/>
        </p:nvSpPr>
        <p:spPr bwMode="auto">
          <a:xfrm>
            <a:off x="2342632" y="3947265"/>
            <a:ext cx="26374" cy="28324"/>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w 1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17"/>
                </a:moveTo>
                <a:lnTo>
                  <a:pt x="0" y="8"/>
                </a:lnTo>
                <a:lnTo>
                  <a:pt x="9" y="0"/>
                </a:lnTo>
                <a:lnTo>
                  <a:pt x="18" y="8"/>
                </a:lnTo>
                <a:lnTo>
                  <a:pt x="6" y="18"/>
                </a:lnTo>
                <a:lnTo>
                  <a:pt x="0"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Freeform 79">
            <a:extLst>
              <a:ext uri="{FF2B5EF4-FFF2-40B4-BE49-F238E27FC236}">
                <a16:creationId xmlns:a16="http://schemas.microsoft.com/office/drawing/2014/main" id="{D2102B62-7A8E-45FD-A00C-825728D0B85E}"/>
              </a:ext>
            </a:extLst>
          </p:cNvPr>
          <p:cNvSpPr>
            <a:spLocks noChangeAspect="1"/>
          </p:cNvSpPr>
          <p:nvPr/>
        </p:nvSpPr>
        <p:spPr bwMode="auto">
          <a:xfrm>
            <a:off x="2316257" y="4216345"/>
            <a:ext cx="42199" cy="23604"/>
          </a:xfrm>
          <a:custGeom>
            <a:avLst/>
            <a:gdLst>
              <a:gd name="T0" fmla="*/ 0 w 31"/>
              <a:gd name="T1" fmla="*/ 0 h 12"/>
              <a:gd name="T2" fmla="*/ 0 w 31"/>
              <a:gd name="T3" fmla="*/ 0 h 12"/>
              <a:gd name="T4" fmla="*/ 0 w 31"/>
              <a:gd name="T5" fmla="*/ 0 h 12"/>
              <a:gd name="T6" fmla="*/ 0 w 31"/>
              <a:gd name="T7" fmla="*/ 0 h 12"/>
              <a:gd name="T8" fmla="*/ 0 w 3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2">
                <a:moveTo>
                  <a:pt x="0" y="7"/>
                </a:moveTo>
                <a:lnTo>
                  <a:pt x="12" y="0"/>
                </a:lnTo>
                <a:lnTo>
                  <a:pt x="31" y="3"/>
                </a:lnTo>
                <a:lnTo>
                  <a:pt x="21" y="12"/>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Freeform 80">
            <a:extLst>
              <a:ext uri="{FF2B5EF4-FFF2-40B4-BE49-F238E27FC236}">
                <a16:creationId xmlns:a16="http://schemas.microsoft.com/office/drawing/2014/main" id="{E56C6CA7-2D26-4610-862C-C1F44E17256C}"/>
              </a:ext>
            </a:extLst>
          </p:cNvPr>
          <p:cNvSpPr>
            <a:spLocks noChangeAspect="1"/>
          </p:cNvSpPr>
          <p:nvPr/>
        </p:nvSpPr>
        <p:spPr bwMode="auto">
          <a:xfrm>
            <a:off x="2158010" y="5306828"/>
            <a:ext cx="31650" cy="47207"/>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1">
                <a:moveTo>
                  <a:pt x="21" y="31"/>
                </a:moveTo>
                <a:lnTo>
                  <a:pt x="13" y="4"/>
                </a:lnTo>
                <a:lnTo>
                  <a:pt x="0" y="0"/>
                </a:lnTo>
                <a:lnTo>
                  <a:pt x="5" y="16"/>
                </a:lnTo>
                <a:lnTo>
                  <a:pt x="21"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Freeform 81">
            <a:extLst>
              <a:ext uri="{FF2B5EF4-FFF2-40B4-BE49-F238E27FC236}">
                <a16:creationId xmlns:a16="http://schemas.microsoft.com/office/drawing/2014/main" id="{F90F82A4-4F48-4AC6-8477-73A78C741944}"/>
              </a:ext>
            </a:extLst>
          </p:cNvPr>
          <p:cNvSpPr>
            <a:spLocks noChangeAspect="1"/>
          </p:cNvSpPr>
          <p:nvPr/>
        </p:nvSpPr>
        <p:spPr bwMode="auto">
          <a:xfrm>
            <a:off x="2205484" y="4268273"/>
            <a:ext cx="36925" cy="28324"/>
          </a:xfrm>
          <a:custGeom>
            <a:avLst/>
            <a:gdLst>
              <a:gd name="T0" fmla="*/ 0 w 26"/>
              <a:gd name="T1" fmla="*/ 0 h 19"/>
              <a:gd name="T2" fmla="*/ 0 w 26"/>
              <a:gd name="T3" fmla="*/ 0 h 19"/>
              <a:gd name="T4" fmla="*/ 0 w 26"/>
              <a:gd name="T5" fmla="*/ 0 h 19"/>
              <a:gd name="T6" fmla="*/ 0 w 26"/>
              <a:gd name="T7" fmla="*/ 0 h 19"/>
              <a:gd name="T8" fmla="*/ 0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7" y="19"/>
                </a:moveTo>
                <a:lnTo>
                  <a:pt x="0" y="5"/>
                </a:lnTo>
                <a:lnTo>
                  <a:pt x="3" y="0"/>
                </a:lnTo>
                <a:lnTo>
                  <a:pt x="26" y="8"/>
                </a:lnTo>
                <a:lnTo>
                  <a:pt x="24" y="19"/>
                </a:lnTo>
                <a:lnTo>
                  <a:pt x="7"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Freeform 82">
            <a:extLst>
              <a:ext uri="{FF2B5EF4-FFF2-40B4-BE49-F238E27FC236}">
                <a16:creationId xmlns:a16="http://schemas.microsoft.com/office/drawing/2014/main" id="{24E4EF1C-161A-4FD4-847C-229D6F143469}"/>
              </a:ext>
            </a:extLst>
          </p:cNvPr>
          <p:cNvSpPr>
            <a:spLocks noChangeAspect="1"/>
          </p:cNvSpPr>
          <p:nvPr/>
        </p:nvSpPr>
        <p:spPr bwMode="auto">
          <a:xfrm>
            <a:off x="2073612" y="4933892"/>
            <a:ext cx="116048" cy="184107"/>
          </a:xfrm>
          <a:custGeom>
            <a:avLst/>
            <a:gdLst>
              <a:gd name="T0" fmla="*/ 0 w 83"/>
              <a:gd name="T1" fmla="*/ 0 h 123"/>
              <a:gd name="T2" fmla="*/ 0 w 83"/>
              <a:gd name="T3" fmla="*/ 0 h 123"/>
              <a:gd name="T4" fmla="*/ 0 w 83"/>
              <a:gd name="T5" fmla="*/ 0 h 123"/>
              <a:gd name="T6" fmla="*/ 0 w 83"/>
              <a:gd name="T7" fmla="*/ 0 h 123"/>
              <a:gd name="T8" fmla="*/ 0 w 83"/>
              <a:gd name="T9" fmla="*/ 0 h 123"/>
              <a:gd name="T10" fmla="*/ 0 w 83"/>
              <a:gd name="T11" fmla="*/ 0 h 123"/>
              <a:gd name="T12" fmla="*/ 0 w 83"/>
              <a:gd name="T13" fmla="*/ 0 h 123"/>
              <a:gd name="T14" fmla="*/ 0 w 83"/>
              <a:gd name="T15" fmla="*/ 0 h 123"/>
              <a:gd name="T16" fmla="*/ 0 w 83"/>
              <a:gd name="T17" fmla="*/ 0 h 123"/>
              <a:gd name="T18" fmla="*/ 0 w 83"/>
              <a:gd name="T19" fmla="*/ 0 h 123"/>
              <a:gd name="T20" fmla="*/ 0 w 83"/>
              <a:gd name="T21" fmla="*/ 0 h 123"/>
              <a:gd name="T22" fmla="*/ 0 w 83"/>
              <a:gd name="T23" fmla="*/ 0 h 123"/>
              <a:gd name="T24" fmla="*/ 0 w 83"/>
              <a:gd name="T25" fmla="*/ 0 h 123"/>
              <a:gd name="T26" fmla="*/ 0 w 83"/>
              <a:gd name="T27" fmla="*/ 0 h 123"/>
              <a:gd name="T28" fmla="*/ 0 w 83"/>
              <a:gd name="T29" fmla="*/ 0 h 123"/>
              <a:gd name="T30" fmla="*/ 0 w 83"/>
              <a:gd name="T31" fmla="*/ 0 h 123"/>
              <a:gd name="T32" fmla="*/ 0 w 83"/>
              <a:gd name="T33" fmla="*/ 0 h 123"/>
              <a:gd name="T34" fmla="*/ 0 w 83"/>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23">
                <a:moveTo>
                  <a:pt x="24" y="117"/>
                </a:moveTo>
                <a:lnTo>
                  <a:pt x="40" y="123"/>
                </a:lnTo>
                <a:lnTo>
                  <a:pt x="62" y="123"/>
                </a:lnTo>
                <a:lnTo>
                  <a:pt x="63" y="97"/>
                </a:lnTo>
                <a:lnTo>
                  <a:pt x="64" y="83"/>
                </a:lnTo>
                <a:lnTo>
                  <a:pt x="82" y="79"/>
                </a:lnTo>
                <a:lnTo>
                  <a:pt x="83" y="68"/>
                </a:lnTo>
                <a:lnTo>
                  <a:pt x="34" y="22"/>
                </a:lnTo>
                <a:lnTo>
                  <a:pt x="29" y="14"/>
                </a:lnTo>
                <a:lnTo>
                  <a:pt x="20" y="0"/>
                </a:lnTo>
                <a:lnTo>
                  <a:pt x="2" y="25"/>
                </a:lnTo>
                <a:lnTo>
                  <a:pt x="0" y="34"/>
                </a:lnTo>
                <a:lnTo>
                  <a:pt x="8" y="38"/>
                </a:lnTo>
                <a:lnTo>
                  <a:pt x="9" y="69"/>
                </a:lnTo>
                <a:lnTo>
                  <a:pt x="5" y="73"/>
                </a:lnTo>
                <a:lnTo>
                  <a:pt x="6" y="93"/>
                </a:lnTo>
                <a:lnTo>
                  <a:pt x="23" y="117"/>
                </a:lnTo>
                <a:lnTo>
                  <a:pt x="24" y="1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Freeform 83">
            <a:extLst>
              <a:ext uri="{FF2B5EF4-FFF2-40B4-BE49-F238E27FC236}">
                <a16:creationId xmlns:a16="http://schemas.microsoft.com/office/drawing/2014/main" id="{16E520B9-B32E-459B-AE7C-19D4618B25BC}"/>
              </a:ext>
            </a:extLst>
          </p:cNvPr>
          <p:cNvSpPr>
            <a:spLocks noChangeAspect="1"/>
          </p:cNvSpPr>
          <p:nvPr/>
        </p:nvSpPr>
        <p:spPr bwMode="auto">
          <a:xfrm>
            <a:off x="4041106" y="3862293"/>
            <a:ext cx="300670" cy="122738"/>
          </a:xfrm>
          <a:custGeom>
            <a:avLst/>
            <a:gdLst>
              <a:gd name="T0" fmla="*/ 0 w 198"/>
              <a:gd name="T1" fmla="*/ 0 h 83"/>
              <a:gd name="T2" fmla="*/ 0 w 198"/>
              <a:gd name="T3" fmla="*/ 0 h 83"/>
              <a:gd name="T4" fmla="*/ 0 w 198"/>
              <a:gd name="T5" fmla="*/ 0 h 83"/>
              <a:gd name="T6" fmla="*/ 0 w 198"/>
              <a:gd name="T7" fmla="*/ 0 h 83"/>
              <a:gd name="T8" fmla="*/ 0 w 198"/>
              <a:gd name="T9" fmla="*/ 0 h 83"/>
              <a:gd name="T10" fmla="*/ 0 w 198"/>
              <a:gd name="T11" fmla="*/ 0 h 83"/>
              <a:gd name="T12" fmla="*/ 0 w 198"/>
              <a:gd name="T13" fmla="*/ 0 h 83"/>
              <a:gd name="T14" fmla="*/ 0 w 198"/>
              <a:gd name="T15" fmla="*/ 0 h 83"/>
              <a:gd name="T16" fmla="*/ 0 w 198"/>
              <a:gd name="T17" fmla="*/ 0 h 83"/>
              <a:gd name="T18" fmla="*/ 0 w 198"/>
              <a:gd name="T19" fmla="*/ 0 h 83"/>
              <a:gd name="T20" fmla="*/ 0 w 198"/>
              <a:gd name="T21" fmla="*/ 0 h 83"/>
              <a:gd name="T22" fmla="*/ 0 w 198"/>
              <a:gd name="T23" fmla="*/ 0 h 83"/>
              <a:gd name="T24" fmla="*/ 0 w 198"/>
              <a:gd name="T25" fmla="*/ 0 h 83"/>
              <a:gd name="T26" fmla="*/ 0 w 198"/>
              <a:gd name="T27" fmla="*/ 0 h 83"/>
              <a:gd name="T28" fmla="*/ 0 w 198"/>
              <a:gd name="T29" fmla="*/ 0 h 83"/>
              <a:gd name="T30" fmla="*/ 0 w 198"/>
              <a:gd name="T31" fmla="*/ 0 h 83"/>
              <a:gd name="T32" fmla="*/ 0 w 198"/>
              <a:gd name="T33" fmla="*/ 0 h 83"/>
              <a:gd name="T34" fmla="*/ 0 w 198"/>
              <a:gd name="T35" fmla="*/ 0 h 83"/>
              <a:gd name="T36" fmla="*/ 0 w 198"/>
              <a:gd name="T37" fmla="*/ 0 h 83"/>
              <a:gd name="T38" fmla="*/ 0 w 198"/>
              <a:gd name="T39" fmla="*/ 0 h 83"/>
              <a:gd name="T40" fmla="*/ 0 w 198"/>
              <a:gd name="T41" fmla="*/ 0 h 83"/>
              <a:gd name="T42" fmla="*/ 0 w 198"/>
              <a:gd name="T43" fmla="*/ 0 h 83"/>
              <a:gd name="T44" fmla="*/ 0 w 198"/>
              <a:gd name="T45" fmla="*/ 0 h 83"/>
              <a:gd name="T46" fmla="*/ 0 w 198"/>
              <a:gd name="T47" fmla="*/ 0 h 83"/>
              <a:gd name="T48" fmla="*/ 0 w 198"/>
              <a:gd name="T49" fmla="*/ 0 h 83"/>
              <a:gd name="T50" fmla="*/ 0 w 198"/>
              <a:gd name="T51" fmla="*/ 0 h 83"/>
              <a:gd name="T52" fmla="*/ 0 w 198"/>
              <a:gd name="T53" fmla="*/ 0 h 83"/>
              <a:gd name="T54" fmla="*/ 0 w 198"/>
              <a:gd name="T55" fmla="*/ 0 h 83"/>
              <a:gd name="T56" fmla="*/ 0 w 198"/>
              <a:gd name="T57" fmla="*/ 0 h 83"/>
              <a:gd name="T58" fmla="*/ 0 w 198"/>
              <a:gd name="T59" fmla="*/ 0 h 83"/>
              <a:gd name="T60" fmla="*/ 0 w 198"/>
              <a:gd name="T61" fmla="*/ 0 h 83"/>
              <a:gd name="T62" fmla="*/ 0 w 198"/>
              <a:gd name="T63" fmla="*/ 0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83">
                <a:moveTo>
                  <a:pt x="163" y="49"/>
                </a:moveTo>
                <a:lnTo>
                  <a:pt x="144" y="60"/>
                </a:lnTo>
                <a:lnTo>
                  <a:pt x="128" y="67"/>
                </a:lnTo>
                <a:lnTo>
                  <a:pt x="123" y="83"/>
                </a:lnTo>
                <a:lnTo>
                  <a:pt x="86" y="81"/>
                </a:lnTo>
                <a:lnTo>
                  <a:pt x="66" y="57"/>
                </a:lnTo>
                <a:lnTo>
                  <a:pt x="54" y="52"/>
                </a:lnTo>
                <a:lnTo>
                  <a:pt x="39" y="54"/>
                </a:lnTo>
                <a:lnTo>
                  <a:pt x="18" y="67"/>
                </a:lnTo>
                <a:lnTo>
                  <a:pt x="8" y="64"/>
                </a:lnTo>
                <a:lnTo>
                  <a:pt x="6" y="64"/>
                </a:lnTo>
                <a:lnTo>
                  <a:pt x="4" y="51"/>
                </a:lnTo>
                <a:lnTo>
                  <a:pt x="0" y="45"/>
                </a:lnTo>
                <a:lnTo>
                  <a:pt x="16" y="23"/>
                </a:lnTo>
                <a:lnTo>
                  <a:pt x="32" y="13"/>
                </a:lnTo>
                <a:lnTo>
                  <a:pt x="77" y="0"/>
                </a:lnTo>
                <a:lnTo>
                  <a:pt x="86" y="0"/>
                </a:lnTo>
                <a:lnTo>
                  <a:pt x="104" y="1"/>
                </a:lnTo>
                <a:lnTo>
                  <a:pt x="120" y="13"/>
                </a:lnTo>
                <a:lnTo>
                  <a:pt x="143" y="20"/>
                </a:lnTo>
                <a:lnTo>
                  <a:pt x="154" y="28"/>
                </a:lnTo>
                <a:lnTo>
                  <a:pt x="158" y="25"/>
                </a:lnTo>
                <a:lnTo>
                  <a:pt x="151" y="13"/>
                </a:lnTo>
                <a:lnTo>
                  <a:pt x="154" y="10"/>
                </a:lnTo>
                <a:lnTo>
                  <a:pt x="167" y="10"/>
                </a:lnTo>
                <a:lnTo>
                  <a:pt x="189" y="13"/>
                </a:lnTo>
                <a:lnTo>
                  <a:pt x="192" y="17"/>
                </a:lnTo>
                <a:lnTo>
                  <a:pt x="180" y="25"/>
                </a:lnTo>
                <a:lnTo>
                  <a:pt x="184" y="35"/>
                </a:lnTo>
                <a:lnTo>
                  <a:pt x="198" y="41"/>
                </a:lnTo>
                <a:lnTo>
                  <a:pt x="195" y="48"/>
                </a:lnTo>
                <a:lnTo>
                  <a:pt x="163"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Freeform 84">
            <a:extLst>
              <a:ext uri="{FF2B5EF4-FFF2-40B4-BE49-F238E27FC236}">
                <a16:creationId xmlns:a16="http://schemas.microsoft.com/office/drawing/2014/main" id="{275E68A5-C88C-4F57-B0E6-2E8EDCC61A5C}"/>
              </a:ext>
            </a:extLst>
          </p:cNvPr>
          <p:cNvSpPr>
            <a:spLocks noChangeAspect="1"/>
          </p:cNvSpPr>
          <p:nvPr/>
        </p:nvSpPr>
        <p:spPr bwMode="auto">
          <a:xfrm>
            <a:off x="3988357" y="3994472"/>
            <a:ext cx="31650" cy="80252"/>
          </a:xfrm>
          <a:custGeom>
            <a:avLst/>
            <a:gdLst>
              <a:gd name="T0" fmla="*/ 0 w 23"/>
              <a:gd name="T1" fmla="*/ 0 h 56"/>
              <a:gd name="T2" fmla="*/ 0 w 23"/>
              <a:gd name="T3" fmla="*/ 0 h 56"/>
              <a:gd name="T4" fmla="*/ 0 w 23"/>
              <a:gd name="T5" fmla="*/ 0 h 56"/>
              <a:gd name="T6" fmla="*/ 0 w 23"/>
              <a:gd name="T7" fmla="*/ 0 h 56"/>
              <a:gd name="T8" fmla="*/ 0 w 23"/>
              <a:gd name="T9" fmla="*/ 0 h 56"/>
              <a:gd name="T10" fmla="*/ 0 w 23"/>
              <a:gd name="T11" fmla="*/ 0 h 56"/>
              <a:gd name="T12" fmla="*/ 0 w 23"/>
              <a:gd name="T13" fmla="*/ 0 h 56"/>
              <a:gd name="T14" fmla="*/ 0 w 23"/>
              <a:gd name="T15" fmla="*/ 0 h 56"/>
              <a:gd name="T16" fmla="*/ 0 w 23"/>
              <a:gd name="T17" fmla="*/ 0 h 56"/>
              <a:gd name="T18" fmla="*/ 0 w 23"/>
              <a:gd name="T19" fmla="*/ 0 h 56"/>
              <a:gd name="T20" fmla="*/ 0 w 23"/>
              <a:gd name="T21" fmla="*/ 0 h 56"/>
              <a:gd name="T22" fmla="*/ 0 w 23"/>
              <a:gd name="T23" fmla="*/ 0 h 56"/>
              <a:gd name="T24" fmla="*/ 0 w 23"/>
              <a:gd name="T25" fmla="*/ 0 h 56"/>
              <a:gd name="T26" fmla="*/ 0 w 23"/>
              <a:gd name="T27" fmla="*/ 0 h 56"/>
              <a:gd name="T28" fmla="*/ 0 w 23"/>
              <a:gd name="T29" fmla="*/ 0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 h="56">
                <a:moveTo>
                  <a:pt x="15" y="53"/>
                </a:moveTo>
                <a:lnTo>
                  <a:pt x="11" y="38"/>
                </a:lnTo>
                <a:lnTo>
                  <a:pt x="20" y="22"/>
                </a:lnTo>
                <a:lnTo>
                  <a:pt x="23" y="15"/>
                </a:lnTo>
                <a:lnTo>
                  <a:pt x="23" y="11"/>
                </a:lnTo>
                <a:lnTo>
                  <a:pt x="21" y="11"/>
                </a:lnTo>
                <a:lnTo>
                  <a:pt x="18" y="3"/>
                </a:lnTo>
                <a:lnTo>
                  <a:pt x="6" y="0"/>
                </a:lnTo>
                <a:lnTo>
                  <a:pt x="12" y="15"/>
                </a:lnTo>
                <a:lnTo>
                  <a:pt x="8" y="30"/>
                </a:lnTo>
                <a:lnTo>
                  <a:pt x="0" y="28"/>
                </a:lnTo>
                <a:lnTo>
                  <a:pt x="0" y="42"/>
                </a:lnTo>
                <a:lnTo>
                  <a:pt x="11" y="56"/>
                </a:lnTo>
                <a:lnTo>
                  <a:pt x="15" y="54"/>
                </a:lnTo>
                <a:lnTo>
                  <a:pt x="15"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Freeform 85">
            <a:extLst>
              <a:ext uri="{FF2B5EF4-FFF2-40B4-BE49-F238E27FC236}">
                <a16:creationId xmlns:a16="http://schemas.microsoft.com/office/drawing/2014/main" id="{EBC71DAF-F3F6-4C63-AA38-9DEAF2A6BA6E}"/>
              </a:ext>
            </a:extLst>
          </p:cNvPr>
          <p:cNvSpPr>
            <a:spLocks noChangeAspect="1"/>
          </p:cNvSpPr>
          <p:nvPr/>
        </p:nvSpPr>
        <p:spPr bwMode="auto">
          <a:xfrm>
            <a:off x="3946158" y="4032238"/>
            <a:ext cx="26374"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0" y="10"/>
                </a:moveTo>
                <a:lnTo>
                  <a:pt x="10" y="0"/>
                </a:lnTo>
                <a:lnTo>
                  <a:pt x="19" y="5"/>
                </a:lnTo>
                <a:lnTo>
                  <a:pt x="18" y="12"/>
                </a:lnTo>
                <a:lnTo>
                  <a:pt x="0"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Freeform 86">
            <a:extLst>
              <a:ext uri="{FF2B5EF4-FFF2-40B4-BE49-F238E27FC236}">
                <a16:creationId xmlns:a16="http://schemas.microsoft.com/office/drawing/2014/main" id="{145AE85D-F9C8-4B21-8134-28629787F631}"/>
              </a:ext>
            </a:extLst>
          </p:cNvPr>
          <p:cNvSpPr>
            <a:spLocks noChangeAspect="1"/>
          </p:cNvSpPr>
          <p:nvPr/>
        </p:nvSpPr>
        <p:spPr bwMode="auto">
          <a:xfrm>
            <a:off x="3791693" y="3956707"/>
            <a:ext cx="226820" cy="136900"/>
          </a:xfrm>
          <a:custGeom>
            <a:avLst/>
            <a:gdLst>
              <a:gd name="T0" fmla="*/ 0 w 150"/>
              <a:gd name="T1" fmla="*/ 0 h 92"/>
              <a:gd name="T2" fmla="*/ 0 w 150"/>
              <a:gd name="T3" fmla="*/ 0 h 92"/>
              <a:gd name="T4" fmla="*/ 0 w 150"/>
              <a:gd name="T5" fmla="*/ 0 h 92"/>
              <a:gd name="T6" fmla="*/ 0 w 150"/>
              <a:gd name="T7" fmla="*/ 0 h 92"/>
              <a:gd name="T8" fmla="*/ 0 w 150"/>
              <a:gd name="T9" fmla="*/ 0 h 92"/>
              <a:gd name="T10" fmla="*/ 0 w 150"/>
              <a:gd name="T11" fmla="*/ 0 h 92"/>
              <a:gd name="T12" fmla="*/ 0 w 150"/>
              <a:gd name="T13" fmla="*/ 0 h 92"/>
              <a:gd name="T14" fmla="*/ 0 w 150"/>
              <a:gd name="T15" fmla="*/ 0 h 92"/>
              <a:gd name="T16" fmla="*/ 0 w 150"/>
              <a:gd name="T17" fmla="*/ 0 h 92"/>
              <a:gd name="T18" fmla="*/ 0 w 150"/>
              <a:gd name="T19" fmla="*/ 0 h 92"/>
              <a:gd name="T20" fmla="*/ 0 w 150"/>
              <a:gd name="T21" fmla="*/ 0 h 92"/>
              <a:gd name="T22" fmla="*/ 0 w 150"/>
              <a:gd name="T23" fmla="*/ 0 h 92"/>
              <a:gd name="T24" fmla="*/ 0 w 150"/>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0" h="92">
                <a:moveTo>
                  <a:pt x="104" y="58"/>
                </a:moveTo>
                <a:lnTo>
                  <a:pt x="141" y="22"/>
                </a:lnTo>
                <a:lnTo>
                  <a:pt x="150" y="0"/>
                </a:lnTo>
                <a:lnTo>
                  <a:pt x="115" y="14"/>
                </a:lnTo>
                <a:lnTo>
                  <a:pt x="90" y="32"/>
                </a:lnTo>
                <a:lnTo>
                  <a:pt x="43" y="30"/>
                </a:lnTo>
                <a:lnTo>
                  <a:pt x="19" y="49"/>
                </a:lnTo>
                <a:lnTo>
                  <a:pt x="0" y="84"/>
                </a:lnTo>
                <a:lnTo>
                  <a:pt x="4" y="92"/>
                </a:lnTo>
                <a:lnTo>
                  <a:pt x="40" y="89"/>
                </a:lnTo>
                <a:lnTo>
                  <a:pt x="51" y="72"/>
                </a:lnTo>
                <a:lnTo>
                  <a:pt x="72" y="68"/>
                </a:lnTo>
                <a:lnTo>
                  <a:pt x="104" y="5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Freeform 87">
            <a:extLst>
              <a:ext uri="{FF2B5EF4-FFF2-40B4-BE49-F238E27FC236}">
                <a16:creationId xmlns:a16="http://schemas.microsoft.com/office/drawing/2014/main" id="{15A51211-F919-4D4B-9E21-EE4D6C02144F}"/>
              </a:ext>
            </a:extLst>
          </p:cNvPr>
          <p:cNvSpPr>
            <a:spLocks noChangeAspect="1"/>
          </p:cNvSpPr>
          <p:nvPr/>
        </p:nvSpPr>
        <p:spPr bwMode="auto">
          <a:xfrm>
            <a:off x="4361146" y="4863082"/>
            <a:ext cx="321769" cy="424863"/>
          </a:xfrm>
          <a:custGeom>
            <a:avLst/>
            <a:gdLst>
              <a:gd name="T0" fmla="*/ 0 w 217"/>
              <a:gd name="T1" fmla="*/ 0 h 282"/>
              <a:gd name="T2" fmla="*/ 0 w 217"/>
              <a:gd name="T3" fmla="*/ 0 h 282"/>
              <a:gd name="T4" fmla="*/ 0 w 217"/>
              <a:gd name="T5" fmla="*/ 0 h 282"/>
              <a:gd name="T6" fmla="*/ 0 w 217"/>
              <a:gd name="T7" fmla="*/ 0 h 282"/>
              <a:gd name="T8" fmla="*/ 0 w 217"/>
              <a:gd name="T9" fmla="*/ 0 h 282"/>
              <a:gd name="T10" fmla="*/ 0 w 217"/>
              <a:gd name="T11" fmla="*/ 0 h 282"/>
              <a:gd name="T12" fmla="*/ 0 w 217"/>
              <a:gd name="T13" fmla="*/ 0 h 282"/>
              <a:gd name="T14" fmla="*/ 0 w 217"/>
              <a:gd name="T15" fmla="*/ 0 h 282"/>
              <a:gd name="T16" fmla="*/ 0 w 217"/>
              <a:gd name="T17" fmla="*/ 0 h 282"/>
              <a:gd name="T18" fmla="*/ 0 w 217"/>
              <a:gd name="T19" fmla="*/ 0 h 282"/>
              <a:gd name="T20" fmla="*/ 0 w 217"/>
              <a:gd name="T21" fmla="*/ 0 h 282"/>
              <a:gd name="T22" fmla="*/ 0 w 217"/>
              <a:gd name="T23" fmla="*/ 0 h 282"/>
              <a:gd name="T24" fmla="*/ 0 w 217"/>
              <a:gd name="T25" fmla="*/ 0 h 282"/>
              <a:gd name="T26" fmla="*/ 0 w 217"/>
              <a:gd name="T27" fmla="*/ 0 h 282"/>
              <a:gd name="T28" fmla="*/ 0 w 217"/>
              <a:gd name="T29" fmla="*/ 0 h 282"/>
              <a:gd name="T30" fmla="*/ 0 w 217"/>
              <a:gd name="T31" fmla="*/ 0 h 282"/>
              <a:gd name="T32" fmla="*/ 0 w 217"/>
              <a:gd name="T33" fmla="*/ 0 h 282"/>
              <a:gd name="T34" fmla="*/ 0 w 217"/>
              <a:gd name="T35" fmla="*/ 0 h 282"/>
              <a:gd name="T36" fmla="*/ 0 w 217"/>
              <a:gd name="T37" fmla="*/ 0 h 282"/>
              <a:gd name="T38" fmla="*/ 0 w 217"/>
              <a:gd name="T39" fmla="*/ 0 h 282"/>
              <a:gd name="T40" fmla="*/ 0 w 217"/>
              <a:gd name="T41" fmla="*/ 0 h 282"/>
              <a:gd name="T42" fmla="*/ 0 w 217"/>
              <a:gd name="T43" fmla="*/ 0 h 282"/>
              <a:gd name="T44" fmla="*/ 0 w 217"/>
              <a:gd name="T45" fmla="*/ 0 h 282"/>
              <a:gd name="T46" fmla="*/ 0 w 217"/>
              <a:gd name="T47" fmla="*/ 0 h 282"/>
              <a:gd name="T48" fmla="*/ 0 w 217"/>
              <a:gd name="T49" fmla="*/ 0 h 282"/>
              <a:gd name="T50" fmla="*/ 0 w 217"/>
              <a:gd name="T51" fmla="*/ 0 h 282"/>
              <a:gd name="T52" fmla="*/ 0 w 217"/>
              <a:gd name="T53" fmla="*/ 0 h 282"/>
              <a:gd name="T54" fmla="*/ 0 w 217"/>
              <a:gd name="T55" fmla="*/ 0 h 282"/>
              <a:gd name="T56" fmla="*/ 0 w 217"/>
              <a:gd name="T57" fmla="*/ 0 h 2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7" h="282">
                <a:moveTo>
                  <a:pt x="206" y="56"/>
                </a:moveTo>
                <a:lnTo>
                  <a:pt x="191" y="85"/>
                </a:lnTo>
                <a:lnTo>
                  <a:pt x="194" y="93"/>
                </a:lnTo>
                <a:lnTo>
                  <a:pt x="177" y="127"/>
                </a:lnTo>
                <a:lnTo>
                  <a:pt x="160" y="144"/>
                </a:lnTo>
                <a:lnTo>
                  <a:pt x="154" y="159"/>
                </a:lnTo>
                <a:lnTo>
                  <a:pt x="162" y="173"/>
                </a:lnTo>
                <a:lnTo>
                  <a:pt x="159" y="192"/>
                </a:lnTo>
                <a:lnTo>
                  <a:pt x="139" y="184"/>
                </a:lnTo>
                <a:lnTo>
                  <a:pt x="112" y="203"/>
                </a:lnTo>
                <a:lnTo>
                  <a:pt x="71" y="267"/>
                </a:lnTo>
                <a:lnTo>
                  <a:pt x="44" y="282"/>
                </a:lnTo>
                <a:lnTo>
                  <a:pt x="26" y="274"/>
                </a:lnTo>
                <a:lnTo>
                  <a:pt x="19" y="259"/>
                </a:lnTo>
                <a:lnTo>
                  <a:pt x="29" y="204"/>
                </a:lnTo>
                <a:lnTo>
                  <a:pt x="28" y="180"/>
                </a:lnTo>
                <a:lnTo>
                  <a:pt x="14" y="170"/>
                </a:lnTo>
                <a:lnTo>
                  <a:pt x="0" y="152"/>
                </a:lnTo>
                <a:lnTo>
                  <a:pt x="32" y="127"/>
                </a:lnTo>
                <a:lnTo>
                  <a:pt x="44" y="90"/>
                </a:lnTo>
                <a:lnTo>
                  <a:pt x="96" y="50"/>
                </a:lnTo>
                <a:lnTo>
                  <a:pt x="171" y="8"/>
                </a:lnTo>
                <a:lnTo>
                  <a:pt x="194" y="8"/>
                </a:lnTo>
                <a:lnTo>
                  <a:pt x="201" y="0"/>
                </a:lnTo>
                <a:lnTo>
                  <a:pt x="214" y="1"/>
                </a:lnTo>
                <a:lnTo>
                  <a:pt x="212" y="15"/>
                </a:lnTo>
                <a:lnTo>
                  <a:pt x="217" y="24"/>
                </a:lnTo>
                <a:lnTo>
                  <a:pt x="204" y="47"/>
                </a:lnTo>
                <a:lnTo>
                  <a:pt x="206" y="5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Freeform 88">
            <a:extLst>
              <a:ext uri="{FF2B5EF4-FFF2-40B4-BE49-F238E27FC236}">
                <a16:creationId xmlns:a16="http://schemas.microsoft.com/office/drawing/2014/main" id="{0C969422-4A04-47D1-B355-FA6D705AF59B}"/>
              </a:ext>
            </a:extLst>
          </p:cNvPr>
          <p:cNvSpPr>
            <a:spLocks noChangeAspect="1"/>
          </p:cNvSpPr>
          <p:nvPr/>
        </p:nvSpPr>
        <p:spPr bwMode="auto">
          <a:xfrm>
            <a:off x="4559564" y="4726182"/>
            <a:ext cx="63299" cy="84973"/>
          </a:xfrm>
          <a:custGeom>
            <a:avLst/>
            <a:gdLst>
              <a:gd name="T0" fmla="*/ 0 w 48"/>
              <a:gd name="T1" fmla="*/ 0 h 57"/>
              <a:gd name="T2" fmla="*/ 0 w 48"/>
              <a:gd name="T3" fmla="*/ 0 h 57"/>
              <a:gd name="T4" fmla="*/ 0 w 48"/>
              <a:gd name="T5" fmla="*/ 0 h 57"/>
              <a:gd name="T6" fmla="*/ 0 w 48"/>
              <a:gd name="T7" fmla="*/ 0 h 57"/>
              <a:gd name="T8" fmla="*/ 0 w 48"/>
              <a:gd name="T9" fmla="*/ 0 h 57"/>
              <a:gd name="T10" fmla="*/ 0 w 48"/>
              <a:gd name="T11" fmla="*/ 0 h 57"/>
              <a:gd name="T12" fmla="*/ 0 w 48"/>
              <a:gd name="T13" fmla="*/ 0 h 57"/>
              <a:gd name="T14" fmla="*/ 0 w 48"/>
              <a:gd name="T15" fmla="*/ 0 h 57"/>
              <a:gd name="T16" fmla="*/ 0 w 48"/>
              <a:gd name="T17" fmla="*/ 0 h 57"/>
              <a:gd name="T18" fmla="*/ 0 w 48"/>
              <a:gd name="T19" fmla="*/ 0 h 57"/>
              <a:gd name="T20" fmla="*/ 0 w 48"/>
              <a:gd name="T21" fmla="*/ 0 h 57"/>
              <a:gd name="T22" fmla="*/ 0 w 48"/>
              <a:gd name="T23" fmla="*/ 0 h 57"/>
              <a:gd name="T24" fmla="*/ 0 w 48"/>
              <a:gd name="T25" fmla="*/ 0 h 57"/>
              <a:gd name="T26" fmla="*/ 0 w 48"/>
              <a:gd name="T27" fmla="*/ 0 h 57"/>
              <a:gd name="T28" fmla="*/ 0 w 48"/>
              <a:gd name="T29" fmla="*/ 0 h 57"/>
              <a:gd name="T30" fmla="*/ 0 w 48"/>
              <a:gd name="T31" fmla="*/ 0 h 5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57">
                <a:moveTo>
                  <a:pt x="37" y="57"/>
                </a:moveTo>
                <a:lnTo>
                  <a:pt x="29" y="52"/>
                </a:lnTo>
                <a:lnTo>
                  <a:pt x="27" y="49"/>
                </a:lnTo>
                <a:lnTo>
                  <a:pt x="29" y="45"/>
                </a:lnTo>
                <a:lnTo>
                  <a:pt x="32" y="42"/>
                </a:lnTo>
                <a:lnTo>
                  <a:pt x="12" y="30"/>
                </a:lnTo>
                <a:lnTo>
                  <a:pt x="14" y="28"/>
                </a:lnTo>
                <a:lnTo>
                  <a:pt x="0" y="22"/>
                </a:lnTo>
                <a:lnTo>
                  <a:pt x="2" y="10"/>
                </a:lnTo>
                <a:lnTo>
                  <a:pt x="17" y="0"/>
                </a:lnTo>
                <a:lnTo>
                  <a:pt x="27" y="6"/>
                </a:lnTo>
                <a:lnTo>
                  <a:pt x="34" y="3"/>
                </a:lnTo>
                <a:lnTo>
                  <a:pt x="44" y="20"/>
                </a:lnTo>
                <a:lnTo>
                  <a:pt x="48" y="38"/>
                </a:lnTo>
                <a:lnTo>
                  <a:pt x="39" y="52"/>
                </a:lnTo>
                <a:lnTo>
                  <a:pt x="37" y="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Freeform 89">
            <a:extLst>
              <a:ext uri="{FF2B5EF4-FFF2-40B4-BE49-F238E27FC236}">
                <a16:creationId xmlns:a16="http://schemas.microsoft.com/office/drawing/2014/main" id="{4336CFFF-831E-4FA6-AFA8-438F5946103F}"/>
              </a:ext>
            </a:extLst>
          </p:cNvPr>
          <p:cNvSpPr>
            <a:spLocks noChangeAspect="1"/>
          </p:cNvSpPr>
          <p:nvPr/>
        </p:nvSpPr>
        <p:spPr bwMode="auto">
          <a:xfrm>
            <a:off x="4522640" y="4995262"/>
            <a:ext cx="15824" cy="14162"/>
          </a:xfrm>
          <a:custGeom>
            <a:avLst/>
            <a:gdLst>
              <a:gd name="T0" fmla="*/ 0 w 10"/>
              <a:gd name="T1" fmla="*/ 0 h 15"/>
              <a:gd name="T2" fmla="*/ 0 w 10"/>
              <a:gd name="T3" fmla="*/ 0 h 15"/>
              <a:gd name="T4" fmla="*/ 0 w 10"/>
              <a:gd name="T5" fmla="*/ 0 h 15"/>
              <a:gd name="T6" fmla="*/ 0 w 10"/>
              <a:gd name="T7" fmla="*/ 0 h 15"/>
              <a:gd name="T8" fmla="*/ 0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a:moveTo>
                  <a:pt x="0" y="13"/>
                </a:moveTo>
                <a:lnTo>
                  <a:pt x="0" y="3"/>
                </a:lnTo>
                <a:lnTo>
                  <a:pt x="10" y="0"/>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Freeform 90">
            <a:extLst>
              <a:ext uri="{FF2B5EF4-FFF2-40B4-BE49-F238E27FC236}">
                <a16:creationId xmlns:a16="http://schemas.microsoft.com/office/drawing/2014/main" id="{46A0D300-CADA-409A-9039-C3FFEC539714}"/>
              </a:ext>
            </a:extLst>
          </p:cNvPr>
          <p:cNvSpPr>
            <a:spLocks noChangeAspect="1"/>
          </p:cNvSpPr>
          <p:nvPr/>
        </p:nvSpPr>
        <p:spPr bwMode="auto">
          <a:xfrm>
            <a:off x="4417142" y="5023586"/>
            <a:ext cx="63299" cy="23604"/>
          </a:xfrm>
          <a:custGeom>
            <a:avLst/>
            <a:gdLst>
              <a:gd name="T0" fmla="*/ 0 w 42"/>
              <a:gd name="T1" fmla="*/ 0 h 18"/>
              <a:gd name="T2" fmla="*/ 0 w 42"/>
              <a:gd name="T3" fmla="*/ 0 h 18"/>
              <a:gd name="T4" fmla="*/ 0 w 42"/>
              <a:gd name="T5" fmla="*/ 0 h 18"/>
              <a:gd name="T6" fmla="*/ 0 w 42"/>
              <a:gd name="T7" fmla="*/ 0 h 18"/>
              <a:gd name="T8" fmla="*/ 0 w 42"/>
              <a:gd name="T9" fmla="*/ 0 h 18"/>
              <a:gd name="T10" fmla="*/ 0 w 4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18">
                <a:moveTo>
                  <a:pt x="0" y="18"/>
                </a:moveTo>
                <a:lnTo>
                  <a:pt x="0" y="8"/>
                </a:lnTo>
                <a:lnTo>
                  <a:pt x="35" y="0"/>
                </a:lnTo>
                <a:lnTo>
                  <a:pt x="42" y="6"/>
                </a:lnTo>
                <a:lnTo>
                  <a:pt x="30" y="18"/>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Freeform 91">
            <a:extLst>
              <a:ext uri="{FF2B5EF4-FFF2-40B4-BE49-F238E27FC236}">
                <a16:creationId xmlns:a16="http://schemas.microsoft.com/office/drawing/2014/main" id="{31BBED61-72E6-4F90-8AA8-C856D93A7596}"/>
              </a:ext>
            </a:extLst>
          </p:cNvPr>
          <p:cNvSpPr>
            <a:spLocks noChangeAspect="1"/>
          </p:cNvSpPr>
          <p:nvPr/>
        </p:nvSpPr>
        <p:spPr bwMode="auto">
          <a:xfrm>
            <a:off x="4279994" y="4853641"/>
            <a:ext cx="100223" cy="70811"/>
          </a:xfrm>
          <a:custGeom>
            <a:avLst/>
            <a:gdLst>
              <a:gd name="T0" fmla="*/ 0 w 63"/>
              <a:gd name="T1" fmla="*/ 0 h 49"/>
              <a:gd name="T2" fmla="*/ 0 w 63"/>
              <a:gd name="T3" fmla="*/ 0 h 49"/>
              <a:gd name="T4" fmla="*/ 0 w 63"/>
              <a:gd name="T5" fmla="*/ 0 h 49"/>
              <a:gd name="T6" fmla="*/ 0 w 63"/>
              <a:gd name="T7" fmla="*/ 0 h 49"/>
              <a:gd name="T8" fmla="*/ 0 w 63"/>
              <a:gd name="T9" fmla="*/ 0 h 49"/>
              <a:gd name="T10" fmla="*/ 0 w 63"/>
              <a:gd name="T11" fmla="*/ 0 h 49"/>
              <a:gd name="T12" fmla="*/ 0 w 63"/>
              <a:gd name="T13" fmla="*/ 0 h 49"/>
              <a:gd name="T14" fmla="*/ 0 w 63"/>
              <a:gd name="T15" fmla="*/ 0 h 49"/>
              <a:gd name="T16" fmla="*/ 0 w 63"/>
              <a:gd name="T17" fmla="*/ 0 h 49"/>
              <a:gd name="T18" fmla="*/ 0 w 63"/>
              <a:gd name="T19" fmla="*/ 0 h 49"/>
              <a:gd name="T20" fmla="*/ 0 w 63"/>
              <a:gd name="T21" fmla="*/ 0 h 49"/>
              <a:gd name="T22" fmla="*/ 0 w 63"/>
              <a:gd name="T23" fmla="*/ 0 h 49"/>
              <a:gd name="T24" fmla="*/ 0 w 63"/>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49">
                <a:moveTo>
                  <a:pt x="19" y="26"/>
                </a:moveTo>
                <a:lnTo>
                  <a:pt x="5" y="29"/>
                </a:lnTo>
                <a:lnTo>
                  <a:pt x="0" y="7"/>
                </a:lnTo>
                <a:lnTo>
                  <a:pt x="15" y="7"/>
                </a:lnTo>
                <a:lnTo>
                  <a:pt x="19" y="0"/>
                </a:lnTo>
                <a:lnTo>
                  <a:pt x="28" y="3"/>
                </a:lnTo>
                <a:lnTo>
                  <a:pt x="39" y="23"/>
                </a:lnTo>
                <a:lnTo>
                  <a:pt x="39" y="27"/>
                </a:lnTo>
                <a:lnTo>
                  <a:pt x="51" y="35"/>
                </a:lnTo>
                <a:lnTo>
                  <a:pt x="57" y="32"/>
                </a:lnTo>
                <a:lnTo>
                  <a:pt x="63" y="37"/>
                </a:lnTo>
                <a:lnTo>
                  <a:pt x="39" y="49"/>
                </a:lnTo>
                <a:lnTo>
                  <a:pt x="19" y="2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Freeform 92">
            <a:extLst>
              <a:ext uri="{FF2B5EF4-FFF2-40B4-BE49-F238E27FC236}">
                <a16:creationId xmlns:a16="http://schemas.microsoft.com/office/drawing/2014/main" id="{BB8B7904-79C2-488D-BC52-81297CDF1498}"/>
              </a:ext>
            </a:extLst>
          </p:cNvPr>
          <p:cNvSpPr>
            <a:spLocks noChangeAspect="1"/>
          </p:cNvSpPr>
          <p:nvPr/>
        </p:nvSpPr>
        <p:spPr bwMode="auto">
          <a:xfrm>
            <a:off x="4117978" y="4523191"/>
            <a:ext cx="269020" cy="188828"/>
          </a:xfrm>
          <a:custGeom>
            <a:avLst/>
            <a:gdLst>
              <a:gd name="T0" fmla="*/ 0 w 176"/>
              <a:gd name="T1" fmla="*/ 0 h 125"/>
              <a:gd name="T2" fmla="*/ 0 w 176"/>
              <a:gd name="T3" fmla="*/ 0 h 125"/>
              <a:gd name="T4" fmla="*/ 0 w 176"/>
              <a:gd name="T5" fmla="*/ 0 h 125"/>
              <a:gd name="T6" fmla="*/ 0 w 176"/>
              <a:gd name="T7" fmla="*/ 0 h 125"/>
              <a:gd name="T8" fmla="*/ 0 w 176"/>
              <a:gd name="T9" fmla="*/ 0 h 125"/>
              <a:gd name="T10" fmla="*/ 0 w 176"/>
              <a:gd name="T11" fmla="*/ 0 h 125"/>
              <a:gd name="T12" fmla="*/ 0 w 176"/>
              <a:gd name="T13" fmla="*/ 0 h 125"/>
              <a:gd name="T14" fmla="*/ 0 w 176"/>
              <a:gd name="T15" fmla="*/ 0 h 125"/>
              <a:gd name="T16" fmla="*/ 0 w 176"/>
              <a:gd name="T17" fmla="*/ 0 h 125"/>
              <a:gd name="T18" fmla="*/ 0 w 176"/>
              <a:gd name="T19" fmla="*/ 0 h 125"/>
              <a:gd name="T20" fmla="*/ 0 w 176"/>
              <a:gd name="T21" fmla="*/ 0 h 125"/>
              <a:gd name="T22" fmla="*/ 0 w 176"/>
              <a:gd name="T23" fmla="*/ 0 h 125"/>
              <a:gd name="T24" fmla="*/ 0 w 176"/>
              <a:gd name="T25" fmla="*/ 0 h 125"/>
              <a:gd name="T26" fmla="*/ 0 w 176"/>
              <a:gd name="T27" fmla="*/ 0 h 125"/>
              <a:gd name="T28" fmla="*/ 0 w 176"/>
              <a:gd name="T29" fmla="*/ 0 h 125"/>
              <a:gd name="T30" fmla="*/ 0 w 176"/>
              <a:gd name="T31" fmla="*/ 0 h 125"/>
              <a:gd name="T32" fmla="*/ 0 w 176"/>
              <a:gd name="T33" fmla="*/ 0 h 1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6" h="125">
                <a:moveTo>
                  <a:pt x="76" y="80"/>
                </a:moveTo>
                <a:lnTo>
                  <a:pt x="50" y="75"/>
                </a:lnTo>
                <a:lnTo>
                  <a:pt x="27" y="89"/>
                </a:lnTo>
                <a:lnTo>
                  <a:pt x="25" y="107"/>
                </a:lnTo>
                <a:lnTo>
                  <a:pt x="19" y="125"/>
                </a:lnTo>
                <a:lnTo>
                  <a:pt x="6" y="112"/>
                </a:lnTo>
                <a:lnTo>
                  <a:pt x="0" y="84"/>
                </a:lnTo>
                <a:lnTo>
                  <a:pt x="33" y="72"/>
                </a:lnTo>
                <a:lnTo>
                  <a:pt x="60" y="37"/>
                </a:lnTo>
                <a:lnTo>
                  <a:pt x="105" y="13"/>
                </a:lnTo>
                <a:lnTo>
                  <a:pt x="136" y="6"/>
                </a:lnTo>
                <a:lnTo>
                  <a:pt x="144" y="0"/>
                </a:lnTo>
                <a:lnTo>
                  <a:pt x="157" y="13"/>
                </a:lnTo>
                <a:lnTo>
                  <a:pt x="169" y="13"/>
                </a:lnTo>
                <a:lnTo>
                  <a:pt x="176" y="23"/>
                </a:lnTo>
                <a:lnTo>
                  <a:pt x="96" y="65"/>
                </a:lnTo>
                <a:lnTo>
                  <a:pt x="76" y="8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Freeform 93">
            <a:extLst>
              <a:ext uri="{FF2B5EF4-FFF2-40B4-BE49-F238E27FC236}">
                <a16:creationId xmlns:a16="http://schemas.microsoft.com/office/drawing/2014/main" id="{268C0AEC-BA54-44F2-9503-7A78C2F9395B}"/>
              </a:ext>
            </a:extLst>
          </p:cNvPr>
          <p:cNvSpPr>
            <a:spLocks noChangeAspect="1"/>
          </p:cNvSpPr>
          <p:nvPr/>
        </p:nvSpPr>
        <p:spPr bwMode="auto">
          <a:xfrm>
            <a:off x="4324223" y="5287945"/>
            <a:ext cx="36925" cy="51928"/>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6">
                <a:moveTo>
                  <a:pt x="14" y="1"/>
                </a:moveTo>
                <a:lnTo>
                  <a:pt x="22" y="0"/>
                </a:lnTo>
                <a:lnTo>
                  <a:pt x="24" y="19"/>
                </a:lnTo>
                <a:lnTo>
                  <a:pt x="22" y="36"/>
                </a:lnTo>
                <a:lnTo>
                  <a:pt x="0" y="21"/>
                </a:lnTo>
                <a:lnTo>
                  <a:pt x="8" y="16"/>
                </a:lnTo>
                <a:lnTo>
                  <a:pt x="14"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Freeform 94">
            <a:extLst>
              <a:ext uri="{FF2B5EF4-FFF2-40B4-BE49-F238E27FC236}">
                <a16:creationId xmlns:a16="http://schemas.microsoft.com/office/drawing/2014/main" id="{5AC0D7C9-7D11-46B3-BB55-2551AC183513}"/>
              </a:ext>
            </a:extLst>
          </p:cNvPr>
          <p:cNvSpPr>
            <a:spLocks noChangeAspect="1"/>
          </p:cNvSpPr>
          <p:nvPr/>
        </p:nvSpPr>
        <p:spPr bwMode="auto">
          <a:xfrm>
            <a:off x="4260923" y="5344594"/>
            <a:ext cx="100223" cy="321008"/>
          </a:xfrm>
          <a:custGeom>
            <a:avLst/>
            <a:gdLst>
              <a:gd name="T0" fmla="*/ 0 w 69"/>
              <a:gd name="T1" fmla="*/ 0 h 213"/>
              <a:gd name="T2" fmla="*/ 0 w 69"/>
              <a:gd name="T3" fmla="*/ 0 h 213"/>
              <a:gd name="T4" fmla="*/ 0 w 69"/>
              <a:gd name="T5" fmla="*/ 0 h 213"/>
              <a:gd name="T6" fmla="*/ 0 w 69"/>
              <a:gd name="T7" fmla="*/ 0 h 213"/>
              <a:gd name="T8" fmla="*/ 0 w 69"/>
              <a:gd name="T9" fmla="*/ 0 h 213"/>
              <a:gd name="T10" fmla="*/ 0 w 69"/>
              <a:gd name="T11" fmla="*/ 0 h 213"/>
              <a:gd name="T12" fmla="*/ 0 w 69"/>
              <a:gd name="T13" fmla="*/ 0 h 213"/>
              <a:gd name="T14" fmla="*/ 0 w 69"/>
              <a:gd name="T15" fmla="*/ 0 h 213"/>
              <a:gd name="T16" fmla="*/ 0 w 69"/>
              <a:gd name="T17" fmla="*/ 0 h 213"/>
              <a:gd name="T18" fmla="*/ 0 w 69"/>
              <a:gd name="T19" fmla="*/ 0 h 213"/>
              <a:gd name="T20" fmla="*/ 0 w 69"/>
              <a:gd name="T21" fmla="*/ 0 h 213"/>
              <a:gd name="T22" fmla="*/ 0 w 69"/>
              <a:gd name="T23" fmla="*/ 0 h 213"/>
              <a:gd name="T24" fmla="*/ 0 w 69"/>
              <a:gd name="T25" fmla="*/ 0 h 213"/>
              <a:gd name="T26" fmla="*/ 0 w 69"/>
              <a:gd name="T27" fmla="*/ 0 h 213"/>
              <a:gd name="T28" fmla="*/ 0 w 69"/>
              <a:gd name="T29" fmla="*/ 0 h 213"/>
              <a:gd name="T30" fmla="*/ 0 w 69"/>
              <a:gd name="T31" fmla="*/ 0 h 213"/>
              <a:gd name="T32" fmla="*/ 0 w 69"/>
              <a:gd name="T33" fmla="*/ 0 h 213"/>
              <a:gd name="T34" fmla="*/ 0 w 69"/>
              <a:gd name="T35" fmla="*/ 0 h 213"/>
              <a:gd name="T36" fmla="*/ 0 w 69"/>
              <a:gd name="T37" fmla="*/ 0 h 213"/>
              <a:gd name="T38" fmla="*/ 0 w 69"/>
              <a:gd name="T39" fmla="*/ 0 h 213"/>
              <a:gd name="T40" fmla="*/ 0 w 69"/>
              <a:gd name="T41" fmla="*/ 0 h 213"/>
              <a:gd name="T42" fmla="*/ 0 w 69"/>
              <a:gd name="T43" fmla="*/ 0 h 213"/>
              <a:gd name="T44" fmla="*/ 0 w 69"/>
              <a:gd name="T45" fmla="*/ 0 h 213"/>
              <a:gd name="T46" fmla="*/ 0 w 69"/>
              <a:gd name="T47" fmla="*/ 0 h 213"/>
              <a:gd name="T48" fmla="*/ 0 w 69"/>
              <a:gd name="T49" fmla="*/ 0 h 213"/>
              <a:gd name="T50" fmla="*/ 0 w 69"/>
              <a:gd name="T51" fmla="*/ 0 h 213"/>
              <a:gd name="T52" fmla="*/ 0 w 69"/>
              <a:gd name="T53" fmla="*/ 0 h 213"/>
              <a:gd name="T54" fmla="*/ 0 w 69"/>
              <a:gd name="T55" fmla="*/ 0 h 213"/>
              <a:gd name="T56" fmla="*/ 0 w 69"/>
              <a:gd name="T57" fmla="*/ 0 h 213"/>
              <a:gd name="T58" fmla="*/ 0 w 69"/>
              <a:gd name="T59" fmla="*/ 0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9" h="213">
                <a:moveTo>
                  <a:pt x="57" y="173"/>
                </a:moveTo>
                <a:lnTo>
                  <a:pt x="39" y="195"/>
                </a:lnTo>
                <a:lnTo>
                  <a:pt x="39" y="209"/>
                </a:lnTo>
                <a:lnTo>
                  <a:pt x="33" y="213"/>
                </a:lnTo>
                <a:lnTo>
                  <a:pt x="19" y="201"/>
                </a:lnTo>
                <a:lnTo>
                  <a:pt x="7" y="190"/>
                </a:lnTo>
                <a:lnTo>
                  <a:pt x="20" y="171"/>
                </a:lnTo>
                <a:lnTo>
                  <a:pt x="15" y="150"/>
                </a:lnTo>
                <a:lnTo>
                  <a:pt x="13" y="135"/>
                </a:lnTo>
                <a:lnTo>
                  <a:pt x="3" y="127"/>
                </a:lnTo>
                <a:lnTo>
                  <a:pt x="0" y="110"/>
                </a:lnTo>
                <a:lnTo>
                  <a:pt x="20" y="88"/>
                </a:lnTo>
                <a:lnTo>
                  <a:pt x="20" y="72"/>
                </a:lnTo>
                <a:lnTo>
                  <a:pt x="36" y="43"/>
                </a:lnTo>
                <a:lnTo>
                  <a:pt x="36" y="33"/>
                </a:lnTo>
                <a:lnTo>
                  <a:pt x="37" y="18"/>
                </a:lnTo>
                <a:lnTo>
                  <a:pt x="54" y="0"/>
                </a:lnTo>
                <a:lnTo>
                  <a:pt x="64" y="2"/>
                </a:lnTo>
                <a:lnTo>
                  <a:pt x="55" y="24"/>
                </a:lnTo>
                <a:lnTo>
                  <a:pt x="59" y="44"/>
                </a:lnTo>
                <a:lnTo>
                  <a:pt x="52" y="53"/>
                </a:lnTo>
                <a:lnTo>
                  <a:pt x="49" y="72"/>
                </a:lnTo>
                <a:lnTo>
                  <a:pt x="37" y="88"/>
                </a:lnTo>
                <a:lnTo>
                  <a:pt x="37" y="110"/>
                </a:lnTo>
                <a:lnTo>
                  <a:pt x="62" y="140"/>
                </a:lnTo>
                <a:lnTo>
                  <a:pt x="57" y="148"/>
                </a:lnTo>
                <a:lnTo>
                  <a:pt x="59" y="155"/>
                </a:lnTo>
                <a:lnTo>
                  <a:pt x="69" y="163"/>
                </a:lnTo>
                <a:lnTo>
                  <a:pt x="69" y="171"/>
                </a:lnTo>
                <a:lnTo>
                  <a:pt x="57" y="17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Freeform 95">
            <a:extLst>
              <a:ext uri="{FF2B5EF4-FFF2-40B4-BE49-F238E27FC236}">
                <a16:creationId xmlns:a16="http://schemas.microsoft.com/office/drawing/2014/main" id="{7CC8093C-8278-4ED5-B5AB-6694D95A95A9}"/>
              </a:ext>
            </a:extLst>
          </p:cNvPr>
          <p:cNvSpPr>
            <a:spLocks noChangeAspect="1"/>
          </p:cNvSpPr>
          <p:nvPr/>
        </p:nvSpPr>
        <p:spPr bwMode="auto">
          <a:xfrm>
            <a:off x="4179771" y="4745064"/>
            <a:ext cx="47474" cy="42486"/>
          </a:xfrm>
          <a:custGeom>
            <a:avLst/>
            <a:gdLst>
              <a:gd name="T0" fmla="*/ 0 w 36"/>
              <a:gd name="T1" fmla="*/ 0 h 29"/>
              <a:gd name="T2" fmla="*/ 0 w 36"/>
              <a:gd name="T3" fmla="*/ 0 h 29"/>
              <a:gd name="T4" fmla="*/ 0 w 36"/>
              <a:gd name="T5" fmla="*/ 0 h 29"/>
              <a:gd name="T6" fmla="*/ 0 w 36"/>
              <a:gd name="T7" fmla="*/ 0 h 29"/>
              <a:gd name="T8" fmla="*/ 0 w 36"/>
              <a:gd name="T9" fmla="*/ 0 h 29"/>
              <a:gd name="T10" fmla="*/ 0 w 36"/>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9">
                <a:moveTo>
                  <a:pt x="0" y="24"/>
                </a:moveTo>
                <a:lnTo>
                  <a:pt x="0" y="4"/>
                </a:lnTo>
                <a:lnTo>
                  <a:pt x="20" y="0"/>
                </a:lnTo>
                <a:lnTo>
                  <a:pt x="36" y="15"/>
                </a:lnTo>
                <a:lnTo>
                  <a:pt x="27" y="29"/>
                </a:lnTo>
                <a:lnTo>
                  <a:pt x="0" y="2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Freeform 96">
            <a:extLst>
              <a:ext uri="{FF2B5EF4-FFF2-40B4-BE49-F238E27FC236}">
                <a16:creationId xmlns:a16="http://schemas.microsoft.com/office/drawing/2014/main" id="{905793C0-4F37-4989-AC73-12F79A6DFF43}"/>
              </a:ext>
            </a:extLst>
          </p:cNvPr>
          <p:cNvSpPr>
            <a:spLocks noChangeAspect="1"/>
          </p:cNvSpPr>
          <p:nvPr/>
        </p:nvSpPr>
        <p:spPr bwMode="auto">
          <a:xfrm>
            <a:off x="4158672" y="4494867"/>
            <a:ext cx="42199" cy="28324"/>
          </a:xfrm>
          <a:custGeom>
            <a:avLst/>
            <a:gdLst>
              <a:gd name="T0" fmla="*/ 0 w 29"/>
              <a:gd name="T1" fmla="*/ 0 h 18"/>
              <a:gd name="T2" fmla="*/ 0 w 29"/>
              <a:gd name="T3" fmla="*/ 0 h 18"/>
              <a:gd name="T4" fmla="*/ 0 w 29"/>
              <a:gd name="T5" fmla="*/ 0 h 18"/>
              <a:gd name="T6" fmla="*/ 0 w 29"/>
              <a:gd name="T7" fmla="*/ 0 h 18"/>
              <a:gd name="T8" fmla="*/ 0 w 29"/>
              <a:gd name="T9" fmla="*/ 0 h 18"/>
              <a:gd name="T10" fmla="*/ 0 w 2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8">
                <a:moveTo>
                  <a:pt x="0" y="1"/>
                </a:moveTo>
                <a:lnTo>
                  <a:pt x="22" y="0"/>
                </a:lnTo>
                <a:lnTo>
                  <a:pt x="26" y="3"/>
                </a:lnTo>
                <a:lnTo>
                  <a:pt x="29" y="15"/>
                </a:lnTo>
                <a:lnTo>
                  <a:pt x="14" y="18"/>
                </a:lnTo>
                <a:lnTo>
                  <a:pt x="0" y="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Freeform 97">
            <a:extLst>
              <a:ext uri="{FF2B5EF4-FFF2-40B4-BE49-F238E27FC236}">
                <a16:creationId xmlns:a16="http://schemas.microsoft.com/office/drawing/2014/main" id="{DE9E66D1-045C-4101-9E73-94AE910C7BBD}"/>
              </a:ext>
            </a:extLst>
          </p:cNvPr>
          <p:cNvSpPr>
            <a:spLocks noChangeAspect="1"/>
          </p:cNvSpPr>
          <p:nvPr/>
        </p:nvSpPr>
        <p:spPr bwMode="auto">
          <a:xfrm>
            <a:off x="4204405" y="5646719"/>
            <a:ext cx="94948" cy="66090"/>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5">
                <a:moveTo>
                  <a:pt x="8" y="45"/>
                </a:moveTo>
                <a:lnTo>
                  <a:pt x="0" y="40"/>
                </a:lnTo>
                <a:lnTo>
                  <a:pt x="6" y="22"/>
                </a:lnTo>
                <a:lnTo>
                  <a:pt x="19" y="7"/>
                </a:lnTo>
                <a:lnTo>
                  <a:pt x="44" y="4"/>
                </a:lnTo>
                <a:lnTo>
                  <a:pt x="62" y="0"/>
                </a:lnTo>
                <a:lnTo>
                  <a:pt x="53" y="16"/>
                </a:lnTo>
                <a:lnTo>
                  <a:pt x="8"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Freeform 98">
            <a:extLst>
              <a:ext uri="{FF2B5EF4-FFF2-40B4-BE49-F238E27FC236}">
                <a16:creationId xmlns:a16="http://schemas.microsoft.com/office/drawing/2014/main" id="{FDA5703E-6068-4CA1-B135-8936C443E89E}"/>
              </a:ext>
            </a:extLst>
          </p:cNvPr>
          <p:cNvSpPr>
            <a:spLocks noChangeAspect="1"/>
          </p:cNvSpPr>
          <p:nvPr/>
        </p:nvSpPr>
        <p:spPr bwMode="auto">
          <a:xfrm>
            <a:off x="4107428" y="4414615"/>
            <a:ext cx="94948" cy="103855"/>
          </a:xfrm>
          <a:custGeom>
            <a:avLst/>
            <a:gdLst>
              <a:gd name="T0" fmla="*/ 0 w 63"/>
              <a:gd name="T1" fmla="*/ 0 h 67"/>
              <a:gd name="T2" fmla="*/ 0 w 63"/>
              <a:gd name="T3" fmla="*/ 0 h 67"/>
              <a:gd name="T4" fmla="*/ 0 w 63"/>
              <a:gd name="T5" fmla="*/ 0 h 67"/>
              <a:gd name="T6" fmla="*/ 0 w 63"/>
              <a:gd name="T7" fmla="*/ 0 h 67"/>
              <a:gd name="T8" fmla="*/ 0 w 63"/>
              <a:gd name="T9" fmla="*/ 0 h 67"/>
              <a:gd name="T10" fmla="*/ 0 w 63"/>
              <a:gd name="T11" fmla="*/ 0 h 67"/>
              <a:gd name="T12" fmla="*/ 0 w 63"/>
              <a:gd name="T13" fmla="*/ 0 h 67"/>
              <a:gd name="T14" fmla="*/ 0 w 63"/>
              <a:gd name="T15" fmla="*/ 0 h 67"/>
              <a:gd name="T16" fmla="*/ 0 w 63"/>
              <a:gd name="T17" fmla="*/ 0 h 67"/>
              <a:gd name="T18" fmla="*/ 0 w 63"/>
              <a:gd name="T19" fmla="*/ 0 h 67"/>
              <a:gd name="T20" fmla="*/ 0 w 63"/>
              <a:gd name="T21" fmla="*/ 0 h 67"/>
              <a:gd name="T22" fmla="*/ 0 w 63"/>
              <a:gd name="T23" fmla="*/ 0 h 67"/>
              <a:gd name="T24" fmla="*/ 0 w 63"/>
              <a:gd name="T25" fmla="*/ 0 h 67"/>
              <a:gd name="T26" fmla="*/ 0 w 63"/>
              <a:gd name="T27" fmla="*/ 0 h 67"/>
              <a:gd name="T28" fmla="*/ 0 w 63"/>
              <a:gd name="T29" fmla="*/ 0 h 67"/>
              <a:gd name="T30" fmla="*/ 0 w 63"/>
              <a:gd name="T31" fmla="*/ 0 h 67"/>
              <a:gd name="T32" fmla="*/ 0 w 63"/>
              <a:gd name="T33" fmla="*/ 0 h 67"/>
              <a:gd name="T34" fmla="*/ 0 w 63"/>
              <a:gd name="T35" fmla="*/ 0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67">
                <a:moveTo>
                  <a:pt x="37" y="67"/>
                </a:moveTo>
                <a:lnTo>
                  <a:pt x="13" y="61"/>
                </a:lnTo>
                <a:lnTo>
                  <a:pt x="18" y="26"/>
                </a:lnTo>
                <a:lnTo>
                  <a:pt x="26" y="23"/>
                </a:lnTo>
                <a:lnTo>
                  <a:pt x="17" y="13"/>
                </a:lnTo>
                <a:lnTo>
                  <a:pt x="13" y="15"/>
                </a:lnTo>
                <a:lnTo>
                  <a:pt x="0" y="0"/>
                </a:lnTo>
                <a:lnTo>
                  <a:pt x="16" y="0"/>
                </a:lnTo>
                <a:lnTo>
                  <a:pt x="28" y="3"/>
                </a:lnTo>
                <a:lnTo>
                  <a:pt x="40" y="11"/>
                </a:lnTo>
                <a:lnTo>
                  <a:pt x="34" y="16"/>
                </a:lnTo>
                <a:lnTo>
                  <a:pt x="45" y="26"/>
                </a:lnTo>
                <a:lnTo>
                  <a:pt x="54" y="23"/>
                </a:lnTo>
                <a:lnTo>
                  <a:pt x="62" y="35"/>
                </a:lnTo>
                <a:lnTo>
                  <a:pt x="58" y="48"/>
                </a:lnTo>
                <a:lnTo>
                  <a:pt x="63" y="56"/>
                </a:lnTo>
                <a:lnTo>
                  <a:pt x="38" y="58"/>
                </a:lnTo>
                <a:lnTo>
                  <a:pt x="37" y="6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Freeform 99">
            <a:extLst>
              <a:ext uri="{FF2B5EF4-FFF2-40B4-BE49-F238E27FC236}">
                <a16:creationId xmlns:a16="http://schemas.microsoft.com/office/drawing/2014/main" id="{FB429431-3720-45BA-B139-BE479A954FAC}"/>
              </a:ext>
            </a:extLst>
          </p:cNvPr>
          <p:cNvSpPr>
            <a:spLocks noChangeAspect="1"/>
          </p:cNvSpPr>
          <p:nvPr/>
        </p:nvSpPr>
        <p:spPr bwMode="auto">
          <a:xfrm>
            <a:off x="4117978" y="4112490"/>
            <a:ext cx="42199" cy="23604"/>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w 31"/>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7">
                <a:moveTo>
                  <a:pt x="28" y="13"/>
                </a:moveTo>
                <a:lnTo>
                  <a:pt x="31" y="8"/>
                </a:lnTo>
                <a:lnTo>
                  <a:pt x="19" y="0"/>
                </a:lnTo>
                <a:lnTo>
                  <a:pt x="0" y="5"/>
                </a:lnTo>
                <a:lnTo>
                  <a:pt x="8" y="17"/>
                </a:lnTo>
                <a:lnTo>
                  <a:pt x="28"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3" name="Freeform 100">
            <a:extLst>
              <a:ext uri="{FF2B5EF4-FFF2-40B4-BE49-F238E27FC236}">
                <a16:creationId xmlns:a16="http://schemas.microsoft.com/office/drawing/2014/main" id="{F117D463-3ECA-40EE-B338-9AEF693019BA}"/>
              </a:ext>
            </a:extLst>
          </p:cNvPr>
          <p:cNvSpPr>
            <a:spLocks noChangeAspect="1"/>
          </p:cNvSpPr>
          <p:nvPr/>
        </p:nvSpPr>
        <p:spPr bwMode="auto">
          <a:xfrm>
            <a:off x="4033580" y="4320201"/>
            <a:ext cx="73848" cy="84973"/>
          </a:xfrm>
          <a:custGeom>
            <a:avLst/>
            <a:gdLst>
              <a:gd name="T0" fmla="*/ 0 w 49"/>
              <a:gd name="T1" fmla="*/ 0 h 52"/>
              <a:gd name="T2" fmla="*/ 0 w 49"/>
              <a:gd name="T3" fmla="*/ 0 h 52"/>
              <a:gd name="T4" fmla="*/ 0 w 49"/>
              <a:gd name="T5" fmla="*/ 0 h 52"/>
              <a:gd name="T6" fmla="*/ 0 w 49"/>
              <a:gd name="T7" fmla="*/ 0 h 52"/>
              <a:gd name="T8" fmla="*/ 0 w 49"/>
              <a:gd name="T9" fmla="*/ 0 h 52"/>
              <a:gd name="T10" fmla="*/ 0 w 49"/>
              <a:gd name="T11" fmla="*/ 0 h 52"/>
              <a:gd name="T12" fmla="*/ 0 w 49"/>
              <a:gd name="T13" fmla="*/ 0 h 52"/>
              <a:gd name="T14" fmla="*/ 0 w 49"/>
              <a:gd name="T15" fmla="*/ 0 h 52"/>
              <a:gd name="T16" fmla="*/ 0 w 49"/>
              <a:gd name="T17" fmla="*/ 0 h 52"/>
              <a:gd name="T18" fmla="*/ 0 w 49"/>
              <a:gd name="T19" fmla="*/ 0 h 52"/>
              <a:gd name="T20" fmla="*/ 0 w 49"/>
              <a:gd name="T21" fmla="*/ 0 h 52"/>
              <a:gd name="T22" fmla="*/ 0 w 49"/>
              <a:gd name="T23" fmla="*/ 0 h 52"/>
              <a:gd name="T24" fmla="*/ 0 w 49"/>
              <a:gd name="T25" fmla="*/ 0 h 52"/>
              <a:gd name="T26" fmla="*/ 0 w 49"/>
              <a:gd name="T27" fmla="*/ 0 h 52"/>
              <a:gd name="T28" fmla="*/ 0 w 49"/>
              <a:gd name="T29" fmla="*/ 0 h 52"/>
              <a:gd name="T30" fmla="*/ 0 w 49"/>
              <a:gd name="T31" fmla="*/ 0 h 52"/>
              <a:gd name="T32" fmla="*/ 0 w 49"/>
              <a:gd name="T33" fmla="*/ 0 h 52"/>
              <a:gd name="T34" fmla="*/ 0 w 49"/>
              <a:gd name="T35" fmla="*/ 0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52">
                <a:moveTo>
                  <a:pt x="31" y="49"/>
                </a:moveTo>
                <a:lnTo>
                  <a:pt x="29" y="46"/>
                </a:lnTo>
                <a:lnTo>
                  <a:pt x="35" y="40"/>
                </a:lnTo>
                <a:lnTo>
                  <a:pt x="19" y="42"/>
                </a:lnTo>
                <a:lnTo>
                  <a:pt x="19" y="25"/>
                </a:lnTo>
                <a:lnTo>
                  <a:pt x="14" y="25"/>
                </a:lnTo>
                <a:lnTo>
                  <a:pt x="0" y="17"/>
                </a:lnTo>
                <a:lnTo>
                  <a:pt x="0" y="7"/>
                </a:lnTo>
                <a:lnTo>
                  <a:pt x="7" y="7"/>
                </a:lnTo>
                <a:lnTo>
                  <a:pt x="9" y="0"/>
                </a:lnTo>
                <a:lnTo>
                  <a:pt x="31" y="7"/>
                </a:lnTo>
                <a:lnTo>
                  <a:pt x="32" y="13"/>
                </a:lnTo>
                <a:lnTo>
                  <a:pt x="27" y="19"/>
                </a:lnTo>
                <a:lnTo>
                  <a:pt x="39" y="25"/>
                </a:lnTo>
                <a:lnTo>
                  <a:pt x="39" y="32"/>
                </a:lnTo>
                <a:lnTo>
                  <a:pt x="49" y="45"/>
                </a:lnTo>
                <a:lnTo>
                  <a:pt x="39" y="52"/>
                </a:lnTo>
                <a:lnTo>
                  <a:pt x="31" y="4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101">
            <a:extLst>
              <a:ext uri="{FF2B5EF4-FFF2-40B4-BE49-F238E27FC236}">
                <a16:creationId xmlns:a16="http://schemas.microsoft.com/office/drawing/2014/main" id="{F74DC6A9-F3C8-49E8-818E-16D000B63235}"/>
              </a:ext>
            </a:extLst>
          </p:cNvPr>
          <p:cNvSpPr>
            <a:spLocks noChangeAspect="1"/>
          </p:cNvSpPr>
          <p:nvPr/>
        </p:nvSpPr>
        <p:spPr bwMode="auto">
          <a:xfrm>
            <a:off x="3986106" y="4230508"/>
            <a:ext cx="31650" cy="14162"/>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12"/>
                </a:moveTo>
                <a:lnTo>
                  <a:pt x="3" y="12"/>
                </a:lnTo>
                <a:lnTo>
                  <a:pt x="0" y="4"/>
                </a:lnTo>
                <a:lnTo>
                  <a:pt x="5" y="0"/>
                </a:lnTo>
                <a:lnTo>
                  <a:pt x="19"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102">
            <a:extLst>
              <a:ext uri="{FF2B5EF4-FFF2-40B4-BE49-F238E27FC236}">
                <a16:creationId xmlns:a16="http://schemas.microsoft.com/office/drawing/2014/main" id="{271433C8-D428-4B20-BD55-441B6D2AE540}"/>
              </a:ext>
            </a:extLst>
          </p:cNvPr>
          <p:cNvSpPr>
            <a:spLocks noChangeAspect="1"/>
          </p:cNvSpPr>
          <p:nvPr/>
        </p:nvSpPr>
        <p:spPr bwMode="auto">
          <a:xfrm>
            <a:off x="3980831" y="4169138"/>
            <a:ext cx="31650" cy="28324"/>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0" y="4"/>
                </a:moveTo>
                <a:lnTo>
                  <a:pt x="4" y="0"/>
                </a:lnTo>
                <a:lnTo>
                  <a:pt x="18" y="12"/>
                </a:lnTo>
                <a:lnTo>
                  <a:pt x="16" y="19"/>
                </a:lnTo>
                <a:lnTo>
                  <a:pt x="0" y="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103">
            <a:extLst>
              <a:ext uri="{FF2B5EF4-FFF2-40B4-BE49-F238E27FC236}">
                <a16:creationId xmlns:a16="http://schemas.microsoft.com/office/drawing/2014/main" id="{2C26C620-D450-4924-AFA3-5C334ADE0124}"/>
              </a:ext>
            </a:extLst>
          </p:cNvPr>
          <p:cNvSpPr>
            <a:spLocks noChangeAspect="1"/>
          </p:cNvSpPr>
          <p:nvPr/>
        </p:nvSpPr>
        <p:spPr bwMode="auto">
          <a:xfrm>
            <a:off x="3980831" y="4948055"/>
            <a:ext cx="15824" cy="14162"/>
          </a:xfrm>
          <a:custGeom>
            <a:avLst/>
            <a:gdLst>
              <a:gd name="T0" fmla="*/ 0 w 14"/>
              <a:gd name="T1" fmla="*/ 0 h 13"/>
              <a:gd name="T2" fmla="*/ 0 w 14"/>
              <a:gd name="T3" fmla="*/ 0 h 13"/>
              <a:gd name="T4" fmla="*/ 0 w 14"/>
              <a:gd name="T5" fmla="*/ 0 h 13"/>
              <a:gd name="T6" fmla="*/ 0 w 14"/>
              <a:gd name="T7" fmla="*/ 0 h 13"/>
              <a:gd name="T8" fmla="*/ 0 w 14"/>
              <a:gd name="T9" fmla="*/ 0 h 13"/>
              <a:gd name="T10" fmla="*/ 0 w 14"/>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2" y="13"/>
                </a:moveTo>
                <a:lnTo>
                  <a:pt x="0" y="2"/>
                </a:lnTo>
                <a:lnTo>
                  <a:pt x="6" y="0"/>
                </a:lnTo>
                <a:lnTo>
                  <a:pt x="14" y="10"/>
                </a:lnTo>
                <a:lnTo>
                  <a:pt x="14" y="13"/>
                </a:lnTo>
                <a:lnTo>
                  <a:pt x="2"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104">
            <a:extLst>
              <a:ext uri="{FF2B5EF4-FFF2-40B4-BE49-F238E27FC236}">
                <a16:creationId xmlns:a16="http://schemas.microsoft.com/office/drawing/2014/main" id="{3E6682E9-0B2D-4D2D-B54C-FD65CED31695}"/>
              </a:ext>
            </a:extLst>
          </p:cNvPr>
          <p:cNvSpPr>
            <a:spLocks noChangeAspect="1"/>
          </p:cNvSpPr>
          <p:nvPr/>
        </p:nvSpPr>
        <p:spPr bwMode="auto">
          <a:xfrm>
            <a:off x="4020006" y="4197463"/>
            <a:ext cx="47474" cy="61369"/>
          </a:xfrm>
          <a:custGeom>
            <a:avLst/>
            <a:gdLst>
              <a:gd name="T0" fmla="*/ 0 w 32"/>
              <a:gd name="T1" fmla="*/ 0 h 40"/>
              <a:gd name="T2" fmla="*/ 0 w 32"/>
              <a:gd name="T3" fmla="*/ 0 h 40"/>
              <a:gd name="T4" fmla="*/ 0 w 32"/>
              <a:gd name="T5" fmla="*/ 0 h 40"/>
              <a:gd name="T6" fmla="*/ 0 w 32"/>
              <a:gd name="T7" fmla="*/ 0 h 40"/>
              <a:gd name="T8" fmla="*/ 0 w 32"/>
              <a:gd name="T9" fmla="*/ 0 h 40"/>
              <a:gd name="T10" fmla="*/ 0 w 32"/>
              <a:gd name="T11" fmla="*/ 0 h 40"/>
              <a:gd name="T12" fmla="*/ 0 w 32"/>
              <a:gd name="T13" fmla="*/ 0 h 40"/>
              <a:gd name="T14" fmla="*/ 0 w 32"/>
              <a:gd name="T15" fmla="*/ 0 h 40"/>
              <a:gd name="T16" fmla="*/ 0 w 32"/>
              <a:gd name="T17" fmla="*/ 0 h 40"/>
              <a:gd name="T18" fmla="*/ 0 w 32"/>
              <a:gd name="T19" fmla="*/ 0 h 40"/>
              <a:gd name="T20" fmla="*/ 0 w 32"/>
              <a:gd name="T21" fmla="*/ 0 h 40"/>
              <a:gd name="T22" fmla="*/ 0 w 32"/>
              <a:gd name="T23" fmla="*/ 0 h 40"/>
              <a:gd name="T24" fmla="*/ 0 w 32"/>
              <a:gd name="T25" fmla="*/ 0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40">
                <a:moveTo>
                  <a:pt x="0" y="35"/>
                </a:moveTo>
                <a:lnTo>
                  <a:pt x="5" y="40"/>
                </a:lnTo>
                <a:lnTo>
                  <a:pt x="16" y="31"/>
                </a:lnTo>
                <a:lnTo>
                  <a:pt x="16" y="23"/>
                </a:lnTo>
                <a:lnTo>
                  <a:pt x="16" y="11"/>
                </a:lnTo>
                <a:lnTo>
                  <a:pt x="32" y="17"/>
                </a:lnTo>
                <a:lnTo>
                  <a:pt x="32" y="13"/>
                </a:lnTo>
                <a:lnTo>
                  <a:pt x="16" y="0"/>
                </a:lnTo>
                <a:lnTo>
                  <a:pt x="0" y="1"/>
                </a:lnTo>
                <a:lnTo>
                  <a:pt x="0" y="5"/>
                </a:lnTo>
                <a:lnTo>
                  <a:pt x="7" y="17"/>
                </a:lnTo>
                <a:lnTo>
                  <a:pt x="5" y="25"/>
                </a:lnTo>
                <a:lnTo>
                  <a:pt x="0"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105">
            <a:extLst>
              <a:ext uri="{FF2B5EF4-FFF2-40B4-BE49-F238E27FC236}">
                <a16:creationId xmlns:a16="http://schemas.microsoft.com/office/drawing/2014/main" id="{15845B85-BF0B-4668-8D9A-DC7A857B47FE}"/>
              </a:ext>
            </a:extLst>
          </p:cNvPr>
          <p:cNvSpPr>
            <a:spLocks noChangeAspect="1"/>
          </p:cNvSpPr>
          <p:nvPr/>
        </p:nvSpPr>
        <p:spPr bwMode="auto">
          <a:xfrm>
            <a:off x="3972532" y="4461822"/>
            <a:ext cx="42199" cy="18883"/>
          </a:xfrm>
          <a:custGeom>
            <a:avLst/>
            <a:gdLst>
              <a:gd name="T0" fmla="*/ 0 w 27"/>
              <a:gd name="T1" fmla="*/ 0 h 14"/>
              <a:gd name="T2" fmla="*/ 0 w 27"/>
              <a:gd name="T3" fmla="*/ 0 h 14"/>
              <a:gd name="T4" fmla="*/ 0 w 27"/>
              <a:gd name="T5" fmla="*/ 0 h 14"/>
              <a:gd name="T6" fmla="*/ 0 w 27"/>
              <a:gd name="T7" fmla="*/ 0 h 14"/>
              <a:gd name="T8" fmla="*/ 0 w 27"/>
              <a:gd name="T9" fmla="*/ 0 h 14"/>
              <a:gd name="T10" fmla="*/ 0 w 2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4">
                <a:moveTo>
                  <a:pt x="0" y="14"/>
                </a:moveTo>
                <a:lnTo>
                  <a:pt x="0" y="7"/>
                </a:lnTo>
                <a:lnTo>
                  <a:pt x="13" y="0"/>
                </a:lnTo>
                <a:lnTo>
                  <a:pt x="27" y="7"/>
                </a:lnTo>
                <a:lnTo>
                  <a:pt x="24" y="13"/>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106">
            <a:extLst>
              <a:ext uri="{FF2B5EF4-FFF2-40B4-BE49-F238E27FC236}">
                <a16:creationId xmlns:a16="http://schemas.microsoft.com/office/drawing/2014/main" id="{C5309C6B-D289-4B7A-A0ED-8D76F983FE45}"/>
              </a:ext>
            </a:extLst>
          </p:cNvPr>
          <p:cNvSpPr>
            <a:spLocks noChangeAspect="1"/>
          </p:cNvSpPr>
          <p:nvPr/>
        </p:nvSpPr>
        <p:spPr bwMode="auto">
          <a:xfrm>
            <a:off x="3992139" y="4745064"/>
            <a:ext cx="116048" cy="99135"/>
          </a:xfrm>
          <a:custGeom>
            <a:avLst/>
            <a:gdLst>
              <a:gd name="T0" fmla="*/ 0 w 83"/>
              <a:gd name="T1" fmla="*/ 0 h 67"/>
              <a:gd name="T2" fmla="*/ 0 w 83"/>
              <a:gd name="T3" fmla="*/ 0 h 67"/>
              <a:gd name="T4" fmla="*/ 0 w 83"/>
              <a:gd name="T5" fmla="*/ 0 h 67"/>
              <a:gd name="T6" fmla="*/ 0 w 83"/>
              <a:gd name="T7" fmla="*/ 0 h 67"/>
              <a:gd name="T8" fmla="*/ 0 w 83"/>
              <a:gd name="T9" fmla="*/ 0 h 67"/>
              <a:gd name="T10" fmla="*/ 0 w 83"/>
              <a:gd name="T11" fmla="*/ 0 h 67"/>
              <a:gd name="T12" fmla="*/ 0 w 83"/>
              <a:gd name="T13" fmla="*/ 0 h 67"/>
              <a:gd name="T14" fmla="*/ 0 w 83"/>
              <a:gd name="T15" fmla="*/ 0 h 67"/>
              <a:gd name="T16" fmla="*/ 0 w 83"/>
              <a:gd name="T17" fmla="*/ 0 h 67"/>
              <a:gd name="T18" fmla="*/ 0 w 83"/>
              <a:gd name="T19" fmla="*/ 0 h 67"/>
              <a:gd name="T20" fmla="*/ 0 w 83"/>
              <a:gd name="T21" fmla="*/ 0 h 67"/>
              <a:gd name="T22" fmla="*/ 0 w 83"/>
              <a:gd name="T23" fmla="*/ 0 h 67"/>
              <a:gd name="T24" fmla="*/ 0 w 83"/>
              <a:gd name="T25" fmla="*/ 0 h 67"/>
              <a:gd name="T26" fmla="*/ 0 w 83"/>
              <a:gd name="T27" fmla="*/ 0 h 67"/>
              <a:gd name="T28" fmla="*/ 0 w 83"/>
              <a:gd name="T29" fmla="*/ 0 h 67"/>
              <a:gd name="T30" fmla="*/ 0 w 83"/>
              <a:gd name="T31" fmla="*/ 0 h 67"/>
              <a:gd name="T32" fmla="*/ 0 w 83"/>
              <a:gd name="T33" fmla="*/ 0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3" h="67">
                <a:moveTo>
                  <a:pt x="37" y="53"/>
                </a:moveTo>
                <a:lnTo>
                  <a:pt x="42" y="61"/>
                </a:lnTo>
                <a:lnTo>
                  <a:pt x="28" y="67"/>
                </a:lnTo>
                <a:lnTo>
                  <a:pt x="12" y="59"/>
                </a:lnTo>
                <a:lnTo>
                  <a:pt x="0" y="26"/>
                </a:lnTo>
                <a:lnTo>
                  <a:pt x="6" y="21"/>
                </a:lnTo>
                <a:lnTo>
                  <a:pt x="27" y="24"/>
                </a:lnTo>
                <a:lnTo>
                  <a:pt x="35" y="32"/>
                </a:lnTo>
                <a:lnTo>
                  <a:pt x="47" y="23"/>
                </a:lnTo>
                <a:lnTo>
                  <a:pt x="54" y="24"/>
                </a:lnTo>
                <a:lnTo>
                  <a:pt x="59" y="12"/>
                </a:lnTo>
                <a:lnTo>
                  <a:pt x="50" y="11"/>
                </a:lnTo>
                <a:lnTo>
                  <a:pt x="44" y="3"/>
                </a:lnTo>
                <a:lnTo>
                  <a:pt x="57" y="0"/>
                </a:lnTo>
                <a:lnTo>
                  <a:pt x="83" y="26"/>
                </a:lnTo>
                <a:lnTo>
                  <a:pt x="44" y="34"/>
                </a:lnTo>
                <a:lnTo>
                  <a:pt x="37"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107">
            <a:extLst>
              <a:ext uri="{FF2B5EF4-FFF2-40B4-BE49-F238E27FC236}">
                <a16:creationId xmlns:a16="http://schemas.microsoft.com/office/drawing/2014/main" id="{274E16FC-2BA1-49BC-A45B-C4DE9A8CA02A}"/>
              </a:ext>
            </a:extLst>
          </p:cNvPr>
          <p:cNvSpPr>
            <a:spLocks noChangeAspect="1"/>
          </p:cNvSpPr>
          <p:nvPr/>
        </p:nvSpPr>
        <p:spPr bwMode="auto">
          <a:xfrm>
            <a:off x="3986864" y="4485426"/>
            <a:ext cx="21099" cy="14162"/>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0">
                <a:moveTo>
                  <a:pt x="4" y="10"/>
                </a:moveTo>
                <a:lnTo>
                  <a:pt x="0" y="5"/>
                </a:lnTo>
                <a:lnTo>
                  <a:pt x="10" y="0"/>
                </a:lnTo>
                <a:lnTo>
                  <a:pt x="16" y="2"/>
                </a:lnTo>
                <a:lnTo>
                  <a:pt x="16" y="6"/>
                </a:lnTo>
                <a:lnTo>
                  <a:pt x="4" y="1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108">
            <a:extLst>
              <a:ext uri="{FF2B5EF4-FFF2-40B4-BE49-F238E27FC236}">
                <a16:creationId xmlns:a16="http://schemas.microsoft.com/office/drawing/2014/main" id="{1F938BCB-F1E6-4E40-BC89-EDD4C78BC720}"/>
              </a:ext>
            </a:extLst>
          </p:cNvPr>
          <p:cNvSpPr>
            <a:spLocks noChangeAspect="1"/>
          </p:cNvSpPr>
          <p:nvPr/>
        </p:nvSpPr>
        <p:spPr bwMode="auto">
          <a:xfrm>
            <a:off x="3902466" y="3328853"/>
            <a:ext cx="42199" cy="14162"/>
          </a:xfrm>
          <a:custGeom>
            <a:avLst/>
            <a:gdLst>
              <a:gd name="T0" fmla="*/ 0 w 31"/>
              <a:gd name="T1" fmla="*/ 0 h 17"/>
              <a:gd name="T2" fmla="*/ 0 w 31"/>
              <a:gd name="T3" fmla="*/ 0 h 17"/>
              <a:gd name="T4" fmla="*/ 0 w 31"/>
              <a:gd name="T5" fmla="*/ 0 h 17"/>
              <a:gd name="T6" fmla="*/ 0 w 31"/>
              <a:gd name="T7" fmla="*/ 0 h 17"/>
              <a:gd name="T8" fmla="*/ 0 w 31"/>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17">
                <a:moveTo>
                  <a:pt x="7" y="11"/>
                </a:moveTo>
                <a:lnTo>
                  <a:pt x="0" y="0"/>
                </a:lnTo>
                <a:lnTo>
                  <a:pt x="31" y="8"/>
                </a:lnTo>
                <a:lnTo>
                  <a:pt x="25" y="17"/>
                </a:lnTo>
                <a:lnTo>
                  <a:pt x="7"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109">
            <a:extLst>
              <a:ext uri="{FF2B5EF4-FFF2-40B4-BE49-F238E27FC236}">
                <a16:creationId xmlns:a16="http://schemas.microsoft.com/office/drawing/2014/main" id="{0ADFD047-E703-41F0-B881-FBF3E7C3526F}"/>
              </a:ext>
            </a:extLst>
          </p:cNvPr>
          <p:cNvSpPr>
            <a:spLocks noChangeAspect="1"/>
          </p:cNvSpPr>
          <p:nvPr/>
        </p:nvSpPr>
        <p:spPr bwMode="auto">
          <a:xfrm>
            <a:off x="3643995" y="3286367"/>
            <a:ext cx="195172" cy="330449"/>
          </a:xfrm>
          <a:custGeom>
            <a:avLst/>
            <a:gdLst>
              <a:gd name="T0" fmla="*/ 0 w 127"/>
              <a:gd name="T1" fmla="*/ 0 h 222"/>
              <a:gd name="T2" fmla="*/ 0 w 127"/>
              <a:gd name="T3" fmla="*/ 0 h 222"/>
              <a:gd name="T4" fmla="*/ 0 w 127"/>
              <a:gd name="T5" fmla="*/ 0 h 222"/>
              <a:gd name="T6" fmla="*/ 0 w 127"/>
              <a:gd name="T7" fmla="*/ 0 h 222"/>
              <a:gd name="T8" fmla="*/ 0 w 127"/>
              <a:gd name="T9" fmla="*/ 0 h 222"/>
              <a:gd name="T10" fmla="*/ 0 w 127"/>
              <a:gd name="T11" fmla="*/ 0 h 222"/>
              <a:gd name="T12" fmla="*/ 0 w 127"/>
              <a:gd name="T13" fmla="*/ 0 h 222"/>
              <a:gd name="T14" fmla="*/ 0 w 127"/>
              <a:gd name="T15" fmla="*/ 0 h 222"/>
              <a:gd name="T16" fmla="*/ 0 w 127"/>
              <a:gd name="T17" fmla="*/ 0 h 222"/>
              <a:gd name="T18" fmla="*/ 0 w 127"/>
              <a:gd name="T19" fmla="*/ 0 h 222"/>
              <a:gd name="T20" fmla="*/ 0 w 127"/>
              <a:gd name="T21" fmla="*/ 0 h 222"/>
              <a:gd name="T22" fmla="*/ 0 w 127"/>
              <a:gd name="T23" fmla="*/ 0 h 222"/>
              <a:gd name="T24" fmla="*/ 0 w 127"/>
              <a:gd name="T25" fmla="*/ 0 h 222"/>
              <a:gd name="T26" fmla="*/ 0 w 127"/>
              <a:gd name="T27" fmla="*/ 0 h 222"/>
              <a:gd name="T28" fmla="*/ 0 w 127"/>
              <a:gd name="T29" fmla="*/ 0 h 222"/>
              <a:gd name="T30" fmla="*/ 0 w 127"/>
              <a:gd name="T31" fmla="*/ 0 h 222"/>
              <a:gd name="T32" fmla="*/ 0 w 127"/>
              <a:gd name="T33" fmla="*/ 0 h 222"/>
              <a:gd name="T34" fmla="*/ 0 w 127"/>
              <a:gd name="T35" fmla="*/ 0 h 222"/>
              <a:gd name="T36" fmla="*/ 0 w 127"/>
              <a:gd name="T37" fmla="*/ 0 h 222"/>
              <a:gd name="T38" fmla="*/ 0 w 127"/>
              <a:gd name="T39" fmla="*/ 0 h 222"/>
              <a:gd name="T40" fmla="*/ 0 w 127"/>
              <a:gd name="T41" fmla="*/ 0 h 222"/>
              <a:gd name="T42" fmla="*/ 0 w 127"/>
              <a:gd name="T43" fmla="*/ 0 h 222"/>
              <a:gd name="T44" fmla="*/ 0 w 127"/>
              <a:gd name="T45" fmla="*/ 0 h 222"/>
              <a:gd name="T46" fmla="*/ 0 w 127"/>
              <a:gd name="T47" fmla="*/ 0 h 222"/>
              <a:gd name="T48" fmla="*/ 0 w 127"/>
              <a:gd name="T49" fmla="*/ 0 h 222"/>
              <a:gd name="T50" fmla="*/ 0 w 127"/>
              <a:gd name="T51" fmla="*/ 0 h 222"/>
              <a:gd name="T52" fmla="*/ 0 w 127"/>
              <a:gd name="T53" fmla="*/ 0 h 222"/>
              <a:gd name="T54" fmla="*/ 0 w 127"/>
              <a:gd name="T55" fmla="*/ 0 h 222"/>
              <a:gd name="T56" fmla="*/ 0 w 127"/>
              <a:gd name="T57" fmla="*/ 0 h 222"/>
              <a:gd name="T58" fmla="*/ 0 w 127"/>
              <a:gd name="T59" fmla="*/ 0 h 222"/>
              <a:gd name="T60" fmla="*/ 0 w 127"/>
              <a:gd name="T61" fmla="*/ 0 h 222"/>
              <a:gd name="T62" fmla="*/ 0 w 127"/>
              <a:gd name="T63" fmla="*/ 0 h 222"/>
              <a:gd name="T64" fmla="*/ 0 w 127"/>
              <a:gd name="T65" fmla="*/ 0 h 222"/>
              <a:gd name="T66" fmla="*/ 0 w 127"/>
              <a:gd name="T67" fmla="*/ 0 h 222"/>
              <a:gd name="T68" fmla="*/ 0 w 127"/>
              <a:gd name="T69" fmla="*/ 0 h 222"/>
              <a:gd name="T70" fmla="*/ 0 w 127"/>
              <a:gd name="T71" fmla="*/ 0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7" h="222">
                <a:moveTo>
                  <a:pt x="109" y="157"/>
                </a:moveTo>
                <a:lnTo>
                  <a:pt x="127" y="146"/>
                </a:lnTo>
                <a:lnTo>
                  <a:pt x="127" y="133"/>
                </a:lnTo>
                <a:lnTo>
                  <a:pt x="122" y="106"/>
                </a:lnTo>
                <a:lnTo>
                  <a:pt x="118" y="91"/>
                </a:lnTo>
                <a:lnTo>
                  <a:pt x="122" y="65"/>
                </a:lnTo>
                <a:lnTo>
                  <a:pt x="112" y="54"/>
                </a:lnTo>
                <a:lnTo>
                  <a:pt x="119" y="38"/>
                </a:lnTo>
                <a:lnTo>
                  <a:pt x="121" y="25"/>
                </a:lnTo>
                <a:lnTo>
                  <a:pt x="111" y="22"/>
                </a:lnTo>
                <a:lnTo>
                  <a:pt x="103" y="22"/>
                </a:lnTo>
                <a:lnTo>
                  <a:pt x="92" y="13"/>
                </a:lnTo>
                <a:lnTo>
                  <a:pt x="71" y="0"/>
                </a:lnTo>
                <a:lnTo>
                  <a:pt x="40" y="5"/>
                </a:lnTo>
                <a:lnTo>
                  <a:pt x="8" y="13"/>
                </a:lnTo>
                <a:lnTo>
                  <a:pt x="0" y="30"/>
                </a:lnTo>
                <a:lnTo>
                  <a:pt x="9" y="50"/>
                </a:lnTo>
                <a:lnTo>
                  <a:pt x="25" y="56"/>
                </a:lnTo>
                <a:lnTo>
                  <a:pt x="47" y="74"/>
                </a:lnTo>
                <a:lnTo>
                  <a:pt x="49" y="91"/>
                </a:lnTo>
                <a:lnTo>
                  <a:pt x="62" y="103"/>
                </a:lnTo>
                <a:lnTo>
                  <a:pt x="64" y="122"/>
                </a:lnTo>
                <a:lnTo>
                  <a:pt x="56" y="133"/>
                </a:lnTo>
                <a:lnTo>
                  <a:pt x="54" y="146"/>
                </a:lnTo>
                <a:lnTo>
                  <a:pt x="32" y="151"/>
                </a:lnTo>
                <a:lnTo>
                  <a:pt x="12" y="169"/>
                </a:lnTo>
                <a:lnTo>
                  <a:pt x="20" y="187"/>
                </a:lnTo>
                <a:lnTo>
                  <a:pt x="32" y="187"/>
                </a:lnTo>
                <a:lnTo>
                  <a:pt x="34" y="198"/>
                </a:lnTo>
                <a:lnTo>
                  <a:pt x="44" y="198"/>
                </a:lnTo>
                <a:lnTo>
                  <a:pt x="48" y="210"/>
                </a:lnTo>
                <a:lnTo>
                  <a:pt x="68" y="222"/>
                </a:lnTo>
                <a:lnTo>
                  <a:pt x="82" y="198"/>
                </a:lnTo>
                <a:lnTo>
                  <a:pt x="106" y="190"/>
                </a:lnTo>
                <a:lnTo>
                  <a:pt x="109" y="158"/>
                </a:lnTo>
                <a:lnTo>
                  <a:pt x="109" y="15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110">
            <a:extLst>
              <a:ext uri="{FF2B5EF4-FFF2-40B4-BE49-F238E27FC236}">
                <a16:creationId xmlns:a16="http://schemas.microsoft.com/office/drawing/2014/main" id="{1F741366-CA6D-4C84-AFC9-32258B59B39F}"/>
              </a:ext>
            </a:extLst>
          </p:cNvPr>
          <p:cNvSpPr>
            <a:spLocks noChangeAspect="1"/>
          </p:cNvSpPr>
          <p:nvPr/>
        </p:nvSpPr>
        <p:spPr bwMode="auto">
          <a:xfrm>
            <a:off x="3527948" y="3286367"/>
            <a:ext cx="52749" cy="47207"/>
          </a:xfrm>
          <a:custGeom>
            <a:avLst/>
            <a:gdLst>
              <a:gd name="T0" fmla="*/ 0 w 34"/>
              <a:gd name="T1" fmla="*/ 0 h 35"/>
              <a:gd name="T2" fmla="*/ 0 w 34"/>
              <a:gd name="T3" fmla="*/ 0 h 35"/>
              <a:gd name="T4" fmla="*/ 0 w 34"/>
              <a:gd name="T5" fmla="*/ 0 h 35"/>
              <a:gd name="T6" fmla="*/ 0 w 34"/>
              <a:gd name="T7" fmla="*/ 0 h 35"/>
              <a:gd name="T8" fmla="*/ 0 w 34"/>
              <a:gd name="T9" fmla="*/ 0 h 35"/>
              <a:gd name="T10" fmla="*/ 0 w 34"/>
              <a:gd name="T11" fmla="*/ 0 h 35"/>
              <a:gd name="T12" fmla="*/ 0 w 34"/>
              <a:gd name="T13" fmla="*/ 0 h 35"/>
              <a:gd name="T14" fmla="*/ 0 w 34"/>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35">
                <a:moveTo>
                  <a:pt x="9" y="32"/>
                </a:moveTo>
                <a:lnTo>
                  <a:pt x="6" y="16"/>
                </a:lnTo>
                <a:lnTo>
                  <a:pt x="0" y="10"/>
                </a:lnTo>
                <a:lnTo>
                  <a:pt x="0" y="5"/>
                </a:lnTo>
                <a:lnTo>
                  <a:pt x="22" y="0"/>
                </a:lnTo>
                <a:lnTo>
                  <a:pt x="34" y="13"/>
                </a:lnTo>
                <a:lnTo>
                  <a:pt x="26" y="35"/>
                </a:lnTo>
                <a:lnTo>
                  <a:pt x="9"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111">
            <a:extLst>
              <a:ext uri="{FF2B5EF4-FFF2-40B4-BE49-F238E27FC236}">
                <a16:creationId xmlns:a16="http://schemas.microsoft.com/office/drawing/2014/main" id="{976033A0-D66B-4A76-BA6B-CB55AA6E3EA6}"/>
              </a:ext>
            </a:extLst>
          </p:cNvPr>
          <p:cNvSpPr>
            <a:spLocks noChangeAspect="1"/>
          </p:cNvSpPr>
          <p:nvPr/>
        </p:nvSpPr>
        <p:spPr bwMode="auto">
          <a:xfrm>
            <a:off x="3702019" y="2696279"/>
            <a:ext cx="448366" cy="311566"/>
          </a:xfrm>
          <a:custGeom>
            <a:avLst/>
            <a:gdLst>
              <a:gd name="T0" fmla="*/ 0 w 299"/>
              <a:gd name="T1" fmla="*/ 0 h 210"/>
              <a:gd name="T2" fmla="*/ 0 w 299"/>
              <a:gd name="T3" fmla="*/ 0 h 210"/>
              <a:gd name="T4" fmla="*/ 0 w 299"/>
              <a:gd name="T5" fmla="*/ 0 h 210"/>
              <a:gd name="T6" fmla="*/ 0 w 299"/>
              <a:gd name="T7" fmla="*/ 0 h 210"/>
              <a:gd name="T8" fmla="*/ 0 w 299"/>
              <a:gd name="T9" fmla="*/ 0 h 210"/>
              <a:gd name="T10" fmla="*/ 0 w 299"/>
              <a:gd name="T11" fmla="*/ 0 h 210"/>
              <a:gd name="T12" fmla="*/ 0 w 299"/>
              <a:gd name="T13" fmla="*/ 0 h 210"/>
              <a:gd name="T14" fmla="*/ 0 w 299"/>
              <a:gd name="T15" fmla="*/ 0 h 210"/>
              <a:gd name="T16" fmla="*/ 0 w 299"/>
              <a:gd name="T17" fmla="*/ 0 h 210"/>
              <a:gd name="T18" fmla="*/ 0 w 299"/>
              <a:gd name="T19" fmla="*/ 0 h 210"/>
              <a:gd name="T20" fmla="*/ 0 w 299"/>
              <a:gd name="T21" fmla="*/ 0 h 210"/>
              <a:gd name="T22" fmla="*/ 0 w 299"/>
              <a:gd name="T23" fmla="*/ 0 h 210"/>
              <a:gd name="T24" fmla="*/ 0 w 299"/>
              <a:gd name="T25" fmla="*/ 0 h 210"/>
              <a:gd name="T26" fmla="*/ 0 w 299"/>
              <a:gd name="T27" fmla="*/ 0 h 210"/>
              <a:gd name="T28" fmla="*/ 0 w 299"/>
              <a:gd name="T29" fmla="*/ 0 h 210"/>
              <a:gd name="T30" fmla="*/ 0 w 299"/>
              <a:gd name="T31" fmla="*/ 0 h 210"/>
              <a:gd name="T32" fmla="*/ 0 w 299"/>
              <a:gd name="T33" fmla="*/ 0 h 210"/>
              <a:gd name="T34" fmla="*/ 0 w 299"/>
              <a:gd name="T35" fmla="*/ 0 h 210"/>
              <a:gd name="T36" fmla="*/ 0 w 299"/>
              <a:gd name="T37" fmla="*/ 0 h 210"/>
              <a:gd name="T38" fmla="*/ 0 w 299"/>
              <a:gd name="T39" fmla="*/ 0 h 210"/>
              <a:gd name="T40" fmla="*/ 0 w 299"/>
              <a:gd name="T41" fmla="*/ 0 h 210"/>
              <a:gd name="T42" fmla="*/ 0 w 299"/>
              <a:gd name="T43" fmla="*/ 0 h 210"/>
              <a:gd name="T44" fmla="*/ 0 w 299"/>
              <a:gd name="T45" fmla="*/ 0 h 210"/>
              <a:gd name="T46" fmla="*/ 0 w 299"/>
              <a:gd name="T47" fmla="*/ 0 h 210"/>
              <a:gd name="T48" fmla="*/ 0 w 299"/>
              <a:gd name="T49" fmla="*/ 0 h 210"/>
              <a:gd name="T50" fmla="*/ 0 w 299"/>
              <a:gd name="T51" fmla="*/ 0 h 210"/>
              <a:gd name="T52" fmla="*/ 0 w 299"/>
              <a:gd name="T53" fmla="*/ 0 h 210"/>
              <a:gd name="T54" fmla="*/ 0 w 299"/>
              <a:gd name="T55" fmla="*/ 0 h 210"/>
              <a:gd name="T56" fmla="*/ 0 w 299"/>
              <a:gd name="T57" fmla="*/ 0 h 210"/>
              <a:gd name="T58" fmla="*/ 0 w 299"/>
              <a:gd name="T59" fmla="*/ 0 h 210"/>
              <a:gd name="T60" fmla="*/ 0 w 299"/>
              <a:gd name="T61" fmla="*/ 0 h 210"/>
              <a:gd name="T62" fmla="*/ 0 w 299"/>
              <a:gd name="T63" fmla="*/ 0 h 210"/>
              <a:gd name="T64" fmla="*/ 0 w 299"/>
              <a:gd name="T65" fmla="*/ 0 h 210"/>
              <a:gd name="T66" fmla="*/ 0 w 299"/>
              <a:gd name="T67" fmla="*/ 0 h 210"/>
              <a:gd name="T68" fmla="*/ 0 w 299"/>
              <a:gd name="T69" fmla="*/ 0 h 210"/>
              <a:gd name="T70" fmla="*/ 0 w 299"/>
              <a:gd name="T71" fmla="*/ 0 h 210"/>
              <a:gd name="T72" fmla="*/ 0 w 299"/>
              <a:gd name="T73" fmla="*/ 0 h 210"/>
              <a:gd name="T74" fmla="*/ 0 w 299"/>
              <a:gd name="T75" fmla="*/ 0 h 210"/>
              <a:gd name="T76" fmla="*/ 0 w 299"/>
              <a:gd name="T77" fmla="*/ 0 h 210"/>
              <a:gd name="T78" fmla="*/ 0 w 299"/>
              <a:gd name="T79" fmla="*/ 0 h 210"/>
              <a:gd name="T80" fmla="*/ 0 w 299"/>
              <a:gd name="T81" fmla="*/ 0 h 210"/>
              <a:gd name="T82" fmla="*/ 0 w 299"/>
              <a:gd name="T83" fmla="*/ 0 h 210"/>
              <a:gd name="T84" fmla="*/ 0 w 299"/>
              <a:gd name="T85" fmla="*/ 0 h 210"/>
              <a:gd name="T86" fmla="*/ 0 w 299"/>
              <a:gd name="T87" fmla="*/ 0 h 210"/>
              <a:gd name="T88" fmla="*/ 0 w 299"/>
              <a:gd name="T89" fmla="*/ 0 h 210"/>
              <a:gd name="T90" fmla="*/ 0 w 299"/>
              <a:gd name="T91" fmla="*/ 0 h 210"/>
              <a:gd name="T92" fmla="*/ 0 w 299"/>
              <a:gd name="T93" fmla="*/ 0 h 210"/>
              <a:gd name="T94" fmla="*/ 0 w 299"/>
              <a:gd name="T95" fmla="*/ 0 h 210"/>
              <a:gd name="T96" fmla="*/ 0 w 299"/>
              <a:gd name="T97" fmla="*/ 0 h 210"/>
              <a:gd name="T98" fmla="*/ 0 w 299"/>
              <a:gd name="T99" fmla="*/ 0 h 210"/>
              <a:gd name="T100" fmla="*/ 0 w 299"/>
              <a:gd name="T101" fmla="*/ 0 h 210"/>
              <a:gd name="T102" fmla="*/ 0 w 299"/>
              <a:gd name="T103" fmla="*/ 0 h 210"/>
              <a:gd name="T104" fmla="*/ 0 w 299"/>
              <a:gd name="T105" fmla="*/ 0 h 210"/>
              <a:gd name="T106" fmla="*/ 0 w 299"/>
              <a:gd name="T107" fmla="*/ 0 h 210"/>
              <a:gd name="T108" fmla="*/ 0 w 299"/>
              <a:gd name="T109" fmla="*/ 0 h 210"/>
              <a:gd name="T110" fmla="*/ 0 w 299"/>
              <a:gd name="T111" fmla="*/ 0 h 210"/>
              <a:gd name="T112" fmla="*/ 0 w 299"/>
              <a:gd name="T113" fmla="*/ 0 h 210"/>
              <a:gd name="T114" fmla="*/ 0 w 299"/>
              <a:gd name="T115" fmla="*/ 0 h 210"/>
              <a:gd name="T116" fmla="*/ 0 w 299"/>
              <a:gd name="T117" fmla="*/ 0 h 210"/>
              <a:gd name="T118" fmla="*/ 0 w 299"/>
              <a:gd name="T119" fmla="*/ 0 h 210"/>
              <a:gd name="T120" fmla="*/ 0 w 299"/>
              <a:gd name="T121" fmla="*/ 0 h 210"/>
              <a:gd name="T122" fmla="*/ 0 w 299"/>
              <a:gd name="T123" fmla="*/ 0 h 210"/>
              <a:gd name="T124" fmla="*/ 0 w 299"/>
              <a:gd name="T125" fmla="*/ 0 h 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 h="210">
                <a:moveTo>
                  <a:pt x="274" y="181"/>
                </a:moveTo>
                <a:lnTo>
                  <a:pt x="296" y="184"/>
                </a:lnTo>
                <a:lnTo>
                  <a:pt x="299" y="180"/>
                </a:lnTo>
                <a:lnTo>
                  <a:pt x="286" y="150"/>
                </a:lnTo>
                <a:lnTo>
                  <a:pt x="283" y="146"/>
                </a:lnTo>
                <a:lnTo>
                  <a:pt x="279" y="129"/>
                </a:lnTo>
                <a:lnTo>
                  <a:pt x="268" y="115"/>
                </a:lnTo>
                <a:lnTo>
                  <a:pt x="270" y="110"/>
                </a:lnTo>
                <a:lnTo>
                  <a:pt x="253" y="94"/>
                </a:lnTo>
                <a:lnTo>
                  <a:pt x="250" y="86"/>
                </a:lnTo>
                <a:lnTo>
                  <a:pt x="211" y="57"/>
                </a:lnTo>
                <a:lnTo>
                  <a:pt x="210" y="54"/>
                </a:lnTo>
                <a:lnTo>
                  <a:pt x="222" y="25"/>
                </a:lnTo>
                <a:lnTo>
                  <a:pt x="196" y="18"/>
                </a:lnTo>
                <a:lnTo>
                  <a:pt x="200" y="6"/>
                </a:lnTo>
                <a:lnTo>
                  <a:pt x="194" y="0"/>
                </a:lnTo>
                <a:lnTo>
                  <a:pt x="168" y="6"/>
                </a:lnTo>
                <a:lnTo>
                  <a:pt x="130" y="6"/>
                </a:lnTo>
                <a:lnTo>
                  <a:pt x="123" y="18"/>
                </a:lnTo>
                <a:lnTo>
                  <a:pt x="128" y="30"/>
                </a:lnTo>
                <a:lnTo>
                  <a:pt x="107" y="40"/>
                </a:lnTo>
                <a:lnTo>
                  <a:pt x="97" y="38"/>
                </a:lnTo>
                <a:lnTo>
                  <a:pt x="84" y="48"/>
                </a:lnTo>
                <a:lnTo>
                  <a:pt x="61" y="50"/>
                </a:lnTo>
                <a:lnTo>
                  <a:pt x="55" y="57"/>
                </a:lnTo>
                <a:lnTo>
                  <a:pt x="30" y="54"/>
                </a:lnTo>
                <a:lnTo>
                  <a:pt x="20" y="54"/>
                </a:lnTo>
                <a:lnTo>
                  <a:pt x="0" y="83"/>
                </a:lnTo>
                <a:lnTo>
                  <a:pt x="1" y="110"/>
                </a:lnTo>
                <a:lnTo>
                  <a:pt x="13" y="122"/>
                </a:lnTo>
                <a:lnTo>
                  <a:pt x="25" y="126"/>
                </a:lnTo>
                <a:lnTo>
                  <a:pt x="48" y="145"/>
                </a:lnTo>
                <a:lnTo>
                  <a:pt x="55" y="142"/>
                </a:lnTo>
                <a:lnTo>
                  <a:pt x="69" y="145"/>
                </a:lnTo>
                <a:lnTo>
                  <a:pt x="75" y="148"/>
                </a:lnTo>
                <a:lnTo>
                  <a:pt x="89" y="150"/>
                </a:lnTo>
                <a:lnTo>
                  <a:pt x="103" y="140"/>
                </a:lnTo>
                <a:lnTo>
                  <a:pt x="122" y="114"/>
                </a:lnTo>
                <a:lnTo>
                  <a:pt x="123" y="103"/>
                </a:lnTo>
                <a:lnTo>
                  <a:pt x="131" y="95"/>
                </a:lnTo>
                <a:lnTo>
                  <a:pt x="158" y="92"/>
                </a:lnTo>
                <a:lnTo>
                  <a:pt x="174" y="104"/>
                </a:lnTo>
                <a:lnTo>
                  <a:pt x="171" y="112"/>
                </a:lnTo>
                <a:lnTo>
                  <a:pt x="158" y="122"/>
                </a:lnTo>
                <a:lnTo>
                  <a:pt x="151" y="126"/>
                </a:lnTo>
                <a:lnTo>
                  <a:pt x="138" y="132"/>
                </a:lnTo>
                <a:lnTo>
                  <a:pt x="122" y="146"/>
                </a:lnTo>
                <a:lnTo>
                  <a:pt x="101" y="150"/>
                </a:lnTo>
                <a:lnTo>
                  <a:pt x="98" y="155"/>
                </a:lnTo>
                <a:lnTo>
                  <a:pt x="128" y="189"/>
                </a:lnTo>
                <a:lnTo>
                  <a:pt x="153" y="184"/>
                </a:lnTo>
                <a:lnTo>
                  <a:pt x="187" y="202"/>
                </a:lnTo>
                <a:lnTo>
                  <a:pt x="218" y="210"/>
                </a:lnTo>
                <a:lnTo>
                  <a:pt x="271" y="198"/>
                </a:lnTo>
                <a:lnTo>
                  <a:pt x="271" y="189"/>
                </a:lnTo>
                <a:lnTo>
                  <a:pt x="268" y="181"/>
                </a:lnTo>
                <a:lnTo>
                  <a:pt x="262" y="172"/>
                </a:lnTo>
                <a:lnTo>
                  <a:pt x="234" y="142"/>
                </a:lnTo>
                <a:lnTo>
                  <a:pt x="238" y="137"/>
                </a:lnTo>
                <a:lnTo>
                  <a:pt x="251" y="134"/>
                </a:lnTo>
                <a:lnTo>
                  <a:pt x="268" y="148"/>
                </a:lnTo>
                <a:lnTo>
                  <a:pt x="265" y="163"/>
                </a:lnTo>
                <a:lnTo>
                  <a:pt x="274" y="18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112">
            <a:extLst>
              <a:ext uri="{FF2B5EF4-FFF2-40B4-BE49-F238E27FC236}">
                <a16:creationId xmlns:a16="http://schemas.microsoft.com/office/drawing/2014/main" id="{96FCDF00-B607-4D60-A399-3EBCB3F71534}"/>
              </a:ext>
            </a:extLst>
          </p:cNvPr>
          <p:cNvSpPr>
            <a:spLocks noChangeAspect="1"/>
          </p:cNvSpPr>
          <p:nvPr/>
        </p:nvSpPr>
        <p:spPr bwMode="auto">
          <a:xfrm>
            <a:off x="3232553" y="2219487"/>
            <a:ext cx="226820" cy="184107"/>
          </a:xfrm>
          <a:custGeom>
            <a:avLst/>
            <a:gdLst>
              <a:gd name="T0" fmla="*/ 0 w 153"/>
              <a:gd name="T1" fmla="*/ 0 h 123"/>
              <a:gd name="T2" fmla="*/ 0 w 153"/>
              <a:gd name="T3" fmla="*/ 0 h 123"/>
              <a:gd name="T4" fmla="*/ 0 w 153"/>
              <a:gd name="T5" fmla="*/ 0 h 123"/>
              <a:gd name="T6" fmla="*/ 0 w 153"/>
              <a:gd name="T7" fmla="*/ 0 h 123"/>
              <a:gd name="T8" fmla="*/ 0 w 153"/>
              <a:gd name="T9" fmla="*/ 0 h 123"/>
              <a:gd name="T10" fmla="*/ 0 w 153"/>
              <a:gd name="T11" fmla="*/ 0 h 123"/>
              <a:gd name="T12" fmla="*/ 0 w 153"/>
              <a:gd name="T13" fmla="*/ 0 h 123"/>
              <a:gd name="T14" fmla="*/ 0 w 153"/>
              <a:gd name="T15" fmla="*/ 0 h 123"/>
              <a:gd name="T16" fmla="*/ 0 w 153"/>
              <a:gd name="T17" fmla="*/ 0 h 123"/>
              <a:gd name="T18" fmla="*/ 0 w 153"/>
              <a:gd name="T19" fmla="*/ 0 h 123"/>
              <a:gd name="T20" fmla="*/ 0 w 153"/>
              <a:gd name="T21" fmla="*/ 0 h 123"/>
              <a:gd name="T22" fmla="*/ 0 w 153"/>
              <a:gd name="T23" fmla="*/ 0 h 123"/>
              <a:gd name="T24" fmla="*/ 0 w 153"/>
              <a:gd name="T25" fmla="*/ 0 h 123"/>
              <a:gd name="T26" fmla="*/ 0 w 153"/>
              <a:gd name="T27" fmla="*/ 0 h 123"/>
              <a:gd name="T28" fmla="*/ 0 w 153"/>
              <a:gd name="T29" fmla="*/ 0 h 123"/>
              <a:gd name="T30" fmla="*/ 0 w 153"/>
              <a:gd name="T31" fmla="*/ 0 h 123"/>
              <a:gd name="T32" fmla="*/ 0 w 153"/>
              <a:gd name="T33" fmla="*/ 0 h 123"/>
              <a:gd name="T34" fmla="*/ 0 w 153"/>
              <a:gd name="T35" fmla="*/ 0 h 123"/>
              <a:gd name="T36" fmla="*/ 0 w 153"/>
              <a:gd name="T37" fmla="*/ 0 h 123"/>
              <a:gd name="T38" fmla="*/ 0 w 153"/>
              <a:gd name="T39" fmla="*/ 0 h 123"/>
              <a:gd name="T40" fmla="*/ 0 w 153"/>
              <a:gd name="T41" fmla="*/ 0 h 123"/>
              <a:gd name="T42" fmla="*/ 0 w 153"/>
              <a:gd name="T43" fmla="*/ 0 h 123"/>
              <a:gd name="T44" fmla="*/ 0 w 153"/>
              <a:gd name="T45" fmla="*/ 0 h 123"/>
              <a:gd name="T46" fmla="*/ 0 w 153"/>
              <a:gd name="T47" fmla="*/ 0 h 123"/>
              <a:gd name="T48" fmla="*/ 0 w 153"/>
              <a:gd name="T49" fmla="*/ 0 h 123"/>
              <a:gd name="T50" fmla="*/ 0 w 153"/>
              <a:gd name="T51" fmla="*/ 0 h 123"/>
              <a:gd name="T52" fmla="*/ 0 w 153"/>
              <a:gd name="T53" fmla="*/ 0 h 123"/>
              <a:gd name="T54" fmla="*/ 0 w 153"/>
              <a:gd name="T55" fmla="*/ 0 h 123"/>
              <a:gd name="T56" fmla="*/ 0 w 153"/>
              <a:gd name="T57" fmla="*/ 0 h 123"/>
              <a:gd name="T58" fmla="*/ 0 w 153"/>
              <a:gd name="T59" fmla="*/ 0 h 123"/>
              <a:gd name="T60" fmla="*/ 0 w 153"/>
              <a:gd name="T61" fmla="*/ 0 h 123"/>
              <a:gd name="T62" fmla="*/ 0 w 153"/>
              <a:gd name="T63" fmla="*/ 0 h 123"/>
              <a:gd name="T64" fmla="*/ 0 w 153"/>
              <a:gd name="T65" fmla="*/ 0 h 123"/>
              <a:gd name="T66" fmla="*/ 0 w 153"/>
              <a:gd name="T67" fmla="*/ 0 h 123"/>
              <a:gd name="T68" fmla="*/ 0 w 153"/>
              <a:gd name="T69" fmla="*/ 0 h 123"/>
              <a:gd name="T70" fmla="*/ 0 w 153"/>
              <a:gd name="T71" fmla="*/ 0 h 123"/>
              <a:gd name="T72" fmla="*/ 0 w 153"/>
              <a:gd name="T73" fmla="*/ 0 h 123"/>
              <a:gd name="T74" fmla="*/ 0 w 153"/>
              <a:gd name="T75" fmla="*/ 0 h 123"/>
              <a:gd name="T76" fmla="*/ 0 w 153"/>
              <a:gd name="T77" fmla="*/ 0 h 123"/>
              <a:gd name="T78" fmla="*/ 0 w 153"/>
              <a:gd name="T79" fmla="*/ 0 h 123"/>
              <a:gd name="T80" fmla="*/ 0 w 153"/>
              <a:gd name="T81" fmla="*/ 0 h 123"/>
              <a:gd name="T82" fmla="*/ 0 w 153"/>
              <a:gd name="T83" fmla="*/ 0 h 123"/>
              <a:gd name="T84" fmla="*/ 0 w 153"/>
              <a:gd name="T85" fmla="*/ 0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23">
                <a:moveTo>
                  <a:pt x="129" y="46"/>
                </a:moveTo>
                <a:lnTo>
                  <a:pt x="144" y="34"/>
                </a:lnTo>
                <a:lnTo>
                  <a:pt x="153" y="7"/>
                </a:lnTo>
                <a:lnTo>
                  <a:pt x="146" y="0"/>
                </a:lnTo>
                <a:lnTo>
                  <a:pt x="136" y="10"/>
                </a:lnTo>
                <a:lnTo>
                  <a:pt x="123" y="6"/>
                </a:lnTo>
                <a:lnTo>
                  <a:pt x="123" y="16"/>
                </a:lnTo>
                <a:lnTo>
                  <a:pt x="114" y="31"/>
                </a:lnTo>
                <a:lnTo>
                  <a:pt x="94" y="43"/>
                </a:lnTo>
                <a:lnTo>
                  <a:pt x="86" y="30"/>
                </a:lnTo>
                <a:lnTo>
                  <a:pt x="88" y="20"/>
                </a:lnTo>
                <a:lnTo>
                  <a:pt x="66" y="12"/>
                </a:lnTo>
                <a:lnTo>
                  <a:pt x="44" y="20"/>
                </a:lnTo>
                <a:lnTo>
                  <a:pt x="35" y="12"/>
                </a:lnTo>
                <a:lnTo>
                  <a:pt x="26" y="20"/>
                </a:lnTo>
                <a:lnTo>
                  <a:pt x="0" y="25"/>
                </a:lnTo>
                <a:lnTo>
                  <a:pt x="2" y="43"/>
                </a:lnTo>
                <a:lnTo>
                  <a:pt x="8" y="58"/>
                </a:lnTo>
                <a:lnTo>
                  <a:pt x="4" y="102"/>
                </a:lnTo>
                <a:lnTo>
                  <a:pt x="26" y="94"/>
                </a:lnTo>
                <a:lnTo>
                  <a:pt x="34" y="97"/>
                </a:lnTo>
                <a:lnTo>
                  <a:pt x="43" y="93"/>
                </a:lnTo>
                <a:lnTo>
                  <a:pt x="46" y="94"/>
                </a:lnTo>
                <a:lnTo>
                  <a:pt x="37" y="113"/>
                </a:lnTo>
                <a:lnTo>
                  <a:pt x="48" y="119"/>
                </a:lnTo>
                <a:lnTo>
                  <a:pt x="69" y="117"/>
                </a:lnTo>
                <a:lnTo>
                  <a:pt x="63" y="97"/>
                </a:lnTo>
                <a:lnTo>
                  <a:pt x="56" y="90"/>
                </a:lnTo>
                <a:lnTo>
                  <a:pt x="64" y="78"/>
                </a:lnTo>
                <a:lnTo>
                  <a:pt x="63" y="70"/>
                </a:lnTo>
                <a:lnTo>
                  <a:pt x="81" y="62"/>
                </a:lnTo>
                <a:lnTo>
                  <a:pt x="88" y="71"/>
                </a:lnTo>
                <a:lnTo>
                  <a:pt x="76" y="91"/>
                </a:lnTo>
                <a:lnTo>
                  <a:pt x="91" y="102"/>
                </a:lnTo>
                <a:lnTo>
                  <a:pt x="100" y="119"/>
                </a:lnTo>
                <a:lnTo>
                  <a:pt x="118" y="123"/>
                </a:lnTo>
                <a:lnTo>
                  <a:pt x="126" y="110"/>
                </a:lnTo>
                <a:lnTo>
                  <a:pt x="118" y="102"/>
                </a:lnTo>
                <a:lnTo>
                  <a:pt x="115" y="84"/>
                </a:lnTo>
                <a:lnTo>
                  <a:pt x="123" y="73"/>
                </a:lnTo>
                <a:lnTo>
                  <a:pt x="121" y="68"/>
                </a:lnTo>
                <a:lnTo>
                  <a:pt x="130" y="55"/>
                </a:lnTo>
                <a:lnTo>
                  <a:pt x="129"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113">
            <a:extLst>
              <a:ext uri="{FF2B5EF4-FFF2-40B4-BE49-F238E27FC236}">
                <a16:creationId xmlns:a16="http://schemas.microsoft.com/office/drawing/2014/main" id="{D64EC61E-25E9-4B3E-8C2B-82DF32CA1ACA}"/>
              </a:ext>
            </a:extLst>
          </p:cNvPr>
          <p:cNvSpPr>
            <a:spLocks noChangeAspect="1"/>
          </p:cNvSpPr>
          <p:nvPr/>
        </p:nvSpPr>
        <p:spPr bwMode="auto">
          <a:xfrm>
            <a:off x="3276781" y="2578261"/>
            <a:ext cx="47474" cy="66090"/>
          </a:xfrm>
          <a:custGeom>
            <a:avLst/>
            <a:gdLst>
              <a:gd name="T0" fmla="*/ 0 w 31"/>
              <a:gd name="T1" fmla="*/ 0 h 45"/>
              <a:gd name="T2" fmla="*/ 0 w 31"/>
              <a:gd name="T3" fmla="*/ 0 h 45"/>
              <a:gd name="T4" fmla="*/ 0 w 31"/>
              <a:gd name="T5" fmla="*/ 0 h 45"/>
              <a:gd name="T6" fmla="*/ 0 w 31"/>
              <a:gd name="T7" fmla="*/ 0 h 45"/>
              <a:gd name="T8" fmla="*/ 0 w 31"/>
              <a:gd name="T9" fmla="*/ 0 h 45"/>
              <a:gd name="T10" fmla="*/ 0 w 31"/>
              <a:gd name="T11" fmla="*/ 0 h 45"/>
              <a:gd name="T12" fmla="*/ 0 w 31"/>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45">
                <a:moveTo>
                  <a:pt x="7" y="45"/>
                </a:moveTo>
                <a:lnTo>
                  <a:pt x="0" y="36"/>
                </a:lnTo>
                <a:lnTo>
                  <a:pt x="7" y="5"/>
                </a:lnTo>
                <a:lnTo>
                  <a:pt x="16" y="0"/>
                </a:lnTo>
                <a:lnTo>
                  <a:pt x="31" y="10"/>
                </a:lnTo>
                <a:lnTo>
                  <a:pt x="30" y="20"/>
                </a:lnTo>
                <a:lnTo>
                  <a:pt x="7" y="4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114">
            <a:extLst>
              <a:ext uri="{FF2B5EF4-FFF2-40B4-BE49-F238E27FC236}">
                <a16:creationId xmlns:a16="http://schemas.microsoft.com/office/drawing/2014/main" id="{AEDF6916-BF00-4E20-AC9B-4CFFC7EDE165}"/>
              </a:ext>
            </a:extLst>
          </p:cNvPr>
          <p:cNvSpPr>
            <a:spLocks noChangeAspect="1"/>
          </p:cNvSpPr>
          <p:nvPr/>
        </p:nvSpPr>
        <p:spPr bwMode="auto">
          <a:xfrm>
            <a:off x="3670370" y="4532633"/>
            <a:ext cx="195172" cy="127459"/>
          </a:xfrm>
          <a:custGeom>
            <a:avLst/>
            <a:gdLst>
              <a:gd name="T0" fmla="*/ 0 w 130"/>
              <a:gd name="T1" fmla="*/ 0 h 83"/>
              <a:gd name="T2" fmla="*/ 0 w 130"/>
              <a:gd name="T3" fmla="*/ 0 h 83"/>
              <a:gd name="T4" fmla="*/ 0 w 130"/>
              <a:gd name="T5" fmla="*/ 0 h 83"/>
              <a:gd name="T6" fmla="*/ 0 w 130"/>
              <a:gd name="T7" fmla="*/ 0 h 83"/>
              <a:gd name="T8" fmla="*/ 0 w 130"/>
              <a:gd name="T9" fmla="*/ 0 h 83"/>
              <a:gd name="T10" fmla="*/ 0 w 130"/>
              <a:gd name="T11" fmla="*/ 0 h 83"/>
              <a:gd name="T12" fmla="*/ 0 w 130"/>
              <a:gd name="T13" fmla="*/ 0 h 83"/>
              <a:gd name="T14" fmla="*/ 0 w 130"/>
              <a:gd name="T15" fmla="*/ 0 h 83"/>
              <a:gd name="T16" fmla="*/ 0 w 130"/>
              <a:gd name="T17" fmla="*/ 0 h 83"/>
              <a:gd name="T18" fmla="*/ 0 w 130"/>
              <a:gd name="T19" fmla="*/ 0 h 83"/>
              <a:gd name="T20" fmla="*/ 0 w 130"/>
              <a:gd name="T21" fmla="*/ 0 h 83"/>
              <a:gd name="T22" fmla="*/ 0 w 130"/>
              <a:gd name="T23" fmla="*/ 0 h 83"/>
              <a:gd name="T24" fmla="*/ 0 w 130"/>
              <a:gd name="T25" fmla="*/ 0 h 83"/>
              <a:gd name="T26" fmla="*/ 0 w 130"/>
              <a:gd name="T27" fmla="*/ 0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8" y="71"/>
                </a:moveTo>
                <a:lnTo>
                  <a:pt x="92" y="24"/>
                </a:lnTo>
                <a:lnTo>
                  <a:pt x="130" y="15"/>
                </a:lnTo>
                <a:lnTo>
                  <a:pt x="103" y="0"/>
                </a:lnTo>
                <a:lnTo>
                  <a:pt x="84" y="6"/>
                </a:lnTo>
                <a:lnTo>
                  <a:pt x="86" y="14"/>
                </a:lnTo>
                <a:lnTo>
                  <a:pt x="73" y="24"/>
                </a:lnTo>
                <a:lnTo>
                  <a:pt x="43" y="42"/>
                </a:lnTo>
                <a:lnTo>
                  <a:pt x="38" y="59"/>
                </a:lnTo>
                <a:lnTo>
                  <a:pt x="17" y="59"/>
                </a:lnTo>
                <a:lnTo>
                  <a:pt x="0" y="72"/>
                </a:lnTo>
                <a:lnTo>
                  <a:pt x="1" y="77"/>
                </a:lnTo>
                <a:lnTo>
                  <a:pt x="20" y="83"/>
                </a:lnTo>
                <a:lnTo>
                  <a:pt x="48"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115">
            <a:extLst>
              <a:ext uri="{FF2B5EF4-FFF2-40B4-BE49-F238E27FC236}">
                <a16:creationId xmlns:a16="http://schemas.microsoft.com/office/drawing/2014/main" id="{15C7AE50-2F1A-4F43-9702-4F9B5A51DD09}"/>
              </a:ext>
            </a:extLst>
          </p:cNvPr>
          <p:cNvSpPr>
            <a:spLocks noChangeAspect="1"/>
          </p:cNvSpPr>
          <p:nvPr/>
        </p:nvSpPr>
        <p:spPr bwMode="auto">
          <a:xfrm>
            <a:off x="3670370" y="4929172"/>
            <a:ext cx="73848" cy="47207"/>
          </a:xfrm>
          <a:custGeom>
            <a:avLst/>
            <a:gdLst>
              <a:gd name="T0" fmla="*/ 0 w 52"/>
              <a:gd name="T1" fmla="*/ 0 h 29"/>
              <a:gd name="T2" fmla="*/ 0 w 52"/>
              <a:gd name="T3" fmla="*/ 0 h 29"/>
              <a:gd name="T4" fmla="*/ 0 w 52"/>
              <a:gd name="T5" fmla="*/ 0 h 29"/>
              <a:gd name="T6" fmla="*/ 0 w 52"/>
              <a:gd name="T7" fmla="*/ 0 h 29"/>
              <a:gd name="T8" fmla="*/ 0 w 52"/>
              <a:gd name="T9" fmla="*/ 0 h 29"/>
              <a:gd name="T10" fmla="*/ 0 w 52"/>
              <a:gd name="T11" fmla="*/ 0 h 29"/>
              <a:gd name="T12" fmla="*/ 0 w 52"/>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9">
                <a:moveTo>
                  <a:pt x="19" y="29"/>
                </a:moveTo>
                <a:lnTo>
                  <a:pt x="2" y="22"/>
                </a:lnTo>
                <a:lnTo>
                  <a:pt x="0" y="16"/>
                </a:lnTo>
                <a:lnTo>
                  <a:pt x="14" y="0"/>
                </a:lnTo>
                <a:lnTo>
                  <a:pt x="52" y="25"/>
                </a:lnTo>
                <a:lnTo>
                  <a:pt x="31" y="26"/>
                </a:lnTo>
                <a:lnTo>
                  <a:pt x="19" y="2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116">
            <a:extLst>
              <a:ext uri="{FF2B5EF4-FFF2-40B4-BE49-F238E27FC236}">
                <a16:creationId xmlns:a16="http://schemas.microsoft.com/office/drawing/2014/main" id="{829604A7-9EA4-45E6-B1BB-F7FDC231573A}"/>
              </a:ext>
            </a:extLst>
          </p:cNvPr>
          <p:cNvSpPr>
            <a:spLocks noChangeAspect="1"/>
          </p:cNvSpPr>
          <p:nvPr/>
        </p:nvSpPr>
        <p:spPr bwMode="auto">
          <a:xfrm>
            <a:off x="3680920" y="4381570"/>
            <a:ext cx="36925" cy="28324"/>
          </a:xfrm>
          <a:custGeom>
            <a:avLst/>
            <a:gdLst>
              <a:gd name="T0" fmla="*/ 0 w 24"/>
              <a:gd name="T1" fmla="*/ 0 h 20"/>
              <a:gd name="T2" fmla="*/ 0 w 24"/>
              <a:gd name="T3" fmla="*/ 0 h 20"/>
              <a:gd name="T4" fmla="*/ 0 w 24"/>
              <a:gd name="T5" fmla="*/ 0 h 20"/>
              <a:gd name="T6" fmla="*/ 0 w 24"/>
              <a:gd name="T7" fmla="*/ 0 h 20"/>
              <a:gd name="T8" fmla="*/ 0 w 24"/>
              <a:gd name="T9" fmla="*/ 0 h 20"/>
              <a:gd name="T10" fmla="*/ 0 w 24"/>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0">
                <a:moveTo>
                  <a:pt x="9" y="20"/>
                </a:moveTo>
                <a:lnTo>
                  <a:pt x="0" y="7"/>
                </a:lnTo>
                <a:lnTo>
                  <a:pt x="17" y="0"/>
                </a:lnTo>
                <a:lnTo>
                  <a:pt x="24" y="13"/>
                </a:lnTo>
                <a:lnTo>
                  <a:pt x="24" y="20"/>
                </a:lnTo>
                <a:lnTo>
                  <a:pt x="9"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117">
            <a:extLst>
              <a:ext uri="{FF2B5EF4-FFF2-40B4-BE49-F238E27FC236}">
                <a16:creationId xmlns:a16="http://schemas.microsoft.com/office/drawing/2014/main" id="{872144FA-9F1B-4875-BEE5-23AFC45D3ADA}"/>
              </a:ext>
            </a:extLst>
          </p:cNvPr>
          <p:cNvSpPr>
            <a:spLocks noChangeAspect="1"/>
          </p:cNvSpPr>
          <p:nvPr/>
        </p:nvSpPr>
        <p:spPr bwMode="auto">
          <a:xfrm>
            <a:off x="3585972" y="4551515"/>
            <a:ext cx="47474" cy="23604"/>
          </a:xfrm>
          <a:custGeom>
            <a:avLst/>
            <a:gdLst>
              <a:gd name="T0" fmla="*/ 0 w 32"/>
              <a:gd name="T1" fmla="*/ 0 h 15"/>
              <a:gd name="T2" fmla="*/ 0 w 32"/>
              <a:gd name="T3" fmla="*/ 0 h 15"/>
              <a:gd name="T4" fmla="*/ 0 w 32"/>
              <a:gd name="T5" fmla="*/ 0 h 15"/>
              <a:gd name="T6" fmla="*/ 0 w 32"/>
              <a:gd name="T7" fmla="*/ 0 h 15"/>
              <a:gd name="T8" fmla="*/ 0 w 3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5">
                <a:moveTo>
                  <a:pt x="0" y="11"/>
                </a:moveTo>
                <a:lnTo>
                  <a:pt x="12" y="0"/>
                </a:lnTo>
                <a:lnTo>
                  <a:pt x="32" y="11"/>
                </a:lnTo>
                <a:lnTo>
                  <a:pt x="20" y="15"/>
                </a:lnTo>
                <a:lnTo>
                  <a:pt x="0"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118">
            <a:extLst>
              <a:ext uri="{FF2B5EF4-FFF2-40B4-BE49-F238E27FC236}">
                <a16:creationId xmlns:a16="http://schemas.microsoft.com/office/drawing/2014/main" id="{D309DBFB-BAD3-47FC-9C57-B0B027B49BBB}"/>
              </a:ext>
            </a:extLst>
          </p:cNvPr>
          <p:cNvSpPr>
            <a:spLocks noChangeAspect="1"/>
          </p:cNvSpPr>
          <p:nvPr/>
        </p:nvSpPr>
        <p:spPr bwMode="auto">
          <a:xfrm>
            <a:off x="3570147" y="4523191"/>
            <a:ext cx="21099" cy="4721"/>
          </a:xfrm>
          <a:custGeom>
            <a:avLst/>
            <a:gdLst>
              <a:gd name="T0" fmla="*/ 0 w 11"/>
              <a:gd name="T1" fmla="*/ 0 h 6"/>
              <a:gd name="T2" fmla="*/ 0 w 11"/>
              <a:gd name="T3" fmla="*/ 0 h 6"/>
              <a:gd name="T4" fmla="*/ 0 w 11"/>
              <a:gd name="T5" fmla="*/ 0 h 6"/>
              <a:gd name="T6" fmla="*/ 0 w 11"/>
              <a:gd name="T7" fmla="*/ 0 h 6"/>
              <a:gd name="T8" fmla="*/ 0 w 1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2" y="6"/>
                </a:moveTo>
                <a:lnTo>
                  <a:pt x="0" y="2"/>
                </a:lnTo>
                <a:lnTo>
                  <a:pt x="11" y="0"/>
                </a:lnTo>
                <a:lnTo>
                  <a:pt x="11" y="6"/>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119">
            <a:extLst>
              <a:ext uri="{FF2B5EF4-FFF2-40B4-BE49-F238E27FC236}">
                <a16:creationId xmlns:a16="http://schemas.microsoft.com/office/drawing/2014/main" id="{F2FAFAA7-1D8E-4D0D-9654-5DD580C5A1E0}"/>
              </a:ext>
            </a:extLst>
          </p:cNvPr>
          <p:cNvSpPr>
            <a:spLocks noChangeAspect="1"/>
          </p:cNvSpPr>
          <p:nvPr/>
        </p:nvSpPr>
        <p:spPr bwMode="auto">
          <a:xfrm>
            <a:off x="3422450" y="4329642"/>
            <a:ext cx="147697" cy="217152"/>
          </a:xfrm>
          <a:custGeom>
            <a:avLst/>
            <a:gdLst>
              <a:gd name="T0" fmla="*/ 0 w 103"/>
              <a:gd name="T1" fmla="*/ 0 h 146"/>
              <a:gd name="T2" fmla="*/ 0 w 103"/>
              <a:gd name="T3" fmla="*/ 0 h 146"/>
              <a:gd name="T4" fmla="*/ 0 w 103"/>
              <a:gd name="T5" fmla="*/ 0 h 146"/>
              <a:gd name="T6" fmla="*/ 0 w 103"/>
              <a:gd name="T7" fmla="*/ 0 h 146"/>
              <a:gd name="T8" fmla="*/ 0 w 103"/>
              <a:gd name="T9" fmla="*/ 0 h 146"/>
              <a:gd name="T10" fmla="*/ 0 w 103"/>
              <a:gd name="T11" fmla="*/ 0 h 146"/>
              <a:gd name="T12" fmla="*/ 0 w 103"/>
              <a:gd name="T13" fmla="*/ 0 h 146"/>
              <a:gd name="T14" fmla="*/ 0 w 103"/>
              <a:gd name="T15" fmla="*/ 0 h 146"/>
              <a:gd name="T16" fmla="*/ 0 w 103"/>
              <a:gd name="T17" fmla="*/ 0 h 146"/>
              <a:gd name="T18" fmla="*/ 0 w 103"/>
              <a:gd name="T19" fmla="*/ 0 h 146"/>
              <a:gd name="T20" fmla="*/ 0 w 103"/>
              <a:gd name="T21" fmla="*/ 0 h 146"/>
              <a:gd name="T22" fmla="*/ 0 w 103"/>
              <a:gd name="T23" fmla="*/ 0 h 146"/>
              <a:gd name="T24" fmla="*/ 0 w 103"/>
              <a:gd name="T25" fmla="*/ 0 h 146"/>
              <a:gd name="T26" fmla="*/ 0 w 103"/>
              <a:gd name="T27" fmla="*/ 0 h 146"/>
              <a:gd name="T28" fmla="*/ 0 w 103"/>
              <a:gd name="T29" fmla="*/ 0 h 146"/>
              <a:gd name="T30" fmla="*/ 0 w 103"/>
              <a:gd name="T31" fmla="*/ 0 h 146"/>
              <a:gd name="T32" fmla="*/ 0 w 103"/>
              <a:gd name="T33" fmla="*/ 0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3" h="146">
                <a:moveTo>
                  <a:pt x="86" y="120"/>
                </a:moveTo>
                <a:lnTo>
                  <a:pt x="65" y="129"/>
                </a:lnTo>
                <a:lnTo>
                  <a:pt x="48" y="146"/>
                </a:lnTo>
                <a:lnTo>
                  <a:pt x="38" y="144"/>
                </a:lnTo>
                <a:lnTo>
                  <a:pt x="33" y="122"/>
                </a:lnTo>
                <a:lnTo>
                  <a:pt x="22" y="116"/>
                </a:lnTo>
                <a:lnTo>
                  <a:pt x="11" y="88"/>
                </a:lnTo>
                <a:lnTo>
                  <a:pt x="0" y="61"/>
                </a:lnTo>
                <a:lnTo>
                  <a:pt x="11" y="61"/>
                </a:lnTo>
                <a:lnTo>
                  <a:pt x="16" y="46"/>
                </a:lnTo>
                <a:lnTo>
                  <a:pt x="51" y="23"/>
                </a:lnTo>
                <a:lnTo>
                  <a:pt x="64" y="7"/>
                </a:lnTo>
                <a:lnTo>
                  <a:pt x="79" y="0"/>
                </a:lnTo>
                <a:lnTo>
                  <a:pt x="97" y="22"/>
                </a:lnTo>
                <a:lnTo>
                  <a:pt x="103" y="45"/>
                </a:lnTo>
                <a:lnTo>
                  <a:pt x="93" y="100"/>
                </a:lnTo>
                <a:lnTo>
                  <a:pt x="86" y="1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120">
            <a:extLst>
              <a:ext uri="{FF2B5EF4-FFF2-40B4-BE49-F238E27FC236}">
                <a16:creationId xmlns:a16="http://schemas.microsoft.com/office/drawing/2014/main" id="{071849D4-766B-4CAE-AF61-C2B089B8BD52}"/>
              </a:ext>
            </a:extLst>
          </p:cNvPr>
          <p:cNvSpPr>
            <a:spLocks noChangeAspect="1"/>
          </p:cNvSpPr>
          <p:nvPr/>
        </p:nvSpPr>
        <p:spPr bwMode="auto">
          <a:xfrm>
            <a:off x="3549047" y="4546795"/>
            <a:ext cx="15824" cy="9441"/>
          </a:xfrm>
          <a:custGeom>
            <a:avLst/>
            <a:gdLst>
              <a:gd name="T0" fmla="*/ 0 w 9"/>
              <a:gd name="T1" fmla="*/ 0 h 8"/>
              <a:gd name="T2" fmla="*/ 0 w 9"/>
              <a:gd name="T3" fmla="*/ 0 h 8"/>
              <a:gd name="T4" fmla="*/ 0 w 9"/>
              <a:gd name="T5" fmla="*/ 0 h 8"/>
              <a:gd name="T6" fmla="*/ 0 w 9"/>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8">
                <a:moveTo>
                  <a:pt x="0" y="8"/>
                </a:moveTo>
                <a:lnTo>
                  <a:pt x="9" y="0"/>
                </a:lnTo>
                <a:lnTo>
                  <a:pt x="5" y="8"/>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121">
            <a:extLst>
              <a:ext uri="{FF2B5EF4-FFF2-40B4-BE49-F238E27FC236}">
                <a16:creationId xmlns:a16="http://schemas.microsoft.com/office/drawing/2014/main" id="{157CB50C-8B47-41D7-B734-70D71ABE056A}"/>
              </a:ext>
            </a:extLst>
          </p:cNvPr>
          <p:cNvSpPr>
            <a:spLocks noChangeAspect="1"/>
          </p:cNvSpPr>
          <p:nvPr/>
        </p:nvSpPr>
        <p:spPr bwMode="auto">
          <a:xfrm>
            <a:off x="3522673" y="4570398"/>
            <a:ext cx="21099" cy="18883"/>
          </a:xfrm>
          <a:custGeom>
            <a:avLst/>
            <a:gdLst>
              <a:gd name="T0" fmla="*/ 0 w 14"/>
              <a:gd name="T1" fmla="*/ 0 h 16"/>
              <a:gd name="T2" fmla="*/ 0 w 14"/>
              <a:gd name="T3" fmla="*/ 0 h 16"/>
              <a:gd name="T4" fmla="*/ 0 w 14"/>
              <a:gd name="T5" fmla="*/ 0 h 16"/>
              <a:gd name="T6" fmla="*/ 0 w 14"/>
              <a:gd name="T7" fmla="*/ 0 h 16"/>
              <a:gd name="T8" fmla="*/ 0 w 14"/>
              <a:gd name="T9" fmla="*/ 0 h 16"/>
              <a:gd name="T10" fmla="*/ 0 w 14"/>
              <a:gd name="T11" fmla="*/ 0 h 16"/>
              <a:gd name="T12" fmla="*/ 0 w 14"/>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6">
                <a:moveTo>
                  <a:pt x="5" y="13"/>
                </a:moveTo>
                <a:lnTo>
                  <a:pt x="0" y="8"/>
                </a:lnTo>
                <a:lnTo>
                  <a:pt x="3" y="0"/>
                </a:lnTo>
                <a:lnTo>
                  <a:pt x="9" y="0"/>
                </a:lnTo>
                <a:lnTo>
                  <a:pt x="14" y="11"/>
                </a:lnTo>
                <a:lnTo>
                  <a:pt x="14" y="16"/>
                </a:lnTo>
                <a:lnTo>
                  <a:pt x="5"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5" name="Freeform 122">
            <a:extLst>
              <a:ext uri="{FF2B5EF4-FFF2-40B4-BE49-F238E27FC236}">
                <a16:creationId xmlns:a16="http://schemas.microsoft.com/office/drawing/2014/main" id="{96BA86F5-CFB7-4BF3-BEBD-47FF74B06596}"/>
              </a:ext>
            </a:extLst>
          </p:cNvPr>
          <p:cNvSpPr>
            <a:spLocks noChangeAspect="1"/>
          </p:cNvSpPr>
          <p:nvPr/>
        </p:nvSpPr>
        <p:spPr bwMode="auto">
          <a:xfrm>
            <a:off x="3432999" y="4867803"/>
            <a:ext cx="84399" cy="113297"/>
          </a:xfrm>
          <a:custGeom>
            <a:avLst/>
            <a:gdLst>
              <a:gd name="T0" fmla="*/ 0 w 53"/>
              <a:gd name="T1" fmla="*/ 0 h 71"/>
              <a:gd name="T2" fmla="*/ 0 w 53"/>
              <a:gd name="T3" fmla="*/ 0 h 71"/>
              <a:gd name="T4" fmla="*/ 0 w 53"/>
              <a:gd name="T5" fmla="*/ 0 h 71"/>
              <a:gd name="T6" fmla="*/ 0 w 53"/>
              <a:gd name="T7" fmla="*/ 0 h 71"/>
              <a:gd name="T8" fmla="*/ 0 w 53"/>
              <a:gd name="T9" fmla="*/ 0 h 71"/>
              <a:gd name="T10" fmla="*/ 0 w 53"/>
              <a:gd name="T11" fmla="*/ 0 h 71"/>
              <a:gd name="T12" fmla="*/ 0 w 53"/>
              <a:gd name="T13" fmla="*/ 0 h 71"/>
              <a:gd name="T14" fmla="*/ 0 w 53"/>
              <a:gd name="T15" fmla="*/ 0 h 71"/>
              <a:gd name="T16" fmla="*/ 0 w 53"/>
              <a:gd name="T17" fmla="*/ 0 h 71"/>
              <a:gd name="T18" fmla="*/ 0 w 53"/>
              <a:gd name="T19" fmla="*/ 0 h 71"/>
              <a:gd name="T20" fmla="*/ 0 w 53"/>
              <a:gd name="T21" fmla="*/ 0 h 71"/>
              <a:gd name="T22" fmla="*/ 0 w 53"/>
              <a:gd name="T23" fmla="*/ 0 h 71"/>
              <a:gd name="T24" fmla="*/ 0 w 53"/>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71">
                <a:moveTo>
                  <a:pt x="35" y="71"/>
                </a:moveTo>
                <a:lnTo>
                  <a:pt x="0" y="59"/>
                </a:lnTo>
                <a:lnTo>
                  <a:pt x="6" y="54"/>
                </a:lnTo>
                <a:lnTo>
                  <a:pt x="20" y="59"/>
                </a:lnTo>
                <a:lnTo>
                  <a:pt x="27" y="43"/>
                </a:lnTo>
                <a:lnTo>
                  <a:pt x="20" y="20"/>
                </a:lnTo>
                <a:lnTo>
                  <a:pt x="22" y="16"/>
                </a:lnTo>
                <a:lnTo>
                  <a:pt x="3" y="8"/>
                </a:lnTo>
                <a:lnTo>
                  <a:pt x="8" y="0"/>
                </a:lnTo>
                <a:lnTo>
                  <a:pt x="22" y="4"/>
                </a:lnTo>
                <a:lnTo>
                  <a:pt x="53" y="39"/>
                </a:lnTo>
                <a:lnTo>
                  <a:pt x="50" y="59"/>
                </a:lnTo>
                <a:lnTo>
                  <a:pt x="35" y="7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6" name="Freeform 123">
            <a:extLst>
              <a:ext uri="{FF2B5EF4-FFF2-40B4-BE49-F238E27FC236}">
                <a16:creationId xmlns:a16="http://schemas.microsoft.com/office/drawing/2014/main" id="{DDB2E9FF-2201-4787-B2F9-D0A5DEF8D094}"/>
              </a:ext>
            </a:extLst>
          </p:cNvPr>
          <p:cNvSpPr>
            <a:spLocks noChangeAspect="1"/>
          </p:cNvSpPr>
          <p:nvPr/>
        </p:nvSpPr>
        <p:spPr bwMode="auto">
          <a:xfrm>
            <a:off x="3475199" y="4589281"/>
            <a:ext cx="36925" cy="28324"/>
          </a:xfrm>
          <a:custGeom>
            <a:avLst/>
            <a:gdLst>
              <a:gd name="T0" fmla="*/ 0 w 24"/>
              <a:gd name="T1" fmla="*/ 0 h 22"/>
              <a:gd name="T2" fmla="*/ 0 w 24"/>
              <a:gd name="T3" fmla="*/ 0 h 22"/>
              <a:gd name="T4" fmla="*/ 0 w 24"/>
              <a:gd name="T5" fmla="*/ 0 h 22"/>
              <a:gd name="T6" fmla="*/ 0 w 24"/>
              <a:gd name="T7" fmla="*/ 0 h 22"/>
              <a:gd name="T8" fmla="*/ 0 w 24"/>
              <a:gd name="T9" fmla="*/ 0 h 22"/>
              <a:gd name="T10" fmla="*/ 0 w 24"/>
              <a:gd name="T11" fmla="*/ 0 h 22"/>
              <a:gd name="T12" fmla="*/ 0 w 24"/>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2">
                <a:moveTo>
                  <a:pt x="11" y="22"/>
                </a:moveTo>
                <a:lnTo>
                  <a:pt x="0" y="19"/>
                </a:lnTo>
                <a:lnTo>
                  <a:pt x="1" y="8"/>
                </a:lnTo>
                <a:lnTo>
                  <a:pt x="14" y="0"/>
                </a:lnTo>
                <a:lnTo>
                  <a:pt x="24" y="9"/>
                </a:lnTo>
                <a:lnTo>
                  <a:pt x="22" y="16"/>
                </a:lnTo>
                <a:lnTo>
                  <a:pt x="11"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7" name="Freeform 124">
            <a:extLst>
              <a:ext uri="{FF2B5EF4-FFF2-40B4-BE49-F238E27FC236}">
                <a16:creationId xmlns:a16="http://schemas.microsoft.com/office/drawing/2014/main" id="{E3EC7201-680D-4972-B527-A91F4A8C59AF}"/>
              </a:ext>
            </a:extLst>
          </p:cNvPr>
          <p:cNvSpPr>
            <a:spLocks noChangeAspect="1"/>
          </p:cNvSpPr>
          <p:nvPr/>
        </p:nvSpPr>
        <p:spPr bwMode="auto">
          <a:xfrm>
            <a:off x="3401350" y="4112490"/>
            <a:ext cx="94948" cy="61369"/>
          </a:xfrm>
          <a:custGeom>
            <a:avLst/>
            <a:gdLst>
              <a:gd name="T0" fmla="*/ 0 w 64"/>
              <a:gd name="T1" fmla="*/ 0 h 43"/>
              <a:gd name="T2" fmla="*/ 0 w 64"/>
              <a:gd name="T3" fmla="*/ 0 h 43"/>
              <a:gd name="T4" fmla="*/ 0 w 64"/>
              <a:gd name="T5" fmla="*/ 0 h 43"/>
              <a:gd name="T6" fmla="*/ 0 w 64"/>
              <a:gd name="T7" fmla="*/ 0 h 43"/>
              <a:gd name="T8" fmla="*/ 0 w 64"/>
              <a:gd name="T9" fmla="*/ 0 h 43"/>
              <a:gd name="T10" fmla="*/ 0 w 64"/>
              <a:gd name="T11" fmla="*/ 0 h 43"/>
              <a:gd name="T12" fmla="*/ 0 w 64"/>
              <a:gd name="T13" fmla="*/ 0 h 43"/>
              <a:gd name="T14" fmla="*/ 0 w 64"/>
              <a:gd name="T15" fmla="*/ 0 h 43"/>
              <a:gd name="T16" fmla="*/ 0 w 64"/>
              <a:gd name="T17" fmla="*/ 0 h 43"/>
              <a:gd name="T18" fmla="*/ 0 w 64"/>
              <a:gd name="T19" fmla="*/ 0 h 43"/>
              <a:gd name="T20" fmla="*/ 0 w 64"/>
              <a:gd name="T21" fmla="*/ 0 h 43"/>
              <a:gd name="T22" fmla="*/ 0 w 64"/>
              <a:gd name="T23" fmla="*/ 0 h 43"/>
              <a:gd name="T24" fmla="*/ 0 w 64"/>
              <a:gd name="T25" fmla="*/ 0 h 43"/>
              <a:gd name="T26" fmla="*/ 0 w 64"/>
              <a:gd name="T27" fmla="*/ 0 h 43"/>
              <a:gd name="T28" fmla="*/ 0 w 64"/>
              <a:gd name="T29" fmla="*/ 0 h 43"/>
              <a:gd name="T30" fmla="*/ 0 w 64"/>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4" h="43">
                <a:moveTo>
                  <a:pt x="47" y="28"/>
                </a:moveTo>
                <a:lnTo>
                  <a:pt x="39" y="38"/>
                </a:lnTo>
                <a:lnTo>
                  <a:pt x="16" y="43"/>
                </a:lnTo>
                <a:lnTo>
                  <a:pt x="3" y="42"/>
                </a:lnTo>
                <a:lnTo>
                  <a:pt x="0" y="33"/>
                </a:lnTo>
                <a:lnTo>
                  <a:pt x="10" y="30"/>
                </a:lnTo>
                <a:lnTo>
                  <a:pt x="10" y="18"/>
                </a:lnTo>
                <a:lnTo>
                  <a:pt x="1" y="10"/>
                </a:lnTo>
                <a:lnTo>
                  <a:pt x="10" y="0"/>
                </a:lnTo>
                <a:lnTo>
                  <a:pt x="22" y="0"/>
                </a:lnTo>
                <a:lnTo>
                  <a:pt x="27" y="14"/>
                </a:lnTo>
                <a:lnTo>
                  <a:pt x="30" y="18"/>
                </a:lnTo>
                <a:lnTo>
                  <a:pt x="35" y="0"/>
                </a:lnTo>
                <a:lnTo>
                  <a:pt x="64" y="10"/>
                </a:lnTo>
                <a:lnTo>
                  <a:pt x="62" y="25"/>
                </a:lnTo>
                <a:lnTo>
                  <a:pt x="4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8" name="Freeform 125">
            <a:extLst>
              <a:ext uri="{FF2B5EF4-FFF2-40B4-BE49-F238E27FC236}">
                <a16:creationId xmlns:a16="http://schemas.microsoft.com/office/drawing/2014/main" id="{0BBA91AB-AC4E-4654-BC76-9C8C073ED7D4}"/>
              </a:ext>
            </a:extLst>
          </p:cNvPr>
          <p:cNvSpPr>
            <a:spLocks noChangeAspect="1"/>
          </p:cNvSpPr>
          <p:nvPr/>
        </p:nvSpPr>
        <p:spPr bwMode="auto">
          <a:xfrm>
            <a:off x="3454099" y="4924451"/>
            <a:ext cx="10550" cy="9441"/>
          </a:xfrm>
          <a:custGeom>
            <a:avLst/>
            <a:gdLst>
              <a:gd name="T0" fmla="*/ 0 w 8"/>
              <a:gd name="T1" fmla="*/ 0 h 6"/>
              <a:gd name="T2" fmla="*/ 0 w 8"/>
              <a:gd name="T3" fmla="*/ 0 h 6"/>
              <a:gd name="T4" fmla="*/ 0 w 8"/>
              <a:gd name="T5" fmla="*/ 0 h 6"/>
              <a:gd name="T6" fmla="*/ 0 w 8"/>
              <a:gd name="T7" fmla="*/ 0 h 6"/>
              <a:gd name="T8" fmla="*/ 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2" y="6"/>
                </a:moveTo>
                <a:lnTo>
                  <a:pt x="0" y="0"/>
                </a:lnTo>
                <a:lnTo>
                  <a:pt x="8" y="0"/>
                </a:lnTo>
                <a:lnTo>
                  <a:pt x="8" y="4"/>
                </a:lnTo>
                <a:lnTo>
                  <a:pt x="2"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9" name="Freeform 126">
            <a:extLst>
              <a:ext uri="{FF2B5EF4-FFF2-40B4-BE49-F238E27FC236}">
                <a16:creationId xmlns:a16="http://schemas.microsoft.com/office/drawing/2014/main" id="{55C697BB-88CF-4732-A883-4D9368EAA8EE}"/>
              </a:ext>
            </a:extLst>
          </p:cNvPr>
          <p:cNvSpPr>
            <a:spLocks noChangeAspect="1"/>
          </p:cNvSpPr>
          <p:nvPr/>
        </p:nvSpPr>
        <p:spPr bwMode="auto">
          <a:xfrm>
            <a:off x="3374975" y="4641209"/>
            <a:ext cx="84399" cy="103855"/>
          </a:xfrm>
          <a:custGeom>
            <a:avLst/>
            <a:gdLst>
              <a:gd name="T0" fmla="*/ 0 w 57"/>
              <a:gd name="T1" fmla="*/ 0 h 71"/>
              <a:gd name="T2" fmla="*/ 0 w 57"/>
              <a:gd name="T3" fmla="*/ 0 h 71"/>
              <a:gd name="T4" fmla="*/ 0 w 57"/>
              <a:gd name="T5" fmla="*/ 0 h 71"/>
              <a:gd name="T6" fmla="*/ 0 w 57"/>
              <a:gd name="T7" fmla="*/ 0 h 71"/>
              <a:gd name="T8" fmla="*/ 0 w 57"/>
              <a:gd name="T9" fmla="*/ 0 h 71"/>
              <a:gd name="T10" fmla="*/ 0 w 57"/>
              <a:gd name="T11" fmla="*/ 0 h 71"/>
              <a:gd name="T12" fmla="*/ 0 w 57"/>
              <a:gd name="T13" fmla="*/ 0 h 71"/>
              <a:gd name="T14" fmla="*/ 0 w 57"/>
              <a:gd name="T15" fmla="*/ 0 h 71"/>
              <a:gd name="T16" fmla="*/ 0 w 57"/>
              <a:gd name="T17" fmla="*/ 0 h 71"/>
              <a:gd name="T18" fmla="*/ 0 w 57"/>
              <a:gd name="T19" fmla="*/ 0 h 71"/>
              <a:gd name="T20" fmla="*/ 0 w 57"/>
              <a:gd name="T21" fmla="*/ 0 h 71"/>
              <a:gd name="T22" fmla="*/ 0 w 57"/>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71">
                <a:moveTo>
                  <a:pt x="54" y="59"/>
                </a:moveTo>
                <a:lnTo>
                  <a:pt x="40" y="71"/>
                </a:lnTo>
                <a:lnTo>
                  <a:pt x="14" y="43"/>
                </a:lnTo>
                <a:lnTo>
                  <a:pt x="13" y="37"/>
                </a:lnTo>
                <a:lnTo>
                  <a:pt x="1" y="35"/>
                </a:lnTo>
                <a:lnTo>
                  <a:pt x="0" y="15"/>
                </a:lnTo>
                <a:lnTo>
                  <a:pt x="6" y="2"/>
                </a:lnTo>
                <a:lnTo>
                  <a:pt x="19" y="0"/>
                </a:lnTo>
                <a:lnTo>
                  <a:pt x="38" y="19"/>
                </a:lnTo>
                <a:lnTo>
                  <a:pt x="57" y="35"/>
                </a:lnTo>
                <a:lnTo>
                  <a:pt x="53" y="47"/>
                </a:lnTo>
                <a:lnTo>
                  <a:pt x="54" y="5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0" name="Freeform 127">
            <a:extLst>
              <a:ext uri="{FF2B5EF4-FFF2-40B4-BE49-F238E27FC236}">
                <a16:creationId xmlns:a16="http://schemas.microsoft.com/office/drawing/2014/main" id="{17229DC4-82CF-4C21-95AA-5D8BE69C195B}"/>
              </a:ext>
            </a:extLst>
          </p:cNvPr>
          <p:cNvSpPr>
            <a:spLocks noChangeAspect="1"/>
          </p:cNvSpPr>
          <p:nvPr/>
        </p:nvSpPr>
        <p:spPr bwMode="auto">
          <a:xfrm>
            <a:off x="3417175" y="4900848"/>
            <a:ext cx="15824"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13"/>
                </a:moveTo>
                <a:lnTo>
                  <a:pt x="2" y="0"/>
                </a:lnTo>
                <a:lnTo>
                  <a:pt x="12" y="2"/>
                </a:lnTo>
                <a:lnTo>
                  <a:pt x="6" y="15"/>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1" name="Freeform 128">
            <a:extLst>
              <a:ext uri="{FF2B5EF4-FFF2-40B4-BE49-F238E27FC236}">
                <a16:creationId xmlns:a16="http://schemas.microsoft.com/office/drawing/2014/main" id="{CCC78C52-EA5A-4809-9F92-A5F4994191F6}"/>
              </a:ext>
            </a:extLst>
          </p:cNvPr>
          <p:cNvSpPr>
            <a:spLocks noChangeAspect="1"/>
          </p:cNvSpPr>
          <p:nvPr/>
        </p:nvSpPr>
        <p:spPr bwMode="auto">
          <a:xfrm>
            <a:off x="3285302" y="4367408"/>
            <a:ext cx="100223" cy="132180"/>
          </a:xfrm>
          <a:custGeom>
            <a:avLst/>
            <a:gdLst>
              <a:gd name="T0" fmla="*/ 0 w 69"/>
              <a:gd name="T1" fmla="*/ 0 h 83"/>
              <a:gd name="T2" fmla="*/ 0 w 69"/>
              <a:gd name="T3" fmla="*/ 0 h 83"/>
              <a:gd name="T4" fmla="*/ 0 w 69"/>
              <a:gd name="T5" fmla="*/ 0 h 83"/>
              <a:gd name="T6" fmla="*/ 0 w 69"/>
              <a:gd name="T7" fmla="*/ 0 h 83"/>
              <a:gd name="T8" fmla="*/ 0 w 69"/>
              <a:gd name="T9" fmla="*/ 0 h 83"/>
              <a:gd name="T10" fmla="*/ 0 w 69"/>
              <a:gd name="T11" fmla="*/ 0 h 83"/>
              <a:gd name="T12" fmla="*/ 0 w 69"/>
              <a:gd name="T13" fmla="*/ 0 h 83"/>
              <a:gd name="T14" fmla="*/ 0 w 69"/>
              <a:gd name="T15" fmla="*/ 0 h 83"/>
              <a:gd name="T16" fmla="*/ 0 w 69"/>
              <a:gd name="T17" fmla="*/ 0 h 83"/>
              <a:gd name="T18" fmla="*/ 0 w 69"/>
              <a:gd name="T19" fmla="*/ 0 h 83"/>
              <a:gd name="T20" fmla="*/ 0 w 69"/>
              <a:gd name="T21" fmla="*/ 0 h 83"/>
              <a:gd name="T22" fmla="*/ 0 w 69"/>
              <a:gd name="T23" fmla="*/ 0 h 83"/>
              <a:gd name="T24" fmla="*/ 0 w 69"/>
              <a:gd name="T25" fmla="*/ 0 h 83"/>
              <a:gd name="T26" fmla="*/ 0 w 69"/>
              <a:gd name="T27" fmla="*/ 0 h 83"/>
              <a:gd name="T28" fmla="*/ 0 w 69"/>
              <a:gd name="T29" fmla="*/ 0 h 83"/>
              <a:gd name="T30" fmla="*/ 0 w 69"/>
              <a:gd name="T31" fmla="*/ 0 h 83"/>
              <a:gd name="T32" fmla="*/ 0 w 69"/>
              <a:gd name="T33" fmla="*/ 0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 h="83">
                <a:moveTo>
                  <a:pt x="67" y="43"/>
                </a:moveTo>
                <a:lnTo>
                  <a:pt x="64" y="59"/>
                </a:lnTo>
                <a:lnTo>
                  <a:pt x="37" y="83"/>
                </a:lnTo>
                <a:lnTo>
                  <a:pt x="14" y="83"/>
                </a:lnTo>
                <a:lnTo>
                  <a:pt x="0" y="65"/>
                </a:lnTo>
                <a:lnTo>
                  <a:pt x="3" y="43"/>
                </a:lnTo>
                <a:lnTo>
                  <a:pt x="16" y="32"/>
                </a:lnTo>
                <a:lnTo>
                  <a:pt x="12" y="27"/>
                </a:lnTo>
                <a:lnTo>
                  <a:pt x="30" y="10"/>
                </a:lnTo>
                <a:lnTo>
                  <a:pt x="45" y="0"/>
                </a:lnTo>
                <a:lnTo>
                  <a:pt x="47" y="0"/>
                </a:lnTo>
                <a:lnTo>
                  <a:pt x="47" y="13"/>
                </a:lnTo>
                <a:lnTo>
                  <a:pt x="60" y="11"/>
                </a:lnTo>
                <a:lnTo>
                  <a:pt x="66" y="0"/>
                </a:lnTo>
                <a:lnTo>
                  <a:pt x="69" y="8"/>
                </a:lnTo>
                <a:lnTo>
                  <a:pt x="61" y="39"/>
                </a:lnTo>
                <a:lnTo>
                  <a:pt x="67" y="4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2" name="Freeform 129">
            <a:extLst>
              <a:ext uri="{FF2B5EF4-FFF2-40B4-BE49-F238E27FC236}">
                <a16:creationId xmlns:a16="http://schemas.microsoft.com/office/drawing/2014/main" id="{B38E69C3-C2E0-4A19-B15C-2BBB28478EC6}"/>
              </a:ext>
            </a:extLst>
          </p:cNvPr>
          <p:cNvSpPr>
            <a:spLocks noChangeAspect="1"/>
          </p:cNvSpPr>
          <p:nvPr/>
        </p:nvSpPr>
        <p:spPr bwMode="auto">
          <a:xfrm>
            <a:off x="3338051" y="4164418"/>
            <a:ext cx="36925" cy="33045"/>
          </a:xfrm>
          <a:custGeom>
            <a:avLst/>
            <a:gdLst>
              <a:gd name="T0" fmla="*/ 0 w 22"/>
              <a:gd name="T1" fmla="*/ 0 h 27"/>
              <a:gd name="T2" fmla="*/ 0 w 22"/>
              <a:gd name="T3" fmla="*/ 0 h 27"/>
              <a:gd name="T4" fmla="*/ 0 w 22"/>
              <a:gd name="T5" fmla="*/ 0 h 27"/>
              <a:gd name="T6" fmla="*/ 0 w 22"/>
              <a:gd name="T7" fmla="*/ 0 h 27"/>
              <a:gd name="T8" fmla="*/ 0 w 22"/>
              <a:gd name="T9" fmla="*/ 0 h 27"/>
              <a:gd name="T10" fmla="*/ 0 w 22"/>
              <a:gd name="T11" fmla="*/ 0 h 27"/>
              <a:gd name="T12" fmla="*/ 0 w 22"/>
              <a:gd name="T13" fmla="*/ 0 h 27"/>
              <a:gd name="T14" fmla="*/ 0 w 22"/>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27">
                <a:moveTo>
                  <a:pt x="8" y="27"/>
                </a:moveTo>
                <a:lnTo>
                  <a:pt x="9" y="17"/>
                </a:lnTo>
                <a:lnTo>
                  <a:pt x="0" y="8"/>
                </a:lnTo>
                <a:lnTo>
                  <a:pt x="7" y="0"/>
                </a:lnTo>
                <a:lnTo>
                  <a:pt x="16" y="8"/>
                </a:lnTo>
                <a:lnTo>
                  <a:pt x="16" y="13"/>
                </a:lnTo>
                <a:lnTo>
                  <a:pt x="22" y="21"/>
                </a:lnTo>
                <a:lnTo>
                  <a:pt x="8" y="2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3" name="Freeform 130">
            <a:extLst>
              <a:ext uri="{FF2B5EF4-FFF2-40B4-BE49-F238E27FC236}">
                <a16:creationId xmlns:a16="http://schemas.microsoft.com/office/drawing/2014/main" id="{6909C633-188E-4FEE-885A-52C51E07E42E}"/>
              </a:ext>
            </a:extLst>
          </p:cNvPr>
          <p:cNvSpPr>
            <a:spLocks noChangeAspect="1"/>
          </p:cNvSpPr>
          <p:nvPr/>
        </p:nvSpPr>
        <p:spPr bwMode="auto">
          <a:xfrm>
            <a:off x="3200904" y="3980310"/>
            <a:ext cx="174071" cy="108576"/>
          </a:xfrm>
          <a:custGeom>
            <a:avLst/>
            <a:gdLst>
              <a:gd name="T0" fmla="*/ 0 w 114"/>
              <a:gd name="T1" fmla="*/ 0 h 70"/>
              <a:gd name="T2" fmla="*/ 0 w 114"/>
              <a:gd name="T3" fmla="*/ 0 h 70"/>
              <a:gd name="T4" fmla="*/ 0 w 114"/>
              <a:gd name="T5" fmla="*/ 0 h 70"/>
              <a:gd name="T6" fmla="*/ 0 w 114"/>
              <a:gd name="T7" fmla="*/ 0 h 70"/>
              <a:gd name="T8" fmla="*/ 0 w 114"/>
              <a:gd name="T9" fmla="*/ 0 h 70"/>
              <a:gd name="T10" fmla="*/ 0 w 114"/>
              <a:gd name="T11" fmla="*/ 0 h 70"/>
              <a:gd name="T12" fmla="*/ 0 w 114"/>
              <a:gd name="T13" fmla="*/ 0 h 70"/>
              <a:gd name="T14" fmla="*/ 0 w 114"/>
              <a:gd name="T15" fmla="*/ 0 h 70"/>
              <a:gd name="T16" fmla="*/ 0 w 114"/>
              <a:gd name="T17" fmla="*/ 0 h 70"/>
              <a:gd name="T18" fmla="*/ 0 w 114"/>
              <a:gd name="T19" fmla="*/ 0 h 70"/>
              <a:gd name="T20" fmla="*/ 0 w 114"/>
              <a:gd name="T21" fmla="*/ 0 h 70"/>
              <a:gd name="T22" fmla="*/ 0 w 114"/>
              <a:gd name="T23" fmla="*/ 0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 h="70">
                <a:moveTo>
                  <a:pt x="73" y="70"/>
                </a:moveTo>
                <a:lnTo>
                  <a:pt x="57" y="58"/>
                </a:lnTo>
                <a:lnTo>
                  <a:pt x="0" y="5"/>
                </a:lnTo>
                <a:lnTo>
                  <a:pt x="0" y="0"/>
                </a:lnTo>
                <a:lnTo>
                  <a:pt x="29" y="0"/>
                </a:lnTo>
                <a:lnTo>
                  <a:pt x="37" y="13"/>
                </a:lnTo>
                <a:lnTo>
                  <a:pt x="58" y="10"/>
                </a:lnTo>
                <a:lnTo>
                  <a:pt x="66" y="17"/>
                </a:lnTo>
                <a:lnTo>
                  <a:pt x="92" y="20"/>
                </a:lnTo>
                <a:lnTo>
                  <a:pt x="114" y="38"/>
                </a:lnTo>
                <a:lnTo>
                  <a:pt x="99" y="69"/>
                </a:lnTo>
                <a:lnTo>
                  <a:pt x="73" y="7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4" name="Freeform 131">
            <a:extLst>
              <a:ext uri="{FF2B5EF4-FFF2-40B4-BE49-F238E27FC236}">
                <a16:creationId xmlns:a16="http://schemas.microsoft.com/office/drawing/2014/main" id="{F024D9A0-625D-4BF8-9349-83993C7C2A25}"/>
              </a:ext>
            </a:extLst>
          </p:cNvPr>
          <p:cNvSpPr>
            <a:spLocks noChangeAspect="1"/>
          </p:cNvSpPr>
          <p:nvPr/>
        </p:nvSpPr>
        <p:spPr bwMode="auto">
          <a:xfrm>
            <a:off x="3253653" y="4693137"/>
            <a:ext cx="68573" cy="56648"/>
          </a:xfrm>
          <a:custGeom>
            <a:avLst/>
            <a:gdLst>
              <a:gd name="T0" fmla="*/ 0 w 46"/>
              <a:gd name="T1" fmla="*/ 0 h 41"/>
              <a:gd name="T2" fmla="*/ 0 w 46"/>
              <a:gd name="T3" fmla="*/ 0 h 41"/>
              <a:gd name="T4" fmla="*/ 0 w 46"/>
              <a:gd name="T5" fmla="*/ 0 h 41"/>
              <a:gd name="T6" fmla="*/ 0 w 46"/>
              <a:gd name="T7" fmla="*/ 0 h 41"/>
              <a:gd name="T8" fmla="*/ 0 w 46"/>
              <a:gd name="T9" fmla="*/ 0 h 41"/>
              <a:gd name="T10" fmla="*/ 0 w 46"/>
              <a:gd name="T11" fmla="*/ 0 h 41"/>
              <a:gd name="T12" fmla="*/ 0 w 46"/>
              <a:gd name="T13" fmla="*/ 0 h 41"/>
              <a:gd name="T14" fmla="*/ 0 w 46"/>
              <a:gd name="T15" fmla="*/ 0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41">
                <a:moveTo>
                  <a:pt x="3" y="41"/>
                </a:moveTo>
                <a:lnTo>
                  <a:pt x="0" y="41"/>
                </a:lnTo>
                <a:lnTo>
                  <a:pt x="3" y="29"/>
                </a:lnTo>
                <a:lnTo>
                  <a:pt x="14" y="13"/>
                </a:lnTo>
                <a:lnTo>
                  <a:pt x="35" y="0"/>
                </a:lnTo>
                <a:lnTo>
                  <a:pt x="46" y="5"/>
                </a:lnTo>
                <a:lnTo>
                  <a:pt x="39" y="17"/>
                </a:lnTo>
                <a:lnTo>
                  <a:pt x="3" y="4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5" name="Freeform 132">
            <a:extLst>
              <a:ext uri="{FF2B5EF4-FFF2-40B4-BE49-F238E27FC236}">
                <a16:creationId xmlns:a16="http://schemas.microsoft.com/office/drawing/2014/main" id="{D41BDFBD-10F4-42AD-8EE6-110104CF0DEE}"/>
              </a:ext>
            </a:extLst>
          </p:cNvPr>
          <p:cNvSpPr>
            <a:spLocks noChangeAspect="1"/>
          </p:cNvSpPr>
          <p:nvPr/>
        </p:nvSpPr>
        <p:spPr bwMode="auto">
          <a:xfrm>
            <a:off x="3232553" y="4452381"/>
            <a:ext cx="42199" cy="70811"/>
          </a:xfrm>
          <a:custGeom>
            <a:avLst/>
            <a:gdLst>
              <a:gd name="T0" fmla="*/ 0 w 28"/>
              <a:gd name="T1" fmla="*/ 0 h 51"/>
              <a:gd name="T2" fmla="*/ 0 w 28"/>
              <a:gd name="T3" fmla="*/ 0 h 51"/>
              <a:gd name="T4" fmla="*/ 0 w 28"/>
              <a:gd name="T5" fmla="*/ 0 h 51"/>
              <a:gd name="T6" fmla="*/ 0 w 28"/>
              <a:gd name="T7" fmla="*/ 0 h 51"/>
              <a:gd name="T8" fmla="*/ 0 w 28"/>
              <a:gd name="T9" fmla="*/ 0 h 51"/>
              <a:gd name="T10" fmla="*/ 0 w 28"/>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1">
                <a:moveTo>
                  <a:pt x="0" y="34"/>
                </a:moveTo>
                <a:lnTo>
                  <a:pt x="0" y="20"/>
                </a:lnTo>
                <a:lnTo>
                  <a:pt x="21" y="0"/>
                </a:lnTo>
                <a:lnTo>
                  <a:pt x="28" y="4"/>
                </a:lnTo>
                <a:lnTo>
                  <a:pt x="20" y="51"/>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6" name="Freeform 133">
            <a:extLst>
              <a:ext uri="{FF2B5EF4-FFF2-40B4-BE49-F238E27FC236}">
                <a16:creationId xmlns:a16="http://schemas.microsoft.com/office/drawing/2014/main" id="{125C47F8-2C50-4738-8594-8FC8CC7D1D8C}"/>
              </a:ext>
            </a:extLst>
          </p:cNvPr>
          <p:cNvSpPr>
            <a:spLocks noChangeAspect="1"/>
          </p:cNvSpPr>
          <p:nvPr/>
        </p:nvSpPr>
        <p:spPr bwMode="auto">
          <a:xfrm>
            <a:off x="3200904" y="4509029"/>
            <a:ext cx="36925" cy="14162"/>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
                <a:moveTo>
                  <a:pt x="0" y="8"/>
                </a:moveTo>
                <a:lnTo>
                  <a:pt x="2" y="0"/>
                </a:lnTo>
                <a:lnTo>
                  <a:pt x="22" y="5"/>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7" name="Freeform 134">
            <a:extLst>
              <a:ext uri="{FF2B5EF4-FFF2-40B4-BE49-F238E27FC236}">
                <a16:creationId xmlns:a16="http://schemas.microsoft.com/office/drawing/2014/main" id="{7F279CD3-DA78-4D39-82A9-23C422ACD83E}"/>
              </a:ext>
            </a:extLst>
          </p:cNvPr>
          <p:cNvSpPr>
            <a:spLocks noChangeAspect="1"/>
          </p:cNvSpPr>
          <p:nvPr/>
        </p:nvSpPr>
        <p:spPr bwMode="auto">
          <a:xfrm>
            <a:off x="3139142" y="3739554"/>
            <a:ext cx="179346" cy="231315"/>
          </a:xfrm>
          <a:custGeom>
            <a:avLst/>
            <a:gdLst>
              <a:gd name="T0" fmla="*/ 0 w 120"/>
              <a:gd name="T1" fmla="*/ 0 h 152"/>
              <a:gd name="T2" fmla="*/ 0 w 120"/>
              <a:gd name="T3" fmla="*/ 0 h 152"/>
              <a:gd name="T4" fmla="*/ 0 w 120"/>
              <a:gd name="T5" fmla="*/ 0 h 152"/>
              <a:gd name="T6" fmla="*/ 0 w 120"/>
              <a:gd name="T7" fmla="*/ 0 h 152"/>
              <a:gd name="T8" fmla="*/ 0 w 120"/>
              <a:gd name="T9" fmla="*/ 0 h 152"/>
              <a:gd name="T10" fmla="*/ 0 w 120"/>
              <a:gd name="T11" fmla="*/ 0 h 152"/>
              <a:gd name="T12" fmla="*/ 0 w 120"/>
              <a:gd name="T13" fmla="*/ 0 h 152"/>
              <a:gd name="T14" fmla="*/ 0 w 120"/>
              <a:gd name="T15" fmla="*/ 0 h 152"/>
              <a:gd name="T16" fmla="*/ 0 w 120"/>
              <a:gd name="T17" fmla="*/ 0 h 152"/>
              <a:gd name="T18" fmla="*/ 0 w 120"/>
              <a:gd name="T19" fmla="*/ 0 h 152"/>
              <a:gd name="T20" fmla="*/ 0 w 120"/>
              <a:gd name="T21" fmla="*/ 0 h 152"/>
              <a:gd name="T22" fmla="*/ 0 w 120"/>
              <a:gd name="T23" fmla="*/ 0 h 152"/>
              <a:gd name="T24" fmla="*/ 0 w 120"/>
              <a:gd name="T25" fmla="*/ 0 h 152"/>
              <a:gd name="T26" fmla="*/ 0 w 120"/>
              <a:gd name="T27" fmla="*/ 0 h 152"/>
              <a:gd name="T28" fmla="*/ 0 w 120"/>
              <a:gd name="T29" fmla="*/ 0 h 152"/>
              <a:gd name="T30" fmla="*/ 0 w 120"/>
              <a:gd name="T31" fmla="*/ 0 h 152"/>
              <a:gd name="T32" fmla="*/ 0 w 120"/>
              <a:gd name="T33" fmla="*/ 0 h 152"/>
              <a:gd name="T34" fmla="*/ 0 w 120"/>
              <a:gd name="T35" fmla="*/ 0 h 152"/>
              <a:gd name="T36" fmla="*/ 0 w 120"/>
              <a:gd name="T37" fmla="*/ 0 h 152"/>
              <a:gd name="T38" fmla="*/ 0 w 120"/>
              <a:gd name="T39" fmla="*/ 0 h 1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52">
                <a:moveTo>
                  <a:pt x="96" y="148"/>
                </a:moveTo>
                <a:lnTo>
                  <a:pt x="77" y="117"/>
                </a:lnTo>
                <a:lnTo>
                  <a:pt x="23" y="59"/>
                </a:lnTo>
                <a:lnTo>
                  <a:pt x="13" y="60"/>
                </a:lnTo>
                <a:lnTo>
                  <a:pt x="4" y="47"/>
                </a:lnTo>
                <a:lnTo>
                  <a:pt x="0" y="27"/>
                </a:lnTo>
                <a:lnTo>
                  <a:pt x="5" y="15"/>
                </a:lnTo>
                <a:lnTo>
                  <a:pt x="36" y="0"/>
                </a:lnTo>
                <a:lnTo>
                  <a:pt x="40" y="8"/>
                </a:lnTo>
                <a:lnTo>
                  <a:pt x="45" y="15"/>
                </a:lnTo>
                <a:lnTo>
                  <a:pt x="56" y="27"/>
                </a:lnTo>
                <a:lnTo>
                  <a:pt x="62" y="39"/>
                </a:lnTo>
                <a:lnTo>
                  <a:pt x="105" y="50"/>
                </a:lnTo>
                <a:lnTo>
                  <a:pt x="104" y="69"/>
                </a:lnTo>
                <a:lnTo>
                  <a:pt x="100" y="75"/>
                </a:lnTo>
                <a:lnTo>
                  <a:pt x="116" y="92"/>
                </a:lnTo>
                <a:lnTo>
                  <a:pt x="108" y="111"/>
                </a:lnTo>
                <a:lnTo>
                  <a:pt x="120" y="114"/>
                </a:lnTo>
                <a:lnTo>
                  <a:pt x="108" y="152"/>
                </a:lnTo>
                <a:lnTo>
                  <a:pt x="96" y="14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8" name="Freeform 135">
            <a:extLst>
              <a:ext uri="{FF2B5EF4-FFF2-40B4-BE49-F238E27FC236}">
                <a16:creationId xmlns:a16="http://schemas.microsoft.com/office/drawing/2014/main" id="{D15B4AC2-75D5-4910-B0ED-B5DBFDBA39B8}"/>
              </a:ext>
            </a:extLst>
          </p:cNvPr>
          <p:cNvSpPr>
            <a:spLocks noChangeAspect="1"/>
          </p:cNvSpPr>
          <p:nvPr/>
        </p:nvSpPr>
        <p:spPr bwMode="auto">
          <a:xfrm>
            <a:off x="3218758" y="4098328"/>
            <a:ext cx="68573" cy="108576"/>
          </a:xfrm>
          <a:custGeom>
            <a:avLst/>
            <a:gdLst>
              <a:gd name="T0" fmla="*/ 0 w 45"/>
              <a:gd name="T1" fmla="*/ 0 h 72"/>
              <a:gd name="T2" fmla="*/ 0 w 45"/>
              <a:gd name="T3" fmla="*/ 0 h 72"/>
              <a:gd name="T4" fmla="*/ 0 w 45"/>
              <a:gd name="T5" fmla="*/ 0 h 72"/>
              <a:gd name="T6" fmla="*/ 0 w 45"/>
              <a:gd name="T7" fmla="*/ 0 h 72"/>
              <a:gd name="T8" fmla="*/ 0 w 45"/>
              <a:gd name="T9" fmla="*/ 0 h 72"/>
              <a:gd name="T10" fmla="*/ 0 w 45"/>
              <a:gd name="T11" fmla="*/ 0 h 72"/>
              <a:gd name="T12" fmla="*/ 0 w 45"/>
              <a:gd name="T13" fmla="*/ 0 h 72"/>
              <a:gd name="T14" fmla="*/ 0 w 45"/>
              <a:gd name="T15" fmla="*/ 0 h 72"/>
              <a:gd name="T16" fmla="*/ 0 w 45"/>
              <a:gd name="T17" fmla="*/ 0 h 72"/>
              <a:gd name="T18" fmla="*/ 0 w 45"/>
              <a:gd name="T19" fmla="*/ 0 h 72"/>
              <a:gd name="T20" fmla="*/ 0 w 45"/>
              <a:gd name="T21" fmla="*/ 0 h 72"/>
              <a:gd name="T22" fmla="*/ 0 w 45"/>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 h="72">
                <a:moveTo>
                  <a:pt x="9" y="72"/>
                </a:moveTo>
                <a:lnTo>
                  <a:pt x="0" y="52"/>
                </a:lnTo>
                <a:lnTo>
                  <a:pt x="14" y="29"/>
                </a:lnTo>
                <a:lnTo>
                  <a:pt x="14" y="9"/>
                </a:lnTo>
                <a:lnTo>
                  <a:pt x="9" y="5"/>
                </a:lnTo>
                <a:lnTo>
                  <a:pt x="9" y="0"/>
                </a:lnTo>
                <a:lnTo>
                  <a:pt x="32" y="9"/>
                </a:lnTo>
                <a:lnTo>
                  <a:pt x="38" y="34"/>
                </a:lnTo>
                <a:lnTo>
                  <a:pt x="35" y="42"/>
                </a:lnTo>
                <a:lnTo>
                  <a:pt x="45" y="54"/>
                </a:lnTo>
                <a:lnTo>
                  <a:pt x="32" y="66"/>
                </a:lnTo>
                <a:lnTo>
                  <a:pt x="9"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9" name="Freeform 136">
            <a:extLst>
              <a:ext uri="{FF2B5EF4-FFF2-40B4-BE49-F238E27FC236}">
                <a16:creationId xmlns:a16="http://schemas.microsoft.com/office/drawing/2014/main" id="{BB06A3BA-051F-4B4B-B020-FCD1813AA50F}"/>
              </a:ext>
            </a:extLst>
          </p:cNvPr>
          <p:cNvSpPr>
            <a:spLocks noChangeAspect="1"/>
          </p:cNvSpPr>
          <p:nvPr/>
        </p:nvSpPr>
        <p:spPr bwMode="auto">
          <a:xfrm>
            <a:off x="3218758" y="4726182"/>
            <a:ext cx="63299" cy="47207"/>
          </a:xfrm>
          <a:custGeom>
            <a:avLst/>
            <a:gdLst>
              <a:gd name="T0" fmla="*/ 0 w 42"/>
              <a:gd name="T1" fmla="*/ 0 h 32"/>
              <a:gd name="T2" fmla="*/ 0 w 42"/>
              <a:gd name="T3" fmla="*/ 0 h 32"/>
              <a:gd name="T4" fmla="*/ 0 w 42"/>
              <a:gd name="T5" fmla="*/ 0 h 32"/>
              <a:gd name="T6" fmla="*/ 0 w 42"/>
              <a:gd name="T7" fmla="*/ 0 h 32"/>
              <a:gd name="T8" fmla="*/ 0 w 42"/>
              <a:gd name="T9" fmla="*/ 0 h 32"/>
              <a:gd name="T10" fmla="*/ 0 w 42"/>
              <a:gd name="T11" fmla="*/ 0 h 32"/>
              <a:gd name="T12" fmla="*/ 0 w 42"/>
              <a:gd name="T13" fmla="*/ 0 h 32"/>
              <a:gd name="T14" fmla="*/ 0 w 42"/>
              <a:gd name="T15" fmla="*/ 0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2">
                <a:moveTo>
                  <a:pt x="24" y="32"/>
                </a:moveTo>
                <a:lnTo>
                  <a:pt x="18" y="19"/>
                </a:lnTo>
                <a:lnTo>
                  <a:pt x="6" y="17"/>
                </a:lnTo>
                <a:lnTo>
                  <a:pt x="0" y="4"/>
                </a:lnTo>
                <a:lnTo>
                  <a:pt x="4" y="0"/>
                </a:lnTo>
                <a:lnTo>
                  <a:pt x="42" y="26"/>
                </a:lnTo>
                <a:lnTo>
                  <a:pt x="42" y="32"/>
                </a:lnTo>
                <a:lnTo>
                  <a:pt x="24"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0" name="Freeform 137">
            <a:extLst>
              <a:ext uri="{FF2B5EF4-FFF2-40B4-BE49-F238E27FC236}">
                <a16:creationId xmlns:a16="http://schemas.microsoft.com/office/drawing/2014/main" id="{3C9C8FAA-6C2B-4CE7-9830-AAA2A04875CF}"/>
              </a:ext>
            </a:extLst>
          </p:cNvPr>
          <p:cNvSpPr>
            <a:spLocks noChangeAspect="1"/>
          </p:cNvSpPr>
          <p:nvPr/>
        </p:nvSpPr>
        <p:spPr bwMode="auto">
          <a:xfrm>
            <a:off x="3112767" y="4452381"/>
            <a:ext cx="73848" cy="103855"/>
          </a:xfrm>
          <a:custGeom>
            <a:avLst/>
            <a:gdLst>
              <a:gd name="T0" fmla="*/ 0 w 51"/>
              <a:gd name="T1" fmla="*/ 0 h 68"/>
              <a:gd name="T2" fmla="*/ 0 w 51"/>
              <a:gd name="T3" fmla="*/ 0 h 68"/>
              <a:gd name="T4" fmla="*/ 0 w 51"/>
              <a:gd name="T5" fmla="*/ 0 h 68"/>
              <a:gd name="T6" fmla="*/ 0 w 51"/>
              <a:gd name="T7" fmla="*/ 0 h 68"/>
              <a:gd name="T8" fmla="*/ 0 w 51"/>
              <a:gd name="T9" fmla="*/ 0 h 68"/>
              <a:gd name="T10" fmla="*/ 0 w 51"/>
              <a:gd name="T11" fmla="*/ 0 h 68"/>
              <a:gd name="T12" fmla="*/ 0 w 51"/>
              <a:gd name="T13" fmla="*/ 0 h 68"/>
              <a:gd name="T14" fmla="*/ 0 w 51"/>
              <a:gd name="T15" fmla="*/ 0 h 68"/>
              <a:gd name="T16" fmla="*/ 0 w 51"/>
              <a:gd name="T17" fmla="*/ 0 h 68"/>
              <a:gd name="T18" fmla="*/ 0 w 51"/>
              <a:gd name="T19" fmla="*/ 0 h 68"/>
              <a:gd name="T20" fmla="*/ 0 w 51"/>
              <a:gd name="T21" fmla="*/ 0 h 68"/>
              <a:gd name="T22" fmla="*/ 0 w 51"/>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8">
                <a:moveTo>
                  <a:pt x="29" y="68"/>
                </a:moveTo>
                <a:lnTo>
                  <a:pt x="16" y="48"/>
                </a:lnTo>
                <a:lnTo>
                  <a:pt x="19" y="42"/>
                </a:lnTo>
                <a:lnTo>
                  <a:pt x="11" y="32"/>
                </a:lnTo>
                <a:lnTo>
                  <a:pt x="13" y="20"/>
                </a:lnTo>
                <a:lnTo>
                  <a:pt x="6" y="10"/>
                </a:lnTo>
                <a:lnTo>
                  <a:pt x="0" y="0"/>
                </a:lnTo>
                <a:lnTo>
                  <a:pt x="15" y="3"/>
                </a:lnTo>
                <a:lnTo>
                  <a:pt x="31" y="12"/>
                </a:lnTo>
                <a:lnTo>
                  <a:pt x="51" y="41"/>
                </a:lnTo>
                <a:lnTo>
                  <a:pt x="47" y="51"/>
                </a:lnTo>
                <a:lnTo>
                  <a:pt x="29" y="6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1" name="Freeform 138">
            <a:extLst>
              <a:ext uri="{FF2B5EF4-FFF2-40B4-BE49-F238E27FC236}">
                <a16:creationId xmlns:a16="http://schemas.microsoft.com/office/drawing/2014/main" id="{35F2C62B-259B-4893-B954-1440ADA95D22}"/>
              </a:ext>
            </a:extLst>
          </p:cNvPr>
          <p:cNvSpPr>
            <a:spLocks noChangeAspect="1"/>
          </p:cNvSpPr>
          <p:nvPr/>
        </p:nvSpPr>
        <p:spPr bwMode="auto">
          <a:xfrm>
            <a:off x="3139142" y="4018076"/>
            <a:ext cx="42199" cy="23604"/>
          </a:xfrm>
          <a:custGeom>
            <a:avLst/>
            <a:gdLst>
              <a:gd name="T0" fmla="*/ 0 w 27"/>
              <a:gd name="T1" fmla="*/ 0 h 20"/>
              <a:gd name="T2" fmla="*/ 0 w 27"/>
              <a:gd name="T3" fmla="*/ 0 h 20"/>
              <a:gd name="T4" fmla="*/ 0 w 27"/>
              <a:gd name="T5" fmla="*/ 0 h 20"/>
              <a:gd name="T6" fmla="*/ 0 w 27"/>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a:moveTo>
                  <a:pt x="0" y="13"/>
                </a:moveTo>
                <a:lnTo>
                  <a:pt x="27" y="0"/>
                </a:lnTo>
                <a:lnTo>
                  <a:pt x="25" y="20"/>
                </a:lnTo>
                <a:lnTo>
                  <a:pt x="0"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2" name="Freeform 139">
            <a:extLst>
              <a:ext uri="{FF2B5EF4-FFF2-40B4-BE49-F238E27FC236}">
                <a16:creationId xmlns:a16="http://schemas.microsoft.com/office/drawing/2014/main" id="{2807F4EA-1CC5-4047-8315-BF3846296A54}"/>
              </a:ext>
            </a:extLst>
          </p:cNvPr>
          <p:cNvSpPr>
            <a:spLocks noChangeAspect="1"/>
          </p:cNvSpPr>
          <p:nvPr/>
        </p:nvSpPr>
        <p:spPr bwMode="auto">
          <a:xfrm>
            <a:off x="3091667" y="4645930"/>
            <a:ext cx="42199" cy="23604"/>
          </a:xfrm>
          <a:custGeom>
            <a:avLst/>
            <a:gdLst>
              <a:gd name="T0" fmla="*/ 0 w 26"/>
              <a:gd name="T1" fmla="*/ 0 h 20"/>
              <a:gd name="T2" fmla="*/ 0 w 26"/>
              <a:gd name="T3" fmla="*/ 0 h 20"/>
              <a:gd name="T4" fmla="*/ 0 w 26"/>
              <a:gd name="T5" fmla="*/ 0 h 20"/>
              <a:gd name="T6" fmla="*/ 0 w 26"/>
              <a:gd name="T7" fmla="*/ 0 h 20"/>
              <a:gd name="T8" fmla="*/ 0 w 26"/>
              <a:gd name="T9" fmla="*/ 0 h 20"/>
              <a:gd name="T10" fmla="*/ 0 w 26"/>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6" y="17"/>
                </a:moveTo>
                <a:lnTo>
                  <a:pt x="0" y="4"/>
                </a:lnTo>
                <a:lnTo>
                  <a:pt x="8" y="0"/>
                </a:lnTo>
                <a:lnTo>
                  <a:pt x="26" y="9"/>
                </a:lnTo>
                <a:lnTo>
                  <a:pt x="20" y="20"/>
                </a:lnTo>
                <a:lnTo>
                  <a:pt x="6" y="1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3" name="Freeform 140">
            <a:extLst>
              <a:ext uri="{FF2B5EF4-FFF2-40B4-BE49-F238E27FC236}">
                <a16:creationId xmlns:a16="http://schemas.microsoft.com/office/drawing/2014/main" id="{77929069-A564-42CD-896F-5A2BDDFACAC7}"/>
              </a:ext>
            </a:extLst>
          </p:cNvPr>
          <p:cNvSpPr>
            <a:spLocks noChangeAspect="1"/>
          </p:cNvSpPr>
          <p:nvPr/>
        </p:nvSpPr>
        <p:spPr bwMode="auto">
          <a:xfrm>
            <a:off x="3044193" y="4598722"/>
            <a:ext cx="42199" cy="47207"/>
          </a:xfrm>
          <a:custGeom>
            <a:avLst/>
            <a:gdLst>
              <a:gd name="T0" fmla="*/ 0 w 30"/>
              <a:gd name="T1" fmla="*/ 0 h 31"/>
              <a:gd name="T2" fmla="*/ 0 w 30"/>
              <a:gd name="T3" fmla="*/ 0 h 31"/>
              <a:gd name="T4" fmla="*/ 0 w 30"/>
              <a:gd name="T5" fmla="*/ 0 h 31"/>
              <a:gd name="T6" fmla="*/ 0 w 30"/>
              <a:gd name="T7" fmla="*/ 0 h 31"/>
              <a:gd name="T8" fmla="*/ 0 w 30"/>
              <a:gd name="T9" fmla="*/ 0 h 31"/>
              <a:gd name="T10" fmla="*/ 0 w 30"/>
              <a:gd name="T11" fmla="*/ 0 h 31"/>
              <a:gd name="T12" fmla="*/ 0 w 30"/>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1">
                <a:moveTo>
                  <a:pt x="18" y="31"/>
                </a:moveTo>
                <a:lnTo>
                  <a:pt x="5" y="31"/>
                </a:lnTo>
                <a:lnTo>
                  <a:pt x="0" y="16"/>
                </a:lnTo>
                <a:lnTo>
                  <a:pt x="13" y="0"/>
                </a:lnTo>
                <a:lnTo>
                  <a:pt x="30" y="8"/>
                </a:lnTo>
                <a:lnTo>
                  <a:pt x="30" y="19"/>
                </a:lnTo>
                <a:lnTo>
                  <a:pt x="18"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4" name="Freeform 141">
            <a:extLst>
              <a:ext uri="{FF2B5EF4-FFF2-40B4-BE49-F238E27FC236}">
                <a16:creationId xmlns:a16="http://schemas.microsoft.com/office/drawing/2014/main" id="{ECE2DE33-BD53-407F-9665-910B448CCA2A}"/>
              </a:ext>
            </a:extLst>
          </p:cNvPr>
          <p:cNvSpPr>
            <a:spLocks noChangeAspect="1"/>
          </p:cNvSpPr>
          <p:nvPr/>
        </p:nvSpPr>
        <p:spPr bwMode="auto">
          <a:xfrm>
            <a:off x="2917596" y="4660092"/>
            <a:ext cx="147697" cy="84973"/>
          </a:xfrm>
          <a:custGeom>
            <a:avLst/>
            <a:gdLst>
              <a:gd name="T0" fmla="*/ 0 w 92"/>
              <a:gd name="T1" fmla="*/ 0 h 60"/>
              <a:gd name="T2" fmla="*/ 0 w 92"/>
              <a:gd name="T3" fmla="*/ 0 h 60"/>
              <a:gd name="T4" fmla="*/ 0 w 92"/>
              <a:gd name="T5" fmla="*/ 0 h 60"/>
              <a:gd name="T6" fmla="*/ 0 w 92"/>
              <a:gd name="T7" fmla="*/ 0 h 60"/>
              <a:gd name="T8" fmla="*/ 0 w 92"/>
              <a:gd name="T9" fmla="*/ 0 h 60"/>
              <a:gd name="T10" fmla="*/ 0 w 92"/>
              <a:gd name="T11" fmla="*/ 0 h 60"/>
              <a:gd name="T12" fmla="*/ 0 w 92"/>
              <a:gd name="T13" fmla="*/ 0 h 60"/>
              <a:gd name="T14" fmla="*/ 0 w 92"/>
              <a:gd name="T15" fmla="*/ 0 h 60"/>
              <a:gd name="T16" fmla="*/ 0 w 92"/>
              <a:gd name="T17" fmla="*/ 0 h 60"/>
              <a:gd name="T18" fmla="*/ 0 w 92"/>
              <a:gd name="T19" fmla="*/ 0 h 60"/>
              <a:gd name="T20" fmla="*/ 0 w 92"/>
              <a:gd name="T21" fmla="*/ 0 h 60"/>
              <a:gd name="T22" fmla="*/ 0 w 92"/>
              <a:gd name="T23" fmla="*/ 0 h 60"/>
              <a:gd name="T24" fmla="*/ 0 w 92"/>
              <a:gd name="T25" fmla="*/ 0 h 60"/>
              <a:gd name="T26" fmla="*/ 0 w 92"/>
              <a:gd name="T27" fmla="*/ 0 h 60"/>
              <a:gd name="T28" fmla="*/ 0 w 92"/>
              <a:gd name="T29" fmla="*/ 0 h 60"/>
              <a:gd name="T30" fmla="*/ 0 w 92"/>
              <a:gd name="T31" fmla="*/ 0 h 60"/>
              <a:gd name="T32" fmla="*/ 0 w 92"/>
              <a:gd name="T33" fmla="*/ 0 h 60"/>
              <a:gd name="T34" fmla="*/ 0 w 92"/>
              <a:gd name="T35" fmla="*/ 0 h 60"/>
              <a:gd name="T36" fmla="*/ 0 w 92"/>
              <a:gd name="T37" fmla="*/ 0 h 60"/>
              <a:gd name="T38" fmla="*/ 0 w 92"/>
              <a:gd name="T39" fmla="*/ 0 h 60"/>
              <a:gd name="T40" fmla="*/ 0 w 92"/>
              <a:gd name="T41" fmla="*/ 0 h 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0">
                <a:moveTo>
                  <a:pt x="40" y="53"/>
                </a:moveTo>
                <a:lnTo>
                  <a:pt x="5" y="60"/>
                </a:lnTo>
                <a:lnTo>
                  <a:pt x="0" y="52"/>
                </a:lnTo>
                <a:lnTo>
                  <a:pt x="6" y="43"/>
                </a:lnTo>
                <a:lnTo>
                  <a:pt x="6" y="24"/>
                </a:lnTo>
                <a:lnTo>
                  <a:pt x="12" y="14"/>
                </a:lnTo>
                <a:lnTo>
                  <a:pt x="30" y="17"/>
                </a:lnTo>
                <a:lnTo>
                  <a:pt x="33" y="30"/>
                </a:lnTo>
                <a:lnTo>
                  <a:pt x="50" y="36"/>
                </a:lnTo>
                <a:lnTo>
                  <a:pt x="58" y="36"/>
                </a:lnTo>
                <a:lnTo>
                  <a:pt x="61" y="32"/>
                </a:lnTo>
                <a:lnTo>
                  <a:pt x="53" y="24"/>
                </a:lnTo>
                <a:lnTo>
                  <a:pt x="49" y="24"/>
                </a:lnTo>
                <a:lnTo>
                  <a:pt x="37" y="11"/>
                </a:lnTo>
                <a:lnTo>
                  <a:pt x="38" y="0"/>
                </a:lnTo>
                <a:lnTo>
                  <a:pt x="58" y="9"/>
                </a:lnTo>
                <a:lnTo>
                  <a:pt x="81" y="0"/>
                </a:lnTo>
                <a:lnTo>
                  <a:pt x="88" y="6"/>
                </a:lnTo>
                <a:lnTo>
                  <a:pt x="92" y="30"/>
                </a:lnTo>
                <a:lnTo>
                  <a:pt x="70" y="49"/>
                </a:lnTo>
                <a:lnTo>
                  <a:pt x="40" y="5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5" name="Freeform 142">
            <a:extLst>
              <a:ext uri="{FF2B5EF4-FFF2-40B4-BE49-F238E27FC236}">
                <a16:creationId xmlns:a16="http://schemas.microsoft.com/office/drawing/2014/main" id="{30B1B85B-0C23-4E95-A188-B4BA34DCA5F2}"/>
              </a:ext>
            </a:extLst>
          </p:cNvPr>
          <p:cNvSpPr>
            <a:spLocks noChangeAspect="1"/>
          </p:cNvSpPr>
          <p:nvPr/>
        </p:nvSpPr>
        <p:spPr bwMode="auto">
          <a:xfrm>
            <a:off x="2986169" y="4334363"/>
            <a:ext cx="63299" cy="66090"/>
          </a:xfrm>
          <a:custGeom>
            <a:avLst/>
            <a:gdLst>
              <a:gd name="T0" fmla="*/ 0 w 45"/>
              <a:gd name="T1" fmla="*/ 0 h 46"/>
              <a:gd name="T2" fmla="*/ 0 w 45"/>
              <a:gd name="T3" fmla="*/ 0 h 46"/>
              <a:gd name="T4" fmla="*/ 0 w 45"/>
              <a:gd name="T5" fmla="*/ 0 h 46"/>
              <a:gd name="T6" fmla="*/ 0 w 45"/>
              <a:gd name="T7" fmla="*/ 0 h 46"/>
              <a:gd name="T8" fmla="*/ 0 w 45"/>
              <a:gd name="T9" fmla="*/ 0 h 46"/>
              <a:gd name="T10" fmla="*/ 0 w 45"/>
              <a:gd name="T11" fmla="*/ 0 h 46"/>
              <a:gd name="T12" fmla="*/ 0 w 45"/>
              <a:gd name="T13" fmla="*/ 0 h 46"/>
              <a:gd name="T14" fmla="*/ 0 w 45"/>
              <a:gd name="T15" fmla="*/ 0 h 46"/>
              <a:gd name="T16" fmla="*/ 0 w 45"/>
              <a:gd name="T17" fmla="*/ 0 h 46"/>
              <a:gd name="T18" fmla="*/ 0 w 45"/>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 h="46">
                <a:moveTo>
                  <a:pt x="27" y="46"/>
                </a:moveTo>
                <a:lnTo>
                  <a:pt x="19" y="38"/>
                </a:lnTo>
                <a:lnTo>
                  <a:pt x="12" y="34"/>
                </a:lnTo>
                <a:lnTo>
                  <a:pt x="0" y="40"/>
                </a:lnTo>
                <a:lnTo>
                  <a:pt x="2" y="17"/>
                </a:lnTo>
                <a:lnTo>
                  <a:pt x="22" y="0"/>
                </a:lnTo>
                <a:lnTo>
                  <a:pt x="42" y="5"/>
                </a:lnTo>
                <a:lnTo>
                  <a:pt x="45" y="26"/>
                </a:lnTo>
                <a:lnTo>
                  <a:pt x="34" y="46"/>
                </a:lnTo>
                <a:lnTo>
                  <a:pt x="27" y="4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6" name="Freeform 143">
            <a:extLst>
              <a:ext uri="{FF2B5EF4-FFF2-40B4-BE49-F238E27FC236}">
                <a16:creationId xmlns:a16="http://schemas.microsoft.com/office/drawing/2014/main" id="{645B5577-1C8B-4B87-BBE3-7BCF64C808EA}"/>
              </a:ext>
            </a:extLst>
          </p:cNvPr>
          <p:cNvSpPr>
            <a:spLocks noChangeAspect="1"/>
          </p:cNvSpPr>
          <p:nvPr/>
        </p:nvSpPr>
        <p:spPr bwMode="auto">
          <a:xfrm>
            <a:off x="2943970" y="4126652"/>
            <a:ext cx="79123" cy="132180"/>
          </a:xfrm>
          <a:custGeom>
            <a:avLst/>
            <a:gdLst>
              <a:gd name="T0" fmla="*/ 0 w 50"/>
              <a:gd name="T1" fmla="*/ 0 h 88"/>
              <a:gd name="T2" fmla="*/ 0 w 50"/>
              <a:gd name="T3" fmla="*/ 0 h 88"/>
              <a:gd name="T4" fmla="*/ 0 w 50"/>
              <a:gd name="T5" fmla="*/ 0 h 88"/>
              <a:gd name="T6" fmla="*/ 0 w 50"/>
              <a:gd name="T7" fmla="*/ 0 h 88"/>
              <a:gd name="T8" fmla="*/ 0 w 50"/>
              <a:gd name="T9" fmla="*/ 0 h 88"/>
              <a:gd name="T10" fmla="*/ 0 w 50"/>
              <a:gd name="T11" fmla="*/ 0 h 88"/>
              <a:gd name="T12" fmla="*/ 0 w 50"/>
              <a:gd name="T13" fmla="*/ 0 h 88"/>
              <a:gd name="T14" fmla="*/ 0 w 50"/>
              <a:gd name="T15" fmla="*/ 0 h 88"/>
              <a:gd name="T16" fmla="*/ 0 w 50"/>
              <a:gd name="T17" fmla="*/ 0 h 88"/>
              <a:gd name="T18" fmla="*/ 0 w 50"/>
              <a:gd name="T19" fmla="*/ 0 h 88"/>
              <a:gd name="T20" fmla="*/ 0 w 50"/>
              <a:gd name="T21" fmla="*/ 0 h 88"/>
              <a:gd name="T22" fmla="*/ 0 w 50"/>
              <a:gd name="T23" fmla="*/ 0 h 88"/>
              <a:gd name="T24" fmla="*/ 0 w 50"/>
              <a:gd name="T25" fmla="*/ 0 h 88"/>
              <a:gd name="T26" fmla="*/ 0 w 50"/>
              <a:gd name="T27" fmla="*/ 0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88">
                <a:moveTo>
                  <a:pt x="6" y="88"/>
                </a:moveTo>
                <a:lnTo>
                  <a:pt x="0" y="78"/>
                </a:lnTo>
                <a:lnTo>
                  <a:pt x="14" y="55"/>
                </a:lnTo>
                <a:lnTo>
                  <a:pt x="11" y="32"/>
                </a:lnTo>
                <a:lnTo>
                  <a:pt x="6" y="31"/>
                </a:lnTo>
                <a:lnTo>
                  <a:pt x="15" y="8"/>
                </a:lnTo>
                <a:lnTo>
                  <a:pt x="28" y="0"/>
                </a:lnTo>
                <a:lnTo>
                  <a:pt x="31" y="16"/>
                </a:lnTo>
                <a:lnTo>
                  <a:pt x="35" y="24"/>
                </a:lnTo>
                <a:lnTo>
                  <a:pt x="45" y="25"/>
                </a:lnTo>
                <a:lnTo>
                  <a:pt x="50" y="33"/>
                </a:lnTo>
                <a:lnTo>
                  <a:pt x="31" y="70"/>
                </a:lnTo>
                <a:lnTo>
                  <a:pt x="8" y="87"/>
                </a:lnTo>
                <a:lnTo>
                  <a:pt x="6" y="8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7" name="Freeform 144">
            <a:extLst>
              <a:ext uri="{FF2B5EF4-FFF2-40B4-BE49-F238E27FC236}">
                <a16:creationId xmlns:a16="http://schemas.microsoft.com/office/drawing/2014/main" id="{059D6E98-0C5A-40D8-BF57-34EF9120D3C5}"/>
              </a:ext>
            </a:extLst>
          </p:cNvPr>
          <p:cNvSpPr>
            <a:spLocks noChangeAspect="1"/>
          </p:cNvSpPr>
          <p:nvPr/>
        </p:nvSpPr>
        <p:spPr bwMode="auto">
          <a:xfrm>
            <a:off x="2896496" y="3975590"/>
            <a:ext cx="84399" cy="118018"/>
          </a:xfrm>
          <a:custGeom>
            <a:avLst/>
            <a:gdLst>
              <a:gd name="T0" fmla="*/ 0 w 55"/>
              <a:gd name="T1" fmla="*/ 0 h 80"/>
              <a:gd name="T2" fmla="*/ 0 w 55"/>
              <a:gd name="T3" fmla="*/ 0 h 80"/>
              <a:gd name="T4" fmla="*/ 0 w 55"/>
              <a:gd name="T5" fmla="*/ 0 h 80"/>
              <a:gd name="T6" fmla="*/ 0 w 55"/>
              <a:gd name="T7" fmla="*/ 0 h 80"/>
              <a:gd name="T8" fmla="*/ 0 w 55"/>
              <a:gd name="T9" fmla="*/ 0 h 80"/>
              <a:gd name="T10" fmla="*/ 0 w 55"/>
              <a:gd name="T11" fmla="*/ 0 h 80"/>
              <a:gd name="T12" fmla="*/ 0 w 55"/>
              <a:gd name="T13" fmla="*/ 0 h 80"/>
              <a:gd name="T14" fmla="*/ 0 w 55"/>
              <a:gd name="T15" fmla="*/ 0 h 80"/>
              <a:gd name="T16" fmla="*/ 0 w 55"/>
              <a:gd name="T17" fmla="*/ 0 h 80"/>
              <a:gd name="T18" fmla="*/ 0 w 55"/>
              <a:gd name="T19" fmla="*/ 0 h 80"/>
              <a:gd name="T20" fmla="*/ 0 w 55"/>
              <a:gd name="T21" fmla="*/ 0 h 80"/>
              <a:gd name="T22" fmla="*/ 0 w 55"/>
              <a:gd name="T23" fmla="*/ 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5" h="80">
                <a:moveTo>
                  <a:pt x="9" y="79"/>
                </a:moveTo>
                <a:lnTo>
                  <a:pt x="5" y="80"/>
                </a:lnTo>
                <a:lnTo>
                  <a:pt x="0" y="65"/>
                </a:lnTo>
                <a:lnTo>
                  <a:pt x="0" y="44"/>
                </a:lnTo>
                <a:lnTo>
                  <a:pt x="5" y="22"/>
                </a:lnTo>
                <a:lnTo>
                  <a:pt x="10" y="13"/>
                </a:lnTo>
                <a:lnTo>
                  <a:pt x="15" y="13"/>
                </a:lnTo>
                <a:lnTo>
                  <a:pt x="26" y="0"/>
                </a:lnTo>
                <a:lnTo>
                  <a:pt x="47" y="5"/>
                </a:lnTo>
                <a:lnTo>
                  <a:pt x="55" y="17"/>
                </a:lnTo>
                <a:lnTo>
                  <a:pt x="34" y="58"/>
                </a:lnTo>
                <a:lnTo>
                  <a:pt x="9" y="7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8" name="Freeform 145">
            <a:extLst>
              <a:ext uri="{FF2B5EF4-FFF2-40B4-BE49-F238E27FC236}">
                <a16:creationId xmlns:a16="http://schemas.microsoft.com/office/drawing/2014/main" id="{8E6BB19C-BD2C-42DC-BD2E-ED99D3506651}"/>
              </a:ext>
            </a:extLst>
          </p:cNvPr>
          <p:cNvSpPr>
            <a:spLocks noChangeAspect="1"/>
          </p:cNvSpPr>
          <p:nvPr/>
        </p:nvSpPr>
        <p:spPr bwMode="auto">
          <a:xfrm>
            <a:off x="2864847" y="4627047"/>
            <a:ext cx="21099" cy="23604"/>
          </a:xfrm>
          <a:custGeom>
            <a:avLst/>
            <a:gdLst>
              <a:gd name="T0" fmla="*/ 0 w 13"/>
              <a:gd name="T1" fmla="*/ 0 h 14"/>
              <a:gd name="T2" fmla="*/ 0 w 13"/>
              <a:gd name="T3" fmla="*/ 0 h 14"/>
              <a:gd name="T4" fmla="*/ 0 w 13"/>
              <a:gd name="T5" fmla="*/ 0 h 14"/>
              <a:gd name="T6" fmla="*/ 0 w 13"/>
              <a:gd name="T7" fmla="*/ 0 h 14"/>
              <a:gd name="T8" fmla="*/ 0 w 13"/>
              <a:gd name="T9" fmla="*/ 0 h 14"/>
              <a:gd name="T10" fmla="*/ 0 w 13"/>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4">
                <a:moveTo>
                  <a:pt x="2" y="14"/>
                </a:moveTo>
                <a:lnTo>
                  <a:pt x="0" y="5"/>
                </a:lnTo>
                <a:lnTo>
                  <a:pt x="3" y="0"/>
                </a:lnTo>
                <a:lnTo>
                  <a:pt x="13" y="5"/>
                </a:lnTo>
                <a:lnTo>
                  <a:pt x="10" y="14"/>
                </a:lnTo>
                <a:lnTo>
                  <a:pt x="2"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9" name="Freeform 146">
            <a:extLst>
              <a:ext uri="{FF2B5EF4-FFF2-40B4-BE49-F238E27FC236}">
                <a16:creationId xmlns:a16="http://schemas.microsoft.com/office/drawing/2014/main" id="{C42E55D7-1CBB-4075-923E-528D22846FF1}"/>
              </a:ext>
            </a:extLst>
          </p:cNvPr>
          <p:cNvSpPr>
            <a:spLocks noChangeAspect="1"/>
          </p:cNvSpPr>
          <p:nvPr/>
        </p:nvSpPr>
        <p:spPr bwMode="auto">
          <a:xfrm>
            <a:off x="2801548" y="3928382"/>
            <a:ext cx="21099" cy="70811"/>
          </a:xfrm>
          <a:custGeom>
            <a:avLst/>
            <a:gdLst>
              <a:gd name="T0" fmla="*/ 0 w 18"/>
              <a:gd name="T1" fmla="*/ 0 h 52"/>
              <a:gd name="T2" fmla="*/ 0 w 18"/>
              <a:gd name="T3" fmla="*/ 0 h 52"/>
              <a:gd name="T4" fmla="*/ 0 w 18"/>
              <a:gd name="T5" fmla="*/ 0 h 52"/>
              <a:gd name="T6" fmla="*/ 0 w 18"/>
              <a:gd name="T7" fmla="*/ 0 h 52"/>
              <a:gd name="T8" fmla="*/ 0 w 1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52">
                <a:moveTo>
                  <a:pt x="0" y="34"/>
                </a:moveTo>
                <a:lnTo>
                  <a:pt x="11" y="0"/>
                </a:lnTo>
                <a:lnTo>
                  <a:pt x="18" y="10"/>
                </a:lnTo>
                <a:lnTo>
                  <a:pt x="0" y="52"/>
                </a:lnTo>
                <a:lnTo>
                  <a:pt x="0" y="3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0" name="Freeform 147">
            <a:extLst>
              <a:ext uri="{FF2B5EF4-FFF2-40B4-BE49-F238E27FC236}">
                <a16:creationId xmlns:a16="http://schemas.microsoft.com/office/drawing/2014/main" id="{7FDFB79E-052D-4E70-86EE-F6B9A7DACB93}"/>
              </a:ext>
            </a:extLst>
          </p:cNvPr>
          <p:cNvSpPr>
            <a:spLocks noChangeAspect="1"/>
          </p:cNvSpPr>
          <p:nvPr/>
        </p:nvSpPr>
        <p:spPr bwMode="auto">
          <a:xfrm>
            <a:off x="828735" y="2828458"/>
            <a:ext cx="770136" cy="656178"/>
          </a:xfrm>
          <a:custGeom>
            <a:avLst/>
            <a:gdLst>
              <a:gd name="T0" fmla="*/ 0 w 517"/>
              <a:gd name="T1" fmla="*/ 0 h 446"/>
              <a:gd name="T2" fmla="*/ 0 w 517"/>
              <a:gd name="T3" fmla="*/ 0 h 446"/>
              <a:gd name="T4" fmla="*/ 0 w 517"/>
              <a:gd name="T5" fmla="*/ 0 h 446"/>
              <a:gd name="T6" fmla="*/ 0 w 517"/>
              <a:gd name="T7" fmla="*/ 0 h 446"/>
              <a:gd name="T8" fmla="*/ 0 w 517"/>
              <a:gd name="T9" fmla="*/ 0 h 446"/>
              <a:gd name="T10" fmla="*/ 0 w 517"/>
              <a:gd name="T11" fmla="*/ 0 h 446"/>
              <a:gd name="T12" fmla="*/ 0 w 517"/>
              <a:gd name="T13" fmla="*/ 0 h 446"/>
              <a:gd name="T14" fmla="*/ 0 w 517"/>
              <a:gd name="T15" fmla="*/ 0 h 446"/>
              <a:gd name="T16" fmla="*/ 0 w 517"/>
              <a:gd name="T17" fmla="*/ 0 h 446"/>
              <a:gd name="T18" fmla="*/ 0 w 517"/>
              <a:gd name="T19" fmla="*/ 0 h 446"/>
              <a:gd name="T20" fmla="*/ 0 w 517"/>
              <a:gd name="T21" fmla="*/ 0 h 446"/>
              <a:gd name="T22" fmla="*/ 0 w 517"/>
              <a:gd name="T23" fmla="*/ 0 h 446"/>
              <a:gd name="T24" fmla="*/ 0 w 517"/>
              <a:gd name="T25" fmla="*/ 0 h 446"/>
              <a:gd name="T26" fmla="*/ 0 w 517"/>
              <a:gd name="T27" fmla="*/ 0 h 446"/>
              <a:gd name="T28" fmla="*/ 0 w 517"/>
              <a:gd name="T29" fmla="*/ 0 h 446"/>
              <a:gd name="T30" fmla="*/ 0 w 517"/>
              <a:gd name="T31" fmla="*/ 0 h 446"/>
              <a:gd name="T32" fmla="*/ 0 w 517"/>
              <a:gd name="T33" fmla="*/ 0 h 446"/>
              <a:gd name="T34" fmla="*/ 0 w 517"/>
              <a:gd name="T35" fmla="*/ 0 h 446"/>
              <a:gd name="T36" fmla="*/ 0 w 517"/>
              <a:gd name="T37" fmla="*/ 0 h 446"/>
              <a:gd name="T38" fmla="*/ 0 w 517"/>
              <a:gd name="T39" fmla="*/ 0 h 446"/>
              <a:gd name="T40" fmla="*/ 0 w 517"/>
              <a:gd name="T41" fmla="*/ 0 h 446"/>
              <a:gd name="T42" fmla="*/ 0 w 517"/>
              <a:gd name="T43" fmla="*/ 0 h 446"/>
              <a:gd name="T44" fmla="*/ 0 w 517"/>
              <a:gd name="T45" fmla="*/ 0 h 446"/>
              <a:gd name="T46" fmla="*/ 0 w 517"/>
              <a:gd name="T47" fmla="*/ 0 h 446"/>
              <a:gd name="T48" fmla="*/ 0 w 517"/>
              <a:gd name="T49" fmla="*/ 0 h 446"/>
              <a:gd name="T50" fmla="*/ 0 w 517"/>
              <a:gd name="T51" fmla="*/ 0 h 446"/>
              <a:gd name="T52" fmla="*/ 0 w 517"/>
              <a:gd name="T53" fmla="*/ 0 h 446"/>
              <a:gd name="T54" fmla="*/ 0 w 517"/>
              <a:gd name="T55" fmla="*/ 0 h 446"/>
              <a:gd name="T56" fmla="*/ 0 w 517"/>
              <a:gd name="T57" fmla="*/ 0 h 446"/>
              <a:gd name="T58" fmla="*/ 0 w 517"/>
              <a:gd name="T59" fmla="*/ 0 h 446"/>
              <a:gd name="T60" fmla="*/ 0 w 517"/>
              <a:gd name="T61" fmla="*/ 0 h 446"/>
              <a:gd name="T62" fmla="*/ 0 w 517"/>
              <a:gd name="T63" fmla="*/ 0 h 446"/>
              <a:gd name="T64" fmla="*/ 0 w 517"/>
              <a:gd name="T65" fmla="*/ 0 h 446"/>
              <a:gd name="T66" fmla="*/ 0 w 517"/>
              <a:gd name="T67" fmla="*/ 0 h 446"/>
              <a:gd name="T68" fmla="*/ 0 w 517"/>
              <a:gd name="T69" fmla="*/ 0 h 446"/>
              <a:gd name="T70" fmla="*/ 0 w 517"/>
              <a:gd name="T71" fmla="*/ 0 h 446"/>
              <a:gd name="T72" fmla="*/ 0 w 517"/>
              <a:gd name="T73" fmla="*/ 0 h 446"/>
              <a:gd name="T74" fmla="*/ 0 w 517"/>
              <a:gd name="T75" fmla="*/ 0 h 446"/>
              <a:gd name="T76" fmla="*/ 0 w 517"/>
              <a:gd name="T77" fmla="*/ 0 h 446"/>
              <a:gd name="T78" fmla="*/ 0 w 517"/>
              <a:gd name="T79" fmla="*/ 0 h 446"/>
              <a:gd name="T80" fmla="*/ 0 w 517"/>
              <a:gd name="T81" fmla="*/ 0 h 446"/>
              <a:gd name="T82" fmla="*/ 0 w 517"/>
              <a:gd name="T83" fmla="*/ 0 h 446"/>
              <a:gd name="T84" fmla="*/ 0 w 517"/>
              <a:gd name="T85" fmla="*/ 0 h 446"/>
              <a:gd name="T86" fmla="*/ 0 w 517"/>
              <a:gd name="T87" fmla="*/ 0 h 446"/>
              <a:gd name="T88" fmla="*/ 0 w 517"/>
              <a:gd name="T89" fmla="*/ 0 h 446"/>
              <a:gd name="T90" fmla="*/ 0 w 517"/>
              <a:gd name="T91" fmla="*/ 0 h 446"/>
              <a:gd name="T92" fmla="*/ 0 w 517"/>
              <a:gd name="T93" fmla="*/ 0 h 446"/>
              <a:gd name="T94" fmla="*/ 0 w 517"/>
              <a:gd name="T95" fmla="*/ 0 h 446"/>
              <a:gd name="T96" fmla="*/ 0 w 517"/>
              <a:gd name="T97" fmla="*/ 0 h 446"/>
              <a:gd name="T98" fmla="*/ 0 w 517"/>
              <a:gd name="T99" fmla="*/ 0 h 446"/>
              <a:gd name="T100" fmla="*/ 0 w 517"/>
              <a:gd name="T101" fmla="*/ 0 h 446"/>
              <a:gd name="T102" fmla="*/ 0 w 517"/>
              <a:gd name="T103" fmla="*/ 0 h 446"/>
              <a:gd name="T104" fmla="*/ 0 w 517"/>
              <a:gd name="T105" fmla="*/ 0 h 4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17" h="446">
                <a:moveTo>
                  <a:pt x="449" y="412"/>
                </a:moveTo>
                <a:lnTo>
                  <a:pt x="431" y="405"/>
                </a:lnTo>
                <a:lnTo>
                  <a:pt x="410" y="416"/>
                </a:lnTo>
                <a:lnTo>
                  <a:pt x="401" y="433"/>
                </a:lnTo>
                <a:lnTo>
                  <a:pt x="386" y="430"/>
                </a:lnTo>
                <a:lnTo>
                  <a:pt x="377" y="423"/>
                </a:lnTo>
                <a:lnTo>
                  <a:pt x="348" y="420"/>
                </a:lnTo>
                <a:lnTo>
                  <a:pt x="290" y="446"/>
                </a:lnTo>
                <a:lnTo>
                  <a:pt x="284" y="440"/>
                </a:lnTo>
                <a:lnTo>
                  <a:pt x="285" y="413"/>
                </a:lnTo>
                <a:lnTo>
                  <a:pt x="265" y="412"/>
                </a:lnTo>
                <a:lnTo>
                  <a:pt x="261" y="401"/>
                </a:lnTo>
                <a:lnTo>
                  <a:pt x="244" y="384"/>
                </a:lnTo>
                <a:lnTo>
                  <a:pt x="239" y="376"/>
                </a:lnTo>
                <a:lnTo>
                  <a:pt x="232" y="400"/>
                </a:lnTo>
                <a:lnTo>
                  <a:pt x="207" y="412"/>
                </a:lnTo>
                <a:lnTo>
                  <a:pt x="197" y="425"/>
                </a:lnTo>
                <a:lnTo>
                  <a:pt x="192" y="430"/>
                </a:lnTo>
                <a:lnTo>
                  <a:pt x="173" y="425"/>
                </a:lnTo>
                <a:lnTo>
                  <a:pt x="167" y="435"/>
                </a:lnTo>
                <a:lnTo>
                  <a:pt x="159" y="436"/>
                </a:lnTo>
                <a:lnTo>
                  <a:pt x="143" y="417"/>
                </a:lnTo>
                <a:lnTo>
                  <a:pt x="136" y="416"/>
                </a:lnTo>
                <a:lnTo>
                  <a:pt x="138" y="408"/>
                </a:lnTo>
                <a:lnTo>
                  <a:pt x="133" y="404"/>
                </a:lnTo>
                <a:lnTo>
                  <a:pt x="135" y="400"/>
                </a:lnTo>
                <a:lnTo>
                  <a:pt x="144" y="400"/>
                </a:lnTo>
                <a:lnTo>
                  <a:pt x="150" y="385"/>
                </a:lnTo>
                <a:lnTo>
                  <a:pt x="144" y="376"/>
                </a:lnTo>
                <a:lnTo>
                  <a:pt x="140" y="368"/>
                </a:lnTo>
                <a:lnTo>
                  <a:pt x="140" y="360"/>
                </a:lnTo>
                <a:lnTo>
                  <a:pt x="140" y="350"/>
                </a:lnTo>
                <a:lnTo>
                  <a:pt x="133" y="347"/>
                </a:lnTo>
                <a:lnTo>
                  <a:pt x="138" y="324"/>
                </a:lnTo>
                <a:lnTo>
                  <a:pt x="113" y="333"/>
                </a:lnTo>
                <a:lnTo>
                  <a:pt x="108" y="313"/>
                </a:lnTo>
                <a:lnTo>
                  <a:pt x="110" y="287"/>
                </a:lnTo>
                <a:lnTo>
                  <a:pt x="104" y="275"/>
                </a:lnTo>
                <a:lnTo>
                  <a:pt x="101" y="258"/>
                </a:lnTo>
                <a:lnTo>
                  <a:pt x="69" y="246"/>
                </a:lnTo>
                <a:lnTo>
                  <a:pt x="66" y="232"/>
                </a:lnTo>
                <a:lnTo>
                  <a:pt x="64" y="225"/>
                </a:lnTo>
                <a:lnTo>
                  <a:pt x="58" y="193"/>
                </a:lnTo>
                <a:lnTo>
                  <a:pt x="55" y="190"/>
                </a:lnTo>
                <a:lnTo>
                  <a:pt x="44" y="190"/>
                </a:lnTo>
                <a:lnTo>
                  <a:pt x="35" y="203"/>
                </a:lnTo>
                <a:lnTo>
                  <a:pt x="20" y="206"/>
                </a:lnTo>
                <a:lnTo>
                  <a:pt x="13" y="201"/>
                </a:lnTo>
                <a:lnTo>
                  <a:pt x="0" y="177"/>
                </a:lnTo>
                <a:lnTo>
                  <a:pt x="15" y="155"/>
                </a:lnTo>
                <a:lnTo>
                  <a:pt x="24" y="154"/>
                </a:lnTo>
                <a:lnTo>
                  <a:pt x="28" y="148"/>
                </a:lnTo>
                <a:lnTo>
                  <a:pt x="15" y="124"/>
                </a:lnTo>
                <a:lnTo>
                  <a:pt x="20" y="110"/>
                </a:lnTo>
                <a:lnTo>
                  <a:pt x="28" y="121"/>
                </a:lnTo>
                <a:lnTo>
                  <a:pt x="40" y="124"/>
                </a:lnTo>
                <a:lnTo>
                  <a:pt x="56" y="110"/>
                </a:lnTo>
                <a:lnTo>
                  <a:pt x="63" y="126"/>
                </a:lnTo>
                <a:lnTo>
                  <a:pt x="69" y="126"/>
                </a:lnTo>
                <a:lnTo>
                  <a:pt x="76" y="118"/>
                </a:lnTo>
                <a:lnTo>
                  <a:pt x="102" y="120"/>
                </a:lnTo>
                <a:lnTo>
                  <a:pt x="105" y="129"/>
                </a:lnTo>
                <a:lnTo>
                  <a:pt x="120" y="128"/>
                </a:lnTo>
                <a:lnTo>
                  <a:pt x="120" y="141"/>
                </a:lnTo>
                <a:lnTo>
                  <a:pt x="125" y="148"/>
                </a:lnTo>
                <a:lnTo>
                  <a:pt x="143" y="154"/>
                </a:lnTo>
                <a:lnTo>
                  <a:pt x="147" y="136"/>
                </a:lnTo>
                <a:lnTo>
                  <a:pt x="165" y="144"/>
                </a:lnTo>
                <a:lnTo>
                  <a:pt x="175" y="152"/>
                </a:lnTo>
                <a:lnTo>
                  <a:pt x="176" y="146"/>
                </a:lnTo>
                <a:lnTo>
                  <a:pt x="177" y="134"/>
                </a:lnTo>
                <a:lnTo>
                  <a:pt x="170" y="120"/>
                </a:lnTo>
                <a:lnTo>
                  <a:pt x="167" y="106"/>
                </a:lnTo>
                <a:lnTo>
                  <a:pt x="173" y="103"/>
                </a:lnTo>
                <a:lnTo>
                  <a:pt x="173" y="97"/>
                </a:lnTo>
                <a:lnTo>
                  <a:pt x="165" y="83"/>
                </a:lnTo>
                <a:lnTo>
                  <a:pt x="158" y="71"/>
                </a:lnTo>
                <a:lnTo>
                  <a:pt x="140" y="71"/>
                </a:lnTo>
                <a:lnTo>
                  <a:pt x="144" y="41"/>
                </a:lnTo>
                <a:lnTo>
                  <a:pt x="156" y="31"/>
                </a:lnTo>
                <a:lnTo>
                  <a:pt x="200" y="28"/>
                </a:lnTo>
                <a:lnTo>
                  <a:pt x="227" y="31"/>
                </a:lnTo>
                <a:lnTo>
                  <a:pt x="258" y="4"/>
                </a:lnTo>
                <a:lnTo>
                  <a:pt x="283" y="0"/>
                </a:lnTo>
                <a:lnTo>
                  <a:pt x="293" y="43"/>
                </a:lnTo>
                <a:lnTo>
                  <a:pt x="272" y="76"/>
                </a:lnTo>
                <a:lnTo>
                  <a:pt x="280" y="93"/>
                </a:lnTo>
                <a:lnTo>
                  <a:pt x="308" y="110"/>
                </a:lnTo>
                <a:lnTo>
                  <a:pt x="324" y="134"/>
                </a:lnTo>
                <a:lnTo>
                  <a:pt x="356" y="149"/>
                </a:lnTo>
                <a:lnTo>
                  <a:pt x="364" y="160"/>
                </a:lnTo>
                <a:lnTo>
                  <a:pt x="345" y="171"/>
                </a:lnTo>
                <a:lnTo>
                  <a:pt x="345" y="215"/>
                </a:lnTo>
                <a:lnTo>
                  <a:pt x="364" y="234"/>
                </a:lnTo>
                <a:lnTo>
                  <a:pt x="420" y="238"/>
                </a:lnTo>
                <a:lnTo>
                  <a:pt x="426" y="248"/>
                </a:lnTo>
                <a:lnTo>
                  <a:pt x="441" y="248"/>
                </a:lnTo>
                <a:lnTo>
                  <a:pt x="457" y="221"/>
                </a:lnTo>
                <a:lnTo>
                  <a:pt x="481" y="224"/>
                </a:lnTo>
                <a:lnTo>
                  <a:pt x="489" y="207"/>
                </a:lnTo>
                <a:lnTo>
                  <a:pt x="517" y="216"/>
                </a:lnTo>
                <a:lnTo>
                  <a:pt x="492" y="289"/>
                </a:lnTo>
                <a:lnTo>
                  <a:pt x="509" y="311"/>
                </a:lnTo>
                <a:lnTo>
                  <a:pt x="509" y="328"/>
                </a:lnTo>
                <a:lnTo>
                  <a:pt x="466" y="353"/>
                </a:lnTo>
                <a:lnTo>
                  <a:pt x="449" y="412"/>
                </a:lnTo>
                <a:close/>
              </a:path>
            </a:pathLst>
          </a:cu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01" name="Freeform 148">
            <a:extLst>
              <a:ext uri="{FF2B5EF4-FFF2-40B4-BE49-F238E27FC236}">
                <a16:creationId xmlns:a16="http://schemas.microsoft.com/office/drawing/2014/main" id="{5B68B833-85C2-402D-82AA-566AA6BE85E7}"/>
              </a:ext>
            </a:extLst>
          </p:cNvPr>
          <p:cNvSpPr>
            <a:spLocks noChangeAspect="1"/>
          </p:cNvSpPr>
          <p:nvPr/>
        </p:nvSpPr>
        <p:spPr bwMode="auto">
          <a:xfrm>
            <a:off x="1081930" y="3475195"/>
            <a:ext cx="42199" cy="9441"/>
          </a:xfrm>
          <a:custGeom>
            <a:avLst/>
            <a:gdLst>
              <a:gd name="T0" fmla="*/ 0 w 27"/>
              <a:gd name="T1" fmla="*/ 0 h 6"/>
              <a:gd name="T2" fmla="*/ 0 w 27"/>
              <a:gd name="T3" fmla="*/ 0 h 6"/>
              <a:gd name="T4" fmla="*/ 0 w 27"/>
              <a:gd name="T5" fmla="*/ 0 h 6"/>
              <a:gd name="T6" fmla="*/ 0 w 27"/>
              <a:gd name="T7" fmla="*/ 0 h 6"/>
              <a:gd name="T8" fmla="*/ 0 w 27"/>
              <a:gd name="T9" fmla="*/ 0 h 6"/>
              <a:gd name="T10" fmla="*/ 0 w 27"/>
              <a:gd name="T11" fmla="*/ 0 h 6"/>
              <a:gd name="T12" fmla="*/ 0 w 27"/>
              <a:gd name="T13" fmla="*/ 0 h 6"/>
              <a:gd name="T14" fmla="*/ 0 w 27"/>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6">
                <a:moveTo>
                  <a:pt x="0" y="2"/>
                </a:moveTo>
                <a:lnTo>
                  <a:pt x="8" y="0"/>
                </a:lnTo>
                <a:lnTo>
                  <a:pt x="23" y="4"/>
                </a:lnTo>
                <a:lnTo>
                  <a:pt x="27" y="3"/>
                </a:lnTo>
                <a:lnTo>
                  <a:pt x="25" y="6"/>
                </a:lnTo>
                <a:lnTo>
                  <a:pt x="15" y="6"/>
                </a:lnTo>
                <a:lnTo>
                  <a:pt x="8" y="3"/>
                </a:lnTo>
                <a:lnTo>
                  <a:pt x="0" y="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2" name="Freeform 149">
            <a:extLst>
              <a:ext uri="{FF2B5EF4-FFF2-40B4-BE49-F238E27FC236}">
                <a16:creationId xmlns:a16="http://schemas.microsoft.com/office/drawing/2014/main" id="{F28358A0-66BA-48A9-BB8F-210DC2B2CA5E}"/>
              </a:ext>
            </a:extLst>
          </p:cNvPr>
          <p:cNvSpPr>
            <a:spLocks noChangeAspect="1"/>
          </p:cNvSpPr>
          <p:nvPr/>
        </p:nvSpPr>
        <p:spPr bwMode="auto">
          <a:xfrm>
            <a:off x="1023906" y="3470474"/>
            <a:ext cx="21099" cy="14162"/>
          </a:xfrm>
          <a:custGeom>
            <a:avLst/>
            <a:gdLst>
              <a:gd name="T0" fmla="*/ 0 w 11"/>
              <a:gd name="T1" fmla="*/ 0 h 14"/>
              <a:gd name="T2" fmla="*/ 0 w 11"/>
              <a:gd name="T3" fmla="*/ 0 h 14"/>
              <a:gd name="T4" fmla="*/ 0 w 11"/>
              <a:gd name="T5" fmla="*/ 0 h 14"/>
              <a:gd name="T6" fmla="*/ 0 w 1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4">
                <a:moveTo>
                  <a:pt x="0" y="8"/>
                </a:moveTo>
                <a:lnTo>
                  <a:pt x="11" y="0"/>
                </a:lnTo>
                <a:lnTo>
                  <a:pt x="3" y="14"/>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3" name="Freeform 150">
            <a:extLst>
              <a:ext uri="{FF2B5EF4-FFF2-40B4-BE49-F238E27FC236}">
                <a16:creationId xmlns:a16="http://schemas.microsoft.com/office/drawing/2014/main" id="{5085E4A7-9346-4A06-8689-E86BC5ABC7B8}"/>
              </a:ext>
            </a:extLst>
          </p:cNvPr>
          <p:cNvSpPr>
            <a:spLocks noChangeAspect="1"/>
          </p:cNvSpPr>
          <p:nvPr/>
        </p:nvSpPr>
        <p:spPr bwMode="auto">
          <a:xfrm>
            <a:off x="1018632" y="3380781"/>
            <a:ext cx="21099" cy="23604"/>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
                <a:moveTo>
                  <a:pt x="0" y="3"/>
                </a:moveTo>
                <a:lnTo>
                  <a:pt x="5" y="0"/>
                </a:lnTo>
                <a:lnTo>
                  <a:pt x="12" y="12"/>
                </a:lnTo>
                <a:lnTo>
                  <a:pt x="8" y="15"/>
                </a:lnTo>
                <a:lnTo>
                  <a:pt x="0" y="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4" name="Freeform 151">
            <a:extLst>
              <a:ext uri="{FF2B5EF4-FFF2-40B4-BE49-F238E27FC236}">
                <a16:creationId xmlns:a16="http://schemas.microsoft.com/office/drawing/2014/main" id="{3E7027B2-BAAE-402C-BF6E-607C98E4BB35}"/>
              </a:ext>
            </a:extLst>
          </p:cNvPr>
          <p:cNvSpPr>
            <a:spLocks noChangeAspect="1"/>
          </p:cNvSpPr>
          <p:nvPr/>
        </p:nvSpPr>
        <p:spPr bwMode="auto">
          <a:xfrm>
            <a:off x="744337" y="3739554"/>
            <a:ext cx="210996" cy="217152"/>
          </a:xfrm>
          <a:custGeom>
            <a:avLst/>
            <a:gdLst>
              <a:gd name="T0" fmla="*/ 0 w 139"/>
              <a:gd name="T1" fmla="*/ 0 h 145"/>
              <a:gd name="T2" fmla="*/ 0 w 139"/>
              <a:gd name="T3" fmla="*/ 0 h 145"/>
              <a:gd name="T4" fmla="*/ 0 w 139"/>
              <a:gd name="T5" fmla="*/ 0 h 145"/>
              <a:gd name="T6" fmla="*/ 0 w 139"/>
              <a:gd name="T7" fmla="*/ 0 h 145"/>
              <a:gd name="T8" fmla="*/ 0 w 139"/>
              <a:gd name="T9" fmla="*/ 0 h 145"/>
              <a:gd name="T10" fmla="*/ 0 w 139"/>
              <a:gd name="T11" fmla="*/ 0 h 145"/>
              <a:gd name="T12" fmla="*/ 0 w 139"/>
              <a:gd name="T13" fmla="*/ 0 h 145"/>
              <a:gd name="T14" fmla="*/ 0 w 139"/>
              <a:gd name="T15" fmla="*/ 0 h 145"/>
              <a:gd name="T16" fmla="*/ 0 w 139"/>
              <a:gd name="T17" fmla="*/ 0 h 145"/>
              <a:gd name="T18" fmla="*/ 0 w 139"/>
              <a:gd name="T19" fmla="*/ 0 h 145"/>
              <a:gd name="T20" fmla="*/ 0 w 139"/>
              <a:gd name="T21" fmla="*/ 0 h 145"/>
              <a:gd name="T22" fmla="*/ 0 w 139"/>
              <a:gd name="T23" fmla="*/ 0 h 145"/>
              <a:gd name="T24" fmla="*/ 0 w 139"/>
              <a:gd name="T25" fmla="*/ 0 h 145"/>
              <a:gd name="T26" fmla="*/ 0 w 139"/>
              <a:gd name="T27" fmla="*/ 0 h 145"/>
              <a:gd name="T28" fmla="*/ 0 w 139"/>
              <a:gd name="T29" fmla="*/ 0 h 145"/>
              <a:gd name="T30" fmla="*/ 0 w 139"/>
              <a:gd name="T31" fmla="*/ 0 h 145"/>
              <a:gd name="T32" fmla="*/ 0 w 139"/>
              <a:gd name="T33" fmla="*/ 0 h 145"/>
              <a:gd name="T34" fmla="*/ 0 w 139"/>
              <a:gd name="T35" fmla="*/ 0 h 145"/>
              <a:gd name="T36" fmla="*/ 0 w 139"/>
              <a:gd name="T37" fmla="*/ 0 h 1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145">
                <a:moveTo>
                  <a:pt x="86" y="139"/>
                </a:moveTo>
                <a:lnTo>
                  <a:pt x="82" y="145"/>
                </a:lnTo>
                <a:lnTo>
                  <a:pt x="74" y="145"/>
                </a:lnTo>
                <a:lnTo>
                  <a:pt x="72" y="145"/>
                </a:lnTo>
                <a:lnTo>
                  <a:pt x="17" y="83"/>
                </a:lnTo>
                <a:lnTo>
                  <a:pt x="17" y="75"/>
                </a:lnTo>
                <a:lnTo>
                  <a:pt x="0" y="57"/>
                </a:lnTo>
                <a:lnTo>
                  <a:pt x="5" y="21"/>
                </a:lnTo>
                <a:lnTo>
                  <a:pt x="29" y="0"/>
                </a:lnTo>
                <a:lnTo>
                  <a:pt x="35" y="19"/>
                </a:lnTo>
                <a:lnTo>
                  <a:pt x="50" y="42"/>
                </a:lnTo>
                <a:lnTo>
                  <a:pt x="67" y="45"/>
                </a:lnTo>
                <a:lnTo>
                  <a:pt x="104" y="79"/>
                </a:lnTo>
                <a:lnTo>
                  <a:pt x="138" y="107"/>
                </a:lnTo>
                <a:lnTo>
                  <a:pt x="139" y="119"/>
                </a:lnTo>
                <a:lnTo>
                  <a:pt x="106" y="103"/>
                </a:lnTo>
                <a:lnTo>
                  <a:pt x="90" y="110"/>
                </a:lnTo>
                <a:lnTo>
                  <a:pt x="82" y="120"/>
                </a:lnTo>
                <a:lnTo>
                  <a:pt x="86" y="13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5" name="Freeform 152">
            <a:extLst>
              <a:ext uri="{FF2B5EF4-FFF2-40B4-BE49-F238E27FC236}">
                <a16:creationId xmlns:a16="http://schemas.microsoft.com/office/drawing/2014/main" id="{913365D5-4E01-4E4F-99F7-6C9BC47A86E2}"/>
              </a:ext>
            </a:extLst>
          </p:cNvPr>
          <p:cNvSpPr>
            <a:spLocks noChangeAspect="1"/>
          </p:cNvSpPr>
          <p:nvPr/>
        </p:nvSpPr>
        <p:spPr bwMode="auto">
          <a:xfrm>
            <a:off x="3440303" y="5722250"/>
            <a:ext cx="559140" cy="259639"/>
          </a:xfrm>
          <a:custGeom>
            <a:avLst/>
            <a:gdLst>
              <a:gd name="T0" fmla="*/ 0 w 368"/>
              <a:gd name="T1" fmla="*/ 0 h 176"/>
              <a:gd name="T2" fmla="*/ 0 w 368"/>
              <a:gd name="T3" fmla="*/ 0 h 176"/>
              <a:gd name="T4" fmla="*/ 0 w 368"/>
              <a:gd name="T5" fmla="*/ 0 h 176"/>
              <a:gd name="T6" fmla="*/ 0 w 368"/>
              <a:gd name="T7" fmla="*/ 0 h 176"/>
              <a:gd name="T8" fmla="*/ 0 w 368"/>
              <a:gd name="T9" fmla="*/ 0 h 176"/>
              <a:gd name="T10" fmla="*/ 0 w 368"/>
              <a:gd name="T11" fmla="*/ 0 h 176"/>
              <a:gd name="T12" fmla="*/ 0 w 368"/>
              <a:gd name="T13" fmla="*/ 0 h 176"/>
              <a:gd name="T14" fmla="*/ 0 w 368"/>
              <a:gd name="T15" fmla="*/ 0 h 176"/>
              <a:gd name="T16" fmla="*/ 0 w 368"/>
              <a:gd name="T17" fmla="*/ 0 h 176"/>
              <a:gd name="T18" fmla="*/ 0 w 368"/>
              <a:gd name="T19" fmla="*/ 0 h 176"/>
              <a:gd name="T20" fmla="*/ 0 w 368"/>
              <a:gd name="T21" fmla="*/ 0 h 176"/>
              <a:gd name="T22" fmla="*/ 0 w 368"/>
              <a:gd name="T23" fmla="*/ 0 h 176"/>
              <a:gd name="T24" fmla="*/ 0 w 368"/>
              <a:gd name="T25" fmla="*/ 0 h 176"/>
              <a:gd name="T26" fmla="*/ 0 w 368"/>
              <a:gd name="T27" fmla="*/ 0 h 176"/>
              <a:gd name="T28" fmla="*/ 0 w 368"/>
              <a:gd name="T29" fmla="*/ 0 h 176"/>
              <a:gd name="T30" fmla="*/ 0 w 368"/>
              <a:gd name="T31" fmla="*/ 0 h 176"/>
              <a:gd name="T32" fmla="*/ 0 w 368"/>
              <a:gd name="T33" fmla="*/ 0 h 176"/>
              <a:gd name="T34" fmla="*/ 0 w 368"/>
              <a:gd name="T35" fmla="*/ 0 h 176"/>
              <a:gd name="T36" fmla="*/ 0 w 368"/>
              <a:gd name="T37" fmla="*/ 0 h 176"/>
              <a:gd name="T38" fmla="*/ 0 w 368"/>
              <a:gd name="T39" fmla="*/ 0 h 176"/>
              <a:gd name="T40" fmla="*/ 0 w 368"/>
              <a:gd name="T41" fmla="*/ 0 h 176"/>
              <a:gd name="T42" fmla="*/ 0 w 368"/>
              <a:gd name="T43" fmla="*/ 0 h 176"/>
              <a:gd name="T44" fmla="*/ 0 w 368"/>
              <a:gd name="T45" fmla="*/ 0 h 176"/>
              <a:gd name="T46" fmla="*/ 0 w 368"/>
              <a:gd name="T47" fmla="*/ 0 h 176"/>
              <a:gd name="T48" fmla="*/ 0 w 368"/>
              <a:gd name="T49" fmla="*/ 0 h 176"/>
              <a:gd name="T50" fmla="*/ 0 w 368"/>
              <a:gd name="T51" fmla="*/ 0 h 176"/>
              <a:gd name="T52" fmla="*/ 0 w 368"/>
              <a:gd name="T53" fmla="*/ 0 h 176"/>
              <a:gd name="T54" fmla="*/ 0 w 368"/>
              <a:gd name="T55" fmla="*/ 0 h 176"/>
              <a:gd name="T56" fmla="*/ 0 w 368"/>
              <a:gd name="T57" fmla="*/ 0 h 176"/>
              <a:gd name="T58" fmla="*/ 0 w 368"/>
              <a:gd name="T59" fmla="*/ 0 h 176"/>
              <a:gd name="T60" fmla="*/ 0 w 368"/>
              <a:gd name="T61" fmla="*/ 0 h 176"/>
              <a:gd name="T62" fmla="*/ 0 w 368"/>
              <a:gd name="T63" fmla="*/ 0 h 176"/>
              <a:gd name="T64" fmla="*/ 0 w 368"/>
              <a:gd name="T65" fmla="*/ 0 h 176"/>
              <a:gd name="T66" fmla="*/ 0 w 368"/>
              <a:gd name="T67" fmla="*/ 0 h 176"/>
              <a:gd name="T68" fmla="*/ 0 w 368"/>
              <a:gd name="T69" fmla="*/ 0 h 176"/>
              <a:gd name="T70" fmla="*/ 0 w 368"/>
              <a:gd name="T71" fmla="*/ 0 h 176"/>
              <a:gd name="T72" fmla="*/ 0 w 368"/>
              <a:gd name="T73" fmla="*/ 0 h 176"/>
              <a:gd name="T74" fmla="*/ 0 w 368"/>
              <a:gd name="T75" fmla="*/ 0 h 176"/>
              <a:gd name="T76" fmla="*/ 0 w 368"/>
              <a:gd name="T77" fmla="*/ 0 h 176"/>
              <a:gd name="T78" fmla="*/ 0 w 368"/>
              <a:gd name="T79" fmla="*/ 0 h 176"/>
              <a:gd name="T80" fmla="*/ 0 w 368"/>
              <a:gd name="T81" fmla="*/ 0 h 176"/>
              <a:gd name="T82" fmla="*/ 0 w 368"/>
              <a:gd name="T83" fmla="*/ 0 h 176"/>
              <a:gd name="T84" fmla="*/ 0 w 368"/>
              <a:gd name="T85" fmla="*/ 0 h 176"/>
              <a:gd name="T86" fmla="*/ 0 w 368"/>
              <a:gd name="T87" fmla="*/ 0 h 176"/>
              <a:gd name="T88" fmla="*/ 0 w 368"/>
              <a:gd name="T89" fmla="*/ 0 h 176"/>
              <a:gd name="T90" fmla="*/ 0 w 368"/>
              <a:gd name="T91" fmla="*/ 0 h 176"/>
              <a:gd name="T92" fmla="*/ 0 w 368"/>
              <a:gd name="T93" fmla="*/ 0 h 176"/>
              <a:gd name="T94" fmla="*/ 0 w 368"/>
              <a:gd name="T95" fmla="*/ 0 h 176"/>
              <a:gd name="T96" fmla="*/ 0 w 368"/>
              <a:gd name="T97" fmla="*/ 0 h 176"/>
              <a:gd name="T98" fmla="*/ 0 w 368"/>
              <a:gd name="T99" fmla="*/ 0 h 176"/>
              <a:gd name="T100" fmla="*/ 0 w 368"/>
              <a:gd name="T101" fmla="*/ 0 h 176"/>
              <a:gd name="T102" fmla="*/ 0 w 368"/>
              <a:gd name="T103" fmla="*/ 0 h 176"/>
              <a:gd name="T104" fmla="*/ 0 w 368"/>
              <a:gd name="T105" fmla="*/ 0 h 176"/>
              <a:gd name="T106" fmla="*/ 0 w 368"/>
              <a:gd name="T107" fmla="*/ 0 h 176"/>
              <a:gd name="T108" fmla="*/ 0 w 368"/>
              <a:gd name="T109" fmla="*/ 0 h 1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 h="176">
                <a:moveTo>
                  <a:pt x="52" y="176"/>
                </a:moveTo>
                <a:lnTo>
                  <a:pt x="9" y="117"/>
                </a:lnTo>
                <a:lnTo>
                  <a:pt x="0" y="87"/>
                </a:lnTo>
                <a:lnTo>
                  <a:pt x="33" y="46"/>
                </a:lnTo>
                <a:lnTo>
                  <a:pt x="31" y="15"/>
                </a:lnTo>
                <a:lnTo>
                  <a:pt x="40" y="11"/>
                </a:lnTo>
                <a:lnTo>
                  <a:pt x="88" y="0"/>
                </a:lnTo>
                <a:lnTo>
                  <a:pt x="133" y="0"/>
                </a:lnTo>
                <a:lnTo>
                  <a:pt x="142" y="4"/>
                </a:lnTo>
                <a:lnTo>
                  <a:pt x="140" y="8"/>
                </a:lnTo>
                <a:lnTo>
                  <a:pt x="128" y="18"/>
                </a:lnTo>
                <a:lnTo>
                  <a:pt x="123" y="28"/>
                </a:lnTo>
                <a:lnTo>
                  <a:pt x="128" y="53"/>
                </a:lnTo>
                <a:lnTo>
                  <a:pt x="122" y="63"/>
                </a:lnTo>
                <a:lnTo>
                  <a:pt x="118" y="81"/>
                </a:lnTo>
                <a:lnTo>
                  <a:pt x="130" y="104"/>
                </a:lnTo>
                <a:lnTo>
                  <a:pt x="136" y="103"/>
                </a:lnTo>
                <a:lnTo>
                  <a:pt x="152" y="108"/>
                </a:lnTo>
                <a:lnTo>
                  <a:pt x="166" y="105"/>
                </a:lnTo>
                <a:lnTo>
                  <a:pt x="178" y="88"/>
                </a:lnTo>
                <a:lnTo>
                  <a:pt x="190" y="88"/>
                </a:lnTo>
                <a:lnTo>
                  <a:pt x="194" y="76"/>
                </a:lnTo>
                <a:lnTo>
                  <a:pt x="203" y="80"/>
                </a:lnTo>
                <a:lnTo>
                  <a:pt x="218" y="70"/>
                </a:lnTo>
                <a:lnTo>
                  <a:pt x="225" y="70"/>
                </a:lnTo>
                <a:lnTo>
                  <a:pt x="238" y="61"/>
                </a:lnTo>
                <a:lnTo>
                  <a:pt x="258" y="49"/>
                </a:lnTo>
                <a:lnTo>
                  <a:pt x="263" y="52"/>
                </a:lnTo>
                <a:lnTo>
                  <a:pt x="264" y="56"/>
                </a:lnTo>
                <a:lnTo>
                  <a:pt x="283" y="56"/>
                </a:lnTo>
                <a:lnTo>
                  <a:pt x="284" y="66"/>
                </a:lnTo>
                <a:lnTo>
                  <a:pt x="303" y="66"/>
                </a:lnTo>
                <a:lnTo>
                  <a:pt x="326" y="46"/>
                </a:lnTo>
                <a:lnTo>
                  <a:pt x="332" y="28"/>
                </a:lnTo>
                <a:lnTo>
                  <a:pt x="348" y="26"/>
                </a:lnTo>
                <a:lnTo>
                  <a:pt x="358" y="12"/>
                </a:lnTo>
                <a:lnTo>
                  <a:pt x="364" y="15"/>
                </a:lnTo>
                <a:lnTo>
                  <a:pt x="348" y="32"/>
                </a:lnTo>
                <a:lnTo>
                  <a:pt x="348" y="64"/>
                </a:lnTo>
                <a:lnTo>
                  <a:pt x="355" y="72"/>
                </a:lnTo>
                <a:lnTo>
                  <a:pt x="368" y="72"/>
                </a:lnTo>
                <a:lnTo>
                  <a:pt x="365" y="80"/>
                </a:lnTo>
                <a:lnTo>
                  <a:pt x="355" y="84"/>
                </a:lnTo>
                <a:lnTo>
                  <a:pt x="353" y="115"/>
                </a:lnTo>
                <a:lnTo>
                  <a:pt x="336" y="147"/>
                </a:lnTo>
                <a:lnTo>
                  <a:pt x="321" y="159"/>
                </a:lnTo>
                <a:lnTo>
                  <a:pt x="296" y="165"/>
                </a:lnTo>
                <a:lnTo>
                  <a:pt x="281" y="172"/>
                </a:lnTo>
                <a:lnTo>
                  <a:pt x="273" y="164"/>
                </a:lnTo>
                <a:lnTo>
                  <a:pt x="264" y="158"/>
                </a:lnTo>
                <a:lnTo>
                  <a:pt x="245" y="162"/>
                </a:lnTo>
                <a:lnTo>
                  <a:pt x="225" y="150"/>
                </a:lnTo>
                <a:lnTo>
                  <a:pt x="145" y="172"/>
                </a:lnTo>
                <a:lnTo>
                  <a:pt x="82" y="167"/>
                </a:lnTo>
                <a:lnTo>
                  <a:pt x="52" y="17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6" name="Freeform 153">
            <a:extLst>
              <a:ext uri="{FF2B5EF4-FFF2-40B4-BE49-F238E27FC236}">
                <a16:creationId xmlns:a16="http://schemas.microsoft.com/office/drawing/2014/main" id="{4D74EA49-3D8B-4D5B-98B4-00B82EDB8139}"/>
              </a:ext>
            </a:extLst>
          </p:cNvPr>
          <p:cNvSpPr>
            <a:spLocks noChangeAspect="1"/>
          </p:cNvSpPr>
          <p:nvPr/>
        </p:nvSpPr>
        <p:spPr bwMode="auto">
          <a:xfrm>
            <a:off x="3878120" y="6010213"/>
            <a:ext cx="10550" cy="14162"/>
          </a:xfrm>
          <a:custGeom>
            <a:avLst/>
            <a:gdLst>
              <a:gd name="T0" fmla="*/ 0 w 11"/>
              <a:gd name="T1" fmla="*/ 0 h 8"/>
              <a:gd name="T2" fmla="*/ 0 w 11"/>
              <a:gd name="T3" fmla="*/ 0 h 8"/>
              <a:gd name="T4" fmla="*/ 0 w 11"/>
              <a:gd name="T5" fmla="*/ 0 h 8"/>
              <a:gd name="T6" fmla="*/ 0 w 11"/>
              <a:gd name="T7" fmla="*/ 0 h 8"/>
              <a:gd name="T8" fmla="*/ 0 w 11"/>
              <a:gd name="T9" fmla="*/ 0 h 8"/>
              <a:gd name="T10" fmla="*/ 0 w 11"/>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8">
                <a:moveTo>
                  <a:pt x="3" y="8"/>
                </a:moveTo>
                <a:lnTo>
                  <a:pt x="0" y="3"/>
                </a:lnTo>
                <a:lnTo>
                  <a:pt x="0" y="0"/>
                </a:lnTo>
                <a:lnTo>
                  <a:pt x="11" y="3"/>
                </a:lnTo>
                <a:lnTo>
                  <a:pt x="8" y="8"/>
                </a:lnTo>
                <a:lnTo>
                  <a:pt x="3" y="8"/>
                </a:lnTo>
                <a:close/>
              </a:path>
            </a:pathLst>
          </a:custGeom>
          <a:solidFill>
            <a:srgbClr val="57CCE3"/>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7" name="Freeform 154">
            <a:extLst>
              <a:ext uri="{FF2B5EF4-FFF2-40B4-BE49-F238E27FC236}">
                <a16:creationId xmlns:a16="http://schemas.microsoft.com/office/drawing/2014/main" id="{12B43A05-DC75-4685-9110-A8F733B277A5}"/>
              </a:ext>
            </a:extLst>
          </p:cNvPr>
          <p:cNvSpPr>
            <a:spLocks noChangeAspect="1"/>
          </p:cNvSpPr>
          <p:nvPr/>
        </p:nvSpPr>
        <p:spPr bwMode="auto">
          <a:xfrm>
            <a:off x="3049468" y="5665602"/>
            <a:ext cx="495840" cy="368215"/>
          </a:xfrm>
          <a:custGeom>
            <a:avLst/>
            <a:gdLst>
              <a:gd name="T0" fmla="*/ 0 w 334"/>
              <a:gd name="T1" fmla="*/ 0 h 251"/>
              <a:gd name="T2" fmla="*/ 0 w 334"/>
              <a:gd name="T3" fmla="*/ 0 h 251"/>
              <a:gd name="T4" fmla="*/ 0 w 334"/>
              <a:gd name="T5" fmla="*/ 0 h 251"/>
              <a:gd name="T6" fmla="*/ 0 w 334"/>
              <a:gd name="T7" fmla="*/ 0 h 251"/>
              <a:gd name="T8" fmla="*/ 0 w 334"/>
              <a:gd name="T9" fmla="*/ 0 h 251"/>
              <a:gd name="T10" fmla="*/ 0 w 334"/>
              <a:gd name="T11" fmla="*/ 0 h 251"/>
              <a:gd name="T12" fmla="*/ 0 w 334"/>
              <a:gd name="T13" fmla="*/ 0 h 251"/>
              <a:gd name="T14" fmla="*/ 0 w 334"/>
              <a:gd name="T15" fmla="*/ 0 h 251"/>
              <a:gd name="T16" fmla="*/ 0 w 334"/>
              <a:gd name="T17" fmla="*/ 0 h 251"/>
              <a:gd name="T18" fmla="*/ 0 w 334"/>
              <a:gd name="T19" fmla="*/ 0 h 251"/>
              <a:gd name="T20" fmla="*/ 0 w 334"/>
              <a:gd name="T21" fmla="*/ 0 h 251"/>
              <a:gd name="T22" fmla="*/ 0 w 334"/>
              <a:gd name="T23" fmla="*/ 0 h 251"/>
              <a:gd name="T24" fmla="*/ 0 w 334"/>
              <a:gd name="T25" fmla="*/ 0 h 251"/>
              <a:gd name="T26" fmla="*/ 0 w 334"/>
              <a:gd name="T27" fmla="*/ 0 h 251"/>
              <a:gd name="T28" fmla="*/ 0 w 334"/>
              <a:gd name="T29" fmla="*/ 0 h 251"/>
              <a:gd name="T30" fmla="*/ 0 w 334"/>
              <a:gd name="T31" fmla="*/ 0 h 251"/>
              <a:gd name="T32" fmla="*/ 0 w 334"/>
              <a:gd name="T33" fmla="*/ 0 h 251"/>
              <a:gd name="T34" fmla="*/ 0 w 334"/>
              <a:gd name="T35" fmla="*/ 0 h 251"/>
              <a:gd name="T36" fmla="*/ 0 w 334"/>
              <a:gd name="T37" fmla="*/ 0 h 251"/>
              <a:gd name="T38" fmla="*/ 0 w 334"/>
              <a:gd name="T39" fmla="*/ 0 h 251"/>
              <a:gd name="T40" fmla="*/ 0 w 334"/>
              <a:gd name="T41" fmla="*/ 0 h 251"/>
              <a:gd name="T42" fmla="*/ 0 w 334"/>
              <a:gd name="T43" fmla="*/ 0 h 251"/>
              <a:gd name="T44" fmla="*/ 0 w 334"/>
              <a:gd name="T45" fmla="*/ 0 h 251"/>
              <a:gd name="T46" fmla="*/ 0 w 334"/>
              <a:gd name="T47" fmla="*/ 0 h 251"/>
              <a:gd name="T48" fmla="*/ 0 w 334"/>
              <a:gd name="T49" fmla="*/ 0 h 251"/>
              <a:gd name="T50" fmla="*/ 0 w 334"/>
              <a:gd name="T51" fmla="*/ 0 h 251"/>
              <a:gd name="T52" fmla="*/ 0 w 334"/>
              <a:gd name="T53" fmla="*/ 0 h 251"/>
              <a:gd name="T54" fmla="*/ 0 w 334"/>
              <a:gd name="T55" fmla="*/ 0 h 251"/>
              <a:gd name="T56" fmla="*/ 0 w 334"/>
              <a:gd name="T57" fmla="*/ 0 h 251"/>
              <a:gd name="T58" fmla="*/ 0 w 334"/>
              <a:gd name="T59" fmla="*/ 0 h 251"/>
              <a:gd name="T60" fmla="*/ 0 w 334"/>
              <a:gd name="T61" fmla="*/ 0 h 251"/>
              <a:gd name="T62" fmla="*/ 0 w 334"/>
              <a:gd name="T63" fmla="*/ 0 h 251"/>
              <a:gd name="T64" fmla="*/ 0 w 334"/>
              <a:gd name="T65" fmla="*/ 0 h 251"/>
              <a:gd name="T66" fmla="*/ 0 w 334"/>
              <a:gd name="T67" fmla="*/ 0 h 251"/>
              <a:gd name="T68" fmla="*/ 0 w 334"/>
              <a:gd name="T69" fmla="*/ 0 h 251"/>
              <a:gd name="T70" fmla="*/ 0 w 334"/>
              <a:gd name="T71" fmla="*/ 0 h 251"/>
              <a:gd name="T72" fmla="*/ 0 w 334"/>
              <a:gd name="T73" fmla="*/ 0 h 251"/>
              <a:gd name="T74" fmla="*/ 0 w 334"/>
              <a:gd name="T75" fmla="*/ 0 h 251"/>
              <a:gd name="T76" fmla="*/ 0 w 334"/>
              <a:gd name="T77" fmla="*/ 0 h 251"/>
              <a:gd name="T78" fmla="*/ 0 w 334"/>
              <a:gd name="T79" fmla="*/ 0 h 251"/>
              <a:gd name="T80" fmla="*/ 0 w 334"/>
              <a:gd name="T81" fmla="*/ 0 h 2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4" h="251">
                <a:moveTo>
                  <a:pt x="334" y="215"/>
                </a:moveTo>
                <a:lnTo>
                  <a:pt x="313" y="220"/>
                </a:lnTo>
                <a:lnTo>
                  <a:pt x="292" y="217"/>
                </a:lnTo>
                <a:lnTo>
                  <a:pt x="280" y="220"/>
                </a:lnTo>
                <a:lnTo>
                  <a:pt x="262" y="212"/>
                </a:lnTo>
                <a:lnTo>
                  <a:pt x="241" y="221"/>
                </a:lnTo>
                <a:lnTo>
                  <a:pt x="230" y="220"/>
                </a:lnTo>
                <a:lnTo>
                  <a:pt x="207" y="234"/>
                </a:lnTo>
                <a:lnTo>
                  <a:pt x="168" y="235"/>
                </a:lnTo>
                <a:lnTo>
                  <a:pt x="146" y="243"/>
                </a:lnTo>
                <a:lnTo>
                  <a:pt x="124" y="243"/>
                </a:lnTo>
                <a:lnTo>
                  <a:pt x="68" y="247"/>
                </a:lnTo>
                <a:lnTo>
                  <a:pt x="40" y="242"/>
                </a:lnTo>
                <a:lnTo>
                  <a:pt x="15" y="251"/>
                </a:lnTo>
                <a:lnTo>
                  <a:pt x="0" y="251"/>
                </a:lnTo>
                <a:lnTo>
                  <a:pt x="6" y="235"/>
                </a:lnTo>
                <a:lnTo>
                  <a:pt x="6" y="214"/>
                </a:lnTo>
                <a:lnTo>
                  <a:pt x="11" y="201"/>
                </a:lnTo>
                <a:lnTo>
                  <a:pt x="4" y="169"/>
                </a:lnTo>
                <a:lnTo>
                  <a:pt x="25" y="137"/>
                </a:lnTo>
                <a:lnTo>
                  <a:pt x="25" y="124"/>
                </a:lnTo>
                <a:lnTo>
                  <a:pt x="36" y="109"/>
                </a:lnTo>
                <a:lnTo>
                  <a:pt x="53" y="127"/>
                </a:lnTo>
                <a:lnTo>
                  <a:pt x="74" y="127"/>
                </a:lnTo>
                <a:lnTo>
                  <a:pt x="79" y="114"/>
                </a:lnTo>
                <a:lnTo>
                  <a:pt x="63" y="3"/>
                </a:lnTo>
                <a:lnTo>
                  <a:pt x="85" y="8"/>
                </a:lnTo>
                <a:lnTo>
                  <a:pt x="96" y="2"/>
                </a:lnTo>
                <a:lnTo>
                  <a:pt x="112" y="0"/>
                </a:lnTo>
                <a:lnTo>
                  <a:pt x="127" y="12"/>
                </a:lnTo>
                <a:lnTo>
                  <a:pt x="126" y="25"/>
                </a:lnTo>
                <a:lnTo>
                  <a:pt x="138" y="42"/>
                </a:lnTo>
                <a:lnTo>
                  <a:pt x="188" y="40"/>
                </a:lnTo>
                <a:lnTo>
                  <a:pt x="260" y="40"/>
                </a:lnTo>
                <a:lnTo>
                  <a:pt x="280" y="55"/>
                </a:lnTo>
                <a:lnTo>
                  <a:pt x="296" y="63"/>
                </a:lnTo>
                <a:lnTo>
                  <a:pt x="313" y="54"/>
                </a:lnTo>
                <a:lnTo>
                  <a:pt x="315" y="85"/>
                </a:lnTo>
                <a:lnTo>
                  <a:pt x="282" y="126"/>
                </a:lnTo>
                <a:lnTo>
                  <a:pt x="291" y="156"/>
                </a:lnTo>
                <a:lnTo>
                  <a:pt x="334" y="2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8" name="Freeform 155">
            <a:extLst>
              <a:ext uri="{FF2B5EF4-FFF2-40B4-BE49-F238E27FC236}">
                <a16:creationId xmlns:a16="http://schemas.microsoft.com/office/drawing/2014/main" id="{D7E4B49A-87E4-43D9-A2F1-588435BB58F0}"/>
              </a:ext>
            </a:extLst>
          </p:cNvPr>
          <p:cNvSpPr>
            <a:spLocks noChangeAspect="1"/>
          </p:cNvSpPr>
          <p:nvPr/>
        </p:nvSpPr>
        <p:spPr bwMode="auto">
          <a:xfrm>
            <a:off x="3297881" y="5627836"/>
            <a:ext cx="36925" cy="23604"/>
          </a:xfrm>
          <a:custGeom>
            <a:avLst/>
            <a:gdLst>
              <a:gd name="T0" fmla="*/ 0 w 24"/>
              <a:gd name="T1" fmla="*/ 0 h 17"/>
              <a:gd name="T2" fmla="*/ 0 w 24"/>
              <a:gd name="T3" fmla="*/ 0 h 17"/>
              <a:gd name="T4" fmla="*/ 0 w 24"/>
              <a:gd name="T5" fmla="*/ 0 h 17"/>
              <a:gd name="T6" fmla="*/ 0 w 24"/>
              <a:gd name="T7" fmla="*/ 0 h 17"/>
              <a:gd name="T8" fmla="*/ 0 w 24"/>
              <a:gd name="T9" fmla="*/ 0 h 17"/>
              <a:gd name="T10" fmla="*/ 0 w 24"/>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7">
                <a:moveTo>
                  <a:pt x="1" y="13"/>
                </a:moveTo>
                <a:lnTo>
                  <a:pt x="0" y="8"/>
                </a:lnTo>
                <a:lnTo>
                  <a:pt x="12" y="0"/>
                </a:lnTo>
                <a:lnTo>
                  <a:pt x="24" y="8"/>
                </a:lnTo>
                <a:lnTo>
                  <a:pt x="22" y="17"/>
                </a:lnTo>
                <a:lnTo>
                  <a:pt x="1" y="1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9" name="Freeform 156">
            <a:extLst>
              <a:ext uri="{FF2B5EF4-FFF2-40B4-BE49-F238E27FC236}">
                <a16:creationId xmlns:a16="http://schemas.microsoft.com/office/drawing/2014/main" id="{C9EB2C34-CEB6-47FF-99E8-C3AE720DB8B6}"/>
              </a:ext>
            </a:extLst>
          </p:cNvPr>
          <p:cNvSpPr>
            <a:spLocks noChangeAspect="1"/>
          </p:cNvSpPr>
          <p:nvPr/>
        </p:nvSpPr>
        <p:spPr bwMode="auto">
          <a:xfrm>
            <a:off x="2310982" y="5462611"/>
            <a:ext cx="501115" cy="377656"/>
          </a:xfrm>
          <a:custGeom>
            <a:avLst/>
            <a:gdLst>
              <a:gd name="T0" fmla="*/ 0 w 335"/>
              <a:gd name="T1" fmla="*/ 0 h 256"/>
              <a:gd name="T2" fmla="*/ 0 w 335"/>
              <a:gd name="T3" fmla="*/ 0 h 256"/>
              <a:gd name="T4" fmla="*/ 0 w 335"/>
              <a:gd name="T5" fmla="*/ 0 h 256"/>
              <a:gd name="T6" fmla="*/ 0 w 335"/>
              <a:gd name="T7" fmla="*/ 0 h 256"/>
              <a:gd name="T8" fmla="*/ 0 w 335"/>
              <a:gd name="T9" fmla="*/ 0 h 256"/>
              <a:gd name="T10" fmla="*/ 0 w 335"/>
              <a:gd name="T11" fmla="*/ 0 h 256"/>
              <a:gd name="T12" fmla="*/ 0 w 335"/>
              <a:gd name="T13" fmla="*/ 0 h 256"/>
              <a:gd name="T14" fmla="*/ 0 w 335"/>
              <a:gd name="T15" fmla="*/ 0 h 256"/>
              <a:gd name="T16" fmla="*/ 0 w 335"/>
              <a:gd name="T17" fmla="*/ 0 h 256"/>
              <a:gd name="T18" fmla="*/ 0 w 335"/>
              <a:gd name="T19" fmla="*/ 0 h 256"/>
              <a:gd name="T20" fmla="*/ 0 w 335"/>
              <a:gd name="T21" fmla="*/ 0 h 256"/>
              <a:gd name="T22" fmla="*/ 0 w 335"/>
              <a:gd name="T23" fmla="*/ 0 h 256"/>
              <a:gd name="T24" fmla="*/ 0 w 335"/>
              <a:gd name="T25" fmla="*/ 0 h 256"/>
              <a:gd name="T26" fmla="*/ 0 w 335"/>
              <a:gd name="T27" fmla="*/ 0 h 256"/>
              <a:gd name="T28" fmla="*/ 0 w 335"/>
              <a:gd name="T29" fmla="*/ 0 h 256"/>
              <a:gd name="T30" fmla="*/ 0 w 335"/>
              <a:gd name="T31" fmla="*/ 0 h 256"/>
              <a:gd name="T32" fmla="*/ 0 w 335"/>
              <a:gd name="T33" fmla="*/ 0 h 256"/>
              <a:gd name="T34" fmla="*/ 0 w 335"/>
              <a:gd name="T35" fmla="*/ 0 h 256"/>
              <a:gd name="T36" fmla="*/ 0 w 335"/>
              <a:gd name="T37" fmla="*/ 0 h 256"/>
              <a:gd name="T38" fmla="*/ 0 w 335"/>
              <a:gd name="T39" fmla="*/ 0 h 256"/>
              <a:gd name="T40" fmla="*/ 0 w 335"/>
              <a:gd name="T41" fmla="*/ 0 h 256"/>
              <a:gd name="T42" fmla="*/ 0 w 335"/>
              <a:gd name="T43" fmla="*/ 0 h 256"/>
              <a:gd name="T44" fmla="*/ 0 w 335"/>
              <a:gd name="T45" fmla="*/ 0 h 256"/>
              <a:gd name="T46" fmla="*/ 0 w 335"/>
              <a:gd name="T47" fmla="*/ 0 h 256"/>
              <a:gd name="T48" fmla="*/ 0 w 335"/>
              <a:gd name="T49" fmla="*/ 0 h 256"/>
              <a:gd name="T50" fmla="*/ 0 w 335"/>
              <a:gd name="T51" fmla="*/ 0 h 256"/>
              <a:gd name="T52" fmla="*/ 0 w 335"/>
              <a:gd name="T53" fmla="*/ 0 h 256"/>
              <a:gd name="T54" fmla="*/ 0 w 335"/>
              <a:gd name="T55" fmla="*/ 0 h 256"/>
              <a:gd name="T56" fmla="*/ 0 w 335"/>
              <a:gd name="T57" fmla="*/ 0 h 256"/>
              <a:gd name="T58" fmla="*/ 0 w 335"/>
              <a:gd name="T59" fmla="*/ 0 h 256"/>
              <a:gd name="T60" fmla="*/ 0 w 335"/>
              <a:gd name="T61" fmla="*/ 0 h 256"/>
              <a:gd name="T62" fmla="*/ 0 w 335"/>
              <a:gd name="T63" fmla="*/ 0 h 256"/>
              <a:gd name="T64" fmla="*/ 0 w 335"/>
              <a:gd name="T65" fmla="*/ 0 h 256"/>
              <a:gd name="T66" fmla="*/ 0 w 335"/>
              <a:gd name="T67" fmla="*/ 0 h 256"/>
              <a:gd name="T68" fmla="*/ 0 w 335"/>
              <a:gd name="T69" fmla="*/ 0 h 256"/>
              <a:gd name="T70" fmla="*/ 0 w 335"/>
              <a:gd name="T71" fmla="*/ 0 h 256"/>
              <a:gd name="T72" fmla="*/ 0 w 335"/>
              <a:gd name="T73" fmla="*/ 0 h 256"/>
              <a:gd name="T74" fmla="*/ 0 w 335"/>
              <a:gd name="T75" fmla="*/ 0 h 256"/>
              <a:gd name="T76" fmla="*/ 0 w 335"/>
              <a:gd name="T77" fmla="*/ 0 h 256"/>
              <a:gd name="T78" fmla="*/ 0 w 335"/>
              <a:gd name="T79" fmla="*/ 0 h 256"/>
              <a:gd name="T80" fmla="*/ 0 w 335"/>
              <a:gd name="T81" fmla="*/ 0 h 256"/>
              <a:gd name="T82" fmla="*/ 0 w 335"/>
              <a:gd name="T83" fmla="*/ 0 h 256"/>
              <a:gd name="T84" fmla="*/ 0 w 335"/>
              <a:gd name="T85" fmla="*/ 0 h 256"/>
              <a:gd name="T86" fmla="*/ 0 w 335"/>
              <a:gd name="T87" fmla="*/ 0 h 256"/>
              <a:gd name="T88" fmla="*/ 0 w 335"/>
              <a:gd name="T89" fmla="*/ 0 h 256"/>
              <a:gd name="T90" fmla="*/ 0 w 335"/>
              <a:gd name="T91" fmla="*/ 0 h 256"/>
              <a:gd name="T92" fmla="*/ 0 w 335"/>
              <a:gd name="T93" fmla="*/ 0 h 256"/>
              <a:gd name="T94" fmla="*/ 0 w 335"/>
              <a:gd name="T95" fmla="*/ 0 h 256"/>
              <a:gd name="T96" fmla="*/ 0 w 335"/>
              <a:gd name="T97" fmla="*/ 0 h 256"/>
              <a:gd name="T98" fmla="*/ 0 w 335"/>
              <a:gd name="T99" fmla="*/ 0 h 256"/>
              <a:gd name="T100" fmla="*/ 0 w 335"/>
              <a:gd name="T101" fmla="*/ 0 h 256"/>
              <a:gd name="T102" fmla="*/ 0 w 335"/>
              <a:gd name="T103" fmla="*/ 0 h 256"/>
              <a:gd name="T104" fmla="*/ 0 w 335"/>
              <a:gd name="T105" fmla="*/ 0 h 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35" h="256">
                <a:moveTo>
                  <a:pt x="335" y="254"/>
                </a:moveTo>
                <a:lnTo>
                  <a:pt x="323" y="237"/>
                </a:lnTo>
                <a:lnTo>
                  <a:pt x="329" y="167"/>
                </a:lnTo>
                <a:lnTo>
                  <a:pt x="306" y="163"/>
                </a:lnTo>
                <a:lnTo>
                  <a:pt x="302" y="115"/>
                </a:lnTo>
                <a:lnTo>
                  <a:pt x="295" y="109"/>
                </a:lnTo>
                <a:lnTo>
                  <a:pt x="275" y="115"/>
                </a:lnTo>
                <a:lnTo>
                  <a:pt x="249" y="106"/>
                </a:lnTo>
                <a:lnTo>
                  <a:pt x="223" y="98"/>
                </a:lnTo>
                <a:lnTo>
                  <a:pt x="227" y="90"/>
                </a:lnTo>
                <a:lnTo>
                  <a:pt x="269" y="90"/>
                </a:lnTo>
                <a:lnTo>
                  <a:pt x="279" y="70"/>
                </a:lnTo>
                <a:lnTo>
                  <a:pt x="269" y="52"/>
                </a:lnTo>
                <a:lnTo>
                  <a:pt x="244" y="43"/>
                </a:lnTo>
                <a:lnTo>
                  <a:pt x="229" y="49"/>
                </a:lnTo>
                <a:lnTo>
                  <a:pt x="231" y="66"/>
                </a:lnTo>
                <a:lnTo>
                  <a:pt x="222" y="66"/>
                </a:lnTo>
                <a:lnTo>
                  <a:pt x="204" y="85"/>
                </a:lnTo>
                <a:lnTo>
                  <a:pt x="139" y="78"/>
                </a:lnTo>
                <a:lnTo>
                  <a:pt x="107" y="70"/>
                </a:lnTo>
                <a:lnTo>
                  <a:pt x="104" y="10"/>
                </a:lnTo>
                <a:lnTo>
                  <a:pt x="94" y="0"/>
                </a:lnTo>
                <a:lnTo>
                  <a:pt x="80" y="17"/>
                </a:lnTo>
                <a:lnTo>
                  <a:pt x="84" y="52"/>
                </a:lnTo>
                <a:lnTo>
                  <a:pt x="87" y="67"/>
                </a:lnTo>
                <a:lnTo>
                  <a:pt x="83" y="86"/>
                </a:lnTo>
                <a:lnTo>
                  <a:pt x="62" y="93"/>
                </a:lnTo>
                <a:lnTo>
                  <a:pt x="42" y="78"/>
                </a:lnTo>
                <a:lnTo>
                  <a:pt x="35" y="34"/>
                </a:lnTo>
                <a:lnTo>
                  <a:pt x="23" y="74"/>
                </a:lnTo>
                <a:lnTo>
                  <a:pt x="27" y="98"/>
                </a:lnTo>
                <a:lnTo>
                  <a:pt x="17" y="110"/>
                </a:lnTo>
                <a:lnTo>
                  <a:pt x="23" y="126"/>
                </a:lnTo>
                <a:lnTo>
                  <a:pt x="12" y="137"/>
                </a:lnTo>
                <a:lnTo>
                  <a:pt x="12" y="149"/>
                </a:lnTo>
                <a:lnTo>
                  <a:pt x="7" y="154"/>
                </a:lnTo>
                <a:lnTo>
                  <a:pt x="10" y="185"/>
                </a:lnTo>
                <a:lnTo>
                  <a:pt x="2" y="187"/>
                </a:lnTo>
                <a:lnTo>
                  <a:pt x="0" y="198"/>
                </a:lnTo>
                <a:lnTo>
                  <a:pt x="10" y="209"/>
                </a:lnTo>
                <a:lnTo>
                  <a:pt x="20" y="210"/>
                </a:lnTo>
                <a:lnTo>
                  <a:pt x="27" y="226"/>
                </a:lnTo>
                <a:lnTo>
                  <a:pt x="74" y="226"/>
                </a:lnTo>
                <a:lnTo>
                  <a:pt x="107" y="229"/>
                </a:lnTo>
                <a:lnTo>
                  <a:pt x="123" y="220"/>
                </a:lnTo>
                <a:lnTo>
                  <a:pt x="158" y="227"/>
                </a:lnTo>
                <a:lnTo>
                  <a:pt x="196" y="230"/>
                </a:lnTo>
                <a:lnTo>
                  <a:pt x="209" y="244"/>
                </a:lnTo>
                <a:lnTo>
                  <a:pt x="229" y="249"/>
                </a:lnTo>
                <a:lnTo>
                  <a:pt x="240" y="244"/>
                </a:lnTo>
                <a:lnTo>
                  <a:pt x="291" y="254"/>
                </a:lnTo>
                <a:lnTo>
                  <a:pt x="311" y="256"/>
                </a:lnTo>
                <a:lnTo>
                  <a:pt x="335" y="2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0" name="Freeform 157">
            <a:extLst>
              <a:ext uri="{FF2B5EF4-FFF2-40B4-BE49-F238E27FC236}">
                <a16:creationId xmlns:a16="http://schemas.microsoft.com/office/drawing/2014/main" id="{9A460FDD-3517-41ED-A5D3-B3C60B2C4D7C}"/>
              </a:ext>
            </a:extLst>
          </p:cNvPr>
          <p:cNvSpPr>
            <a:spLocks noChangeAspect="1"/>
          </p:cNvSpPr>
          <p:nvPr/>
        </p:nvSpPr>
        <p:spPr bwMode="auto">
          <a:xfrm>
            <a:off x="2632751" y="6081024"/>
            <a:ext cx="47474" cy="42486"/>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w 29"/>
              <a:gd name="T11" fmla="*/ 0 h 29"/>
              <a:gd name="T12" fmla="*/ 0 w 29"/>
              <a:gd name="T13" fmla="*/ 0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9">
                <a:moveTo>
                  <a:pt x="5" y="20"/>
                </a:moveTo>
                <a:lnTo>
                  <a:pt x="0" y="9"/>
                </a:lnTo>
                <a:lnTo>
                  <a:pt x="6" y="0"/>
                </a:lnTo>
                <a:lnTo>
                  <a:pt x="24" y="1"/>
                </a:lnTo>
                <a:lnTo>
                  <a:pt x="29" y="26"/>
                </a:lnTo>
                <a:lnTo>
                  <a:pt x="27" y="29"/>
                </a:lnTo>
                <a:lnTo>
                  <a:pt x="5"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1" name="Freeform 158">
            <a:extLst>
              <a:ext uri="{FF2B5EF4-FFF2-40B4-BE49-F238E27FC236}">
                <a16:creationId xmlns:a16="http://schemas.microsoft.com/office/drawing/2014/main" id="{D3A55F79-CDF4-43BD-9045-F975008F9297}"/>
              </a:ext>
            </a:extLst>
          </p:cNvPr>
          <p:cNvSpPr>
            <a:spLocks noChangeAspect="1"/>
          </p:cNvSpPr>
          <p:nvPr/>
        </p:nvSpPr>
        <p:spPr bwMode="auto">
          <a:xfrm>
            <a:off x="1867891" y="2540495"/>
            <a:ext cx="501115" cy="443746"/>
          </a:xfrm>
          <a:custGeom>
            <a:avLst/>
            <a:gdLst>
              <a:gd name="T0" fmla="*/ 0 w 334"/>
              <a:gd name="T1" fmla="*/ 0 h 300"/>
              <a:gd name="T2" fmla="*/ 0 w 334"/>
              <a:gd name="T3" fmla="*/ 0 h 300"/>
              <a:gd name="T4" fmla="*/ 0 w 334"/>
              <a:gd name="T5" fmla="*/ 0 h 300"/>
              <a:gd name="T6" fmla="*/ 0 w 334"/>
              <a:gd name="T7" fmla="*/ 0 h 300"/>
              <a:gd name="T8" fmla="*/ 0 w 334"/>
              <a:gd name="T9" fmla="*/ 0 h 300"/>
              <a:gd name="T10" fmla="*/ 0 w 334"/>
              <a:gd name="T11" fmla="*/ 0 h 300"/>
              <a:gd name="T12" fmla="*/ 0 w 334"/>
              <a:gd name="T13" fmla="*/ 0 h 300"/>
              <a:gd name="T14" fmla="*/ 0 w 334"/>
              <a:gd name="T15" fmla="*/ 0 h 300"/>
              <a:gd name="T16" fmla="*/ 0 w 334"/>
              <a:gd name="T17" fmla="*/ 0 h 300"/>
              <a:gd name="T18" fmla="*/ 0 w 334"/>
              <a:gd name="T19" fmla="*/ 0 h 300"/>
              <a:gd name="T20" fmla="*/ 0 w 334"/>
              <a:gd name="T21" fmla="*/ 0 h 300"/>
              <a:gd name="T22" fmla="*/ 0 w 334"/>
              <a:gd name="T23" fmla="*/ 0 h 300"/>
              <a:gd name="T24" fmla="*/ 0 w 334"/>
              <a:gd name="T25" fmla="*/ 0 h 300"/>
              <a:gd name="T26" fmla="*/ 0 w 334"/>
              <a:gd name="T27" fmla="*/ 0 h 300"/>
              <a:gd name="T28" fmla="*/ 0 w 334"/>
              <a:gd name="T29" fmla="*/ 0 h 300"/>
              <a:gd name="T30" fmla="*/ 0 w 334"/>
              <a:gd name="T31" fmla="*/ 0 h 300"/>
              <a:gd name="T32" fmla="*/ 0 w 334"/>
              <a:gd name="T33" fmla="*/ 0 h 300"/>
              <a:gd name="T34" fmla="*/ 0 w 334"/>
              <a:gd name="T35" fmla="*/ 0 h 300"/>
              <a:gd name="T36" fmla="*/ 0 w 334"/>
              <a:gd name="T37" fmla="*/ 0 h 300"/>
              <a:gd name="T38" fmla="*/ 0 w 334"/>
              <a:gd name="T39" fmla="*/ 0 h 300"/>
              <a:gd name="T40" fmla="*/ 0 w 334"/>
              <a:gd name="T41" fmla="*/ 0 h 300"/>
              <a:gd name="T42" fmla="*/ 0 w 334"/>
              <a:gd name="T43" fmla="*/ 0 h 300"/>
              <a:gd name="T44" fmla="*/ 0 w 334"/>
              <a:gd name="T45" fmla="*/ 0 h 300"/>
              <a:gd name="T46" fmla="*/ 0 w 334"/>
              <a:gd name="T47" fmla="*/ 0 h 300"/>
              <a:gd name="T48" fmla="*/ 0 w 334"/>
              <a:gd name="T49" fmla="*/ 0 h 300"/>
              <a:gd name="T50" fmla="*/ 0 w 334"/>
              <a:gd name="T51" fmla="*/ 0 h 300"/>
              <a:gd name="T52" fmla="*/ 0 w 334"/>
              <a:gd name="T53" fmla="*/ 0 h 300"/>
              <a:gd name="T54" fmla="*/ 0 w 334"/>
              <a:gd name="T55" fmla="*/ 0 h 300"/>
              <a:gd name="T56" fmla="*/ 0 w 334"/>
              <a:gd name="T57" fmla="*/ 0 h 300"/>
              <a:gd name="T58" fmla="*/ 0 w 334"/>
              <a:gd name="T59" fmla="*/ 0 h 300"/>
              <a:gd name="T60" fmla="*/ 0 w 334"/>
              <a:gd name="T61" fmla="*/ 0 h 300"/>
              <a:gd name="T62" fmla="*/ 0 w 334"/>
              <a:gd name="T63" fmla="*/ 0 h 300"/>
              <a:gd name="T64" fmla="*/ 0 w 334"/>
              <a:gd name="T65" fmla="*/ 0 h 300"/>
              <a:gd name="T66" fmla="*/ 0 w 334"/>
              <a:gd name="T67" fmla="*/ 0 h 300"/>
              <a:gd name="T68" fmla="*/ 0 w 334"/>
              <a:gd name="T69" fmla="*/ 0 h 300"/>
              <a:gd name="T70" fmla="*/ 0 w 334"/>
              <a:gd name="T71" fmla="*/ 0 h 300"/>
              <a:gd name="T72" fmla="*/ 0 w 334"/>
              <a:gd name="T73" fmla="*/ 0 h 3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34" h="300">
                <a:moveTo>
                  <a:pt x="4" y="229"/>
                </a:moveTo>
                <a:lnTo>
                  <a:pt x="0" y="244"/>
                </a:lnTo>
                <a:lnTo>
                  <a:pt x="4" y="252"/>
                </a:lnTo>
                <a:lnTo>
                  <a:pt x="29" y="263"/>
                </a:lnTo>
                <a:lnTo>
                  <a:pt x="54" y="263"/>
                </a:lnTo>
                <a:lnTo>
                  <a:pt x="65" y="259"/>
                </a:lnTo>
                <a:lnTo>
                  <a:pt x="86" y="272"/>
                </a:lnTo>
                <a:lnTo>
                  <a:pt x="95" y="278"/>
                </a:lnTo>
                <a:lnTo>
                  <a:pt x="100" y="284"/>
                </a:lnTo>
                <a:lnTo>
                  <a:pt x="121" y="286"/>
                </a:lnTo>
                <a:lnTo>
                  <a:pt x="147" y="288"/>
                </a:lnTo>
                <a:lnTo>
                  <a:pt x="160" y="296"/>
                </a:lnTo>
                <a:lnTo>
                  <a:pt x="176" y="300"/>
                </a:lnTo>
                <a:lnTo>
                  <a:pt x="213" y="296"/>
                </a:lnTo>
                <a:lnTo>
                  <a:pt x="220" y="292"/>
                </a:lnTo>
                <a:lnTo>
                  <a:pt x="222" y="284"/>
                </a:lnTo>
                <a:lnTo>
                  <a:pt x="184" y="293"/>
                </a:lnTo>
                <a:lnTo>
                  <a:pt x="182" y="289"/>
                </a:lnTo>
                <a:lnTo>
                  <a:pt x="187" y="283"/>
                </a:lnTo>
                <a:lnTo>
                  <a:pt x="195" y="283"/>
                </a:lnTo>
                <a:lnTo>
                  <a:pt x="197" y="275"/>
                </a:lnTo>
                <a:lnTo>
                  <a:pt x="188" y="243"/>
                </a:lnTo>
                <a:lnTo>
                  <a:pt x="167" y="233"/>
                </a:lnTo>
                <a:lnTo>
                  <a:pt x="165" y="218"/>
                </a:lnTo>
                <a:lnTo>
                  <a:pt x="151" y="208"/>
                </a:lnTo>
                <a:lnTo>
                  <a:pt x="151" y="212"/>
                </a:lnTo>
                <a:lnTo>
                  <a:pt x="142" y="221"/>
                </a:lnTo>
                <a:lnTo>
                  <a:pt x="128" y="178"/>
                </a:lnTo>
                <a:lnTo>
                  <a:pt x="135" y="156"/>
                </a:lnTo>
                <a:lnTo>
                  <a:pt x="162" y="152"/>
                </a:lnTo>
                <a:lnTo>
                  <a:pt x="176" y="144"/>
                </a:lnTo>
                <a:lnTo>
                  <a:pt x="176" y="139"/>
                </a:lnTo>
                <a:lnTo>
                  <a:pt x="180" y="120"/>
                </a:lnTo>
                <a:lnTo>
                  <a:pt x="202" y="126"/>
                </a:lnTo>
                <a:lnTo>
                  <a:pt x="207" y="139"/>
                </a:lnTo>
                <a:lnTo>
                  <a:pt x="250" y="148"/>
                </a:lnTo>
                <a:lnTo>
                  <a:pt x="265" y="172"/>
                </a:lnTo>
                <a:lnTo>
                  <a:pt x="285" y="210"/>
                </a:lnTo>
                <a:lnTo>
                  <a:pt x="282" y="223"/>
                </a:lnTo>
                <a:lnTo>
                  <a:pt x="266" y="224"/>
                </a:lnTo>
                <a:lnTo>
                  <a:pt x="266" y="233"/>
                </a:lnTo>
                <a:lnTo>
                  <a:pt x="247" y="243"/>
                </a:lnTo>
                <a:lnTo>
                  <a:pt x="237" y="243"/>
                </a:lnTo>
                <a:lnTo>
                  <a:pt x="244" y="235"/>
                </a:lnTo>
                <a:lnTo>
                  <a:pt x="240" y="223"/>
                </a:lnTo>
                <a:lnTo>
                  <a:pt x="228" y="228"/>
                </a:lnTo>
                <a:lnTo>
                  <a:pt x="220" y="252"/>
                </a:lnTo>
                <a:lnTo>
                  <a:pt x="225" y="254"/>
                </a:lnTo>
                <a:lnTo>
                  <a:pt x="280" y="248"/>
                </a:lnTo>
                <a:lnTo>
                  <a:pt x="287" y="236"/>
                </a:lnTo>
                <a:lnTo>
                  <a:pt x="316" y="231"/>
                </a:lnTo>
                <a:lnTo>
                  <a:pt x="334" y="209"/>
                </a:lnTo>
                <a:lnTo>
                  <a:pt x="322" y="175"/>
                </a:lnTo>
                <a:lnTo>
                  <a:pt x="310" y="164"/>
                </a:lnTo>
                <a:lnTo>
                  <a:pt x="304" y="143"/>
                </a:lnTo>
                <a:lnTo>
                  <a:pt x="295" y="131"/>
                </a:lnTo>
                <a:lnTo>
                  <a:pt x="234" y="44"/>
                </a:lnTo>
                <a:lnTo>
                  <a:pt x="215" y="32"/>
                </a:lnTo>
                <a:lnTo>
                  <a:pt x="192" y="17"/>
                </a:lnTo>
                <a:lnTo>
                  <a:pt x="174" y="0"/>
                </a:lnTo>
                <a:lnTo>
                  <a:pt x="125" y="38"/>
                </a:lnTo>
                <a:lnTo>
                  <a:pt x="114" y="36"/>
                </a:lnTo>
                <a:lnTo>
                  <a:pt x="99" y="64"/>
                </a:lnTo>
                <a:lnTo>
                  <a:pt x="130" y="86"/>
                </a:lnTo>
                <a:lnTo>
                  <a:pt x="130" y="95"/>
                </a:lnTo>
                <a:lnTo>
                  <a:pt x="77" y="105"/>
                </a:lnTo>
                <a:lnTo>
                  <a:pt x="64" y="96"/>
                </a:lnTo>
                <a:lnTo>
                  <a:pt x="55" y="96"/>
                </a:lnTo>
                <a:lnTo>
                  <a:pt x="50" y="108"/>
                </a:lnTo>
                <a:lnTo>
                  <a:pt x="71" y="140"/>
                </a:lnTo>
                <a:lnTo>
                  <a:pt x="52" y="162"/>
                </a:lnTo>
                <a:lnTo>
                  <a:pt x="33" y="167"/>
                </a:lnTo>
                <a:lnTo>
                  <a:pt x="26" y="177"/>
                </a:lnTo>
                <a:lnTo>
                  <a:pt x="26" y="212"/>
                </a:lnTo>
                <a:lnTo>
                  <a:pt x="4" y="229"/>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12" name="Freeform 159">
            <a:extLst>
              <a:ext uri="{FF2B5EF4-FFF2-40B4-BE49-F238E27FC236}">
                <a16:creationId xmlns:a16="http://schemas.microsoft.com/office/drawing/2014/main" id="{63887722-9FD4-4F38-933D-31DDCE85A363}"/>
              </a:ext>
            </a:extLst>
          </p:cNvPr>
          <p:cNvSpPr>
            <a:spLocks noChangeAspect="1"/>
          </p:cNvSpPr>
          <p:nvPr/>
        </p:nvSpPr>
        <p:spPr bwMode="auto">
          <a:xfrm>
            <a:off x="2912321" y="2719882"/>
            <a:ext cx="21099" cy="23604"/>
          </a:xfrm>
          <a:custGeom>
            <a:avLst/>
            <a:gdLst>
              <a:gd name="T0" fmla="*/ 0 w 10"/>
              <a:gd name="T1" fmla="*/ 0 h 18"/>
              <a:gd name="T2" fmla="*/ 0 w 10"/>
              <a:gd name="T3" fmla="*/ 0 h 18"/>
              <a:gd name="T4" fmla="*/ 0 w 10"/>
              <a:gd name="T5" fmla="*/ 0 h 18"/>
              <a:gd name="T6" fmla="*/ 0 w 10"/>
              <a:gd name="T7" fmla="*/ 0 h 18"/>
              <a:gd name="T8" fmla="*/ 0 w 1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8">
                <a:moveTo>
                  <a:pt x="5" y="18"/>
                </a:moveTo>
                <a:lnTo>
                  <a:pt x="0" y="11"/>
                </a:lnTo>
                <a:lnTo>
                  <a:pt x="10" y="0"/>
                </a:lnTo>
                <a:lnTo>
                  <a:pt x="8" y="15"/>
                </a:lnTo>
                <a:lnTo>
                  <a:pt x="5"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3" name="Freeform 160">
            <a:extLst>
              <a:ext uri="{FF2B5EF4-FFF2-40B4-BE49-F238E27FC236}">
                <a16:creationId xmlns:a16="http://schemas.microsoft.com/office/drawing/2014/main" id="{0771CCBC-0189-4367-B7E0-43450DB9622F}"/>
              </a:ext>
            </a:extLst>
          </p:cNvPr>
          <p:cNvSpPr>
            <a:spLocks noChangeAspect="1"/>
          </p:cNvSpPr>
          <p:nvPr/>
        </p:nvSpPr>
        <p:spPr bwMode="auto">
          <a:xfrm>
            <a:off x="2822648" y="2682117"/>
            <a:ext cx="26374" cy="33045"/>
          </a:xfrm>
          <a:custGeom>
            <a:avLst/>
            <a:gdLst>
              <a:gd name="T0" fmla="*/ 0 w 14"/>
              <a:gd name="T1" fmla="*/ 0 h 23"/>
              <a:gd name="T2" fmla="*/ 0 w 14"/>
              <a:gd name="T3" fmla="*/ 0 h 23"/>
              <a:gd name="T4" fmla="*/ 0 w 14"/>
              <a:gd name="T5" fmla="*/ 0 h 23"/>
              <a:gd name="T6" fmla="*/ 0 w 1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3">
                <a:moveTo>
                  <a:pt x="0" y="23"/>
                </a:moveTo>
                <a:lnTo>
                  <a:pt x="14" y="0"/>
                </a:lnTo>
                <a:lnTo>
                  <a:pt x="6" y="23"/>
                </a:lnTo>
                <a:lnTo>
                  <a:pt x="0" y="23"/>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4" name="Freeform 161">
            <a:extLst>
              <a:ext uri="{FF2B5EF4-FFF2-40B4-BE49-F238E27FC236}">
                <a16:creationId xmlns:a16="http://schemas.microsoft.com/office/drawing/2014/main" id="{6A928A43-F2CA-4A94-A123-723AA71E17CF}"/>
              </a:ext>
            </a:extLst>
          </p:cNvPr>
          <p:cNvSpPr>
            <a:spLocks noChangeAspect="1"/>
          </p:cNvSpPr>
          <p:nvPr/>
        </p:nvSpPr>
        <p:spPr bwMode="auto">
          <a:xfrm>
            <a:off x="2790998" y="2922872"/>
            <a:ext cx="15824" cy="23604"/>
          </a:xfrm>
          <a:custGeom>
            <a:avLst/>
            <a:gdLst>
              <a:gd name="T0" fmla="*/ 0 w 11"/>
              <a:gd name="T1" fmla="*/ 0 h 18"/>
              <a:gd name="T2" fmla="*/ 0 w 11"/>
              <a:gd name="T3" fmla="*/ 0 h 18"/>
              <a:gd name="T4" fmla="*/ 0 w 11"/>
              <a:gd name="T5" fmla="*/ 0 h 18"/>
              <a:gd name="T6" fmla="*/ 0 w 11"/>
              <a:gd name="T7" fmla="*/ 0 h 18"/>
              <a:gd name="T8" fmla="*/ 0 w 11"/>
              <a:gd name="T9" fmla="*/ 0 h 18"/>
              <a:gd name="T10" fmla="*/ 0 w 11"/>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8">
                <a:moveTo>
                  <a:pt x="0" y="5"/>
                </a:moveTo>
                <a:lnTo>
                  <a:pt x="0" y="0"/>
                </a:lnTo>
                <a:lnTo>
                  <a:pt x="6" y="0"/>
                </a:lnTo>
                <a:lnTo>
                  <a:pt x="11" y="17"/>
                </a:lnTo>
                <a:lnTo>
                  <a:pt x="6" y="18"/>
                </a:lnTo>
                <a:lnTo>
                  <a:pt x="0" y="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5" name="Freeform 162">
            <a:extLst>
              <a:ext uri="{FF2B5EF4-FFF2-40B4-BE49-F238E27FC236}">
                <a16:creationId xmlns:a16="http://schemas.microsoft.com/office/drawing/2014/main" id="{C10099F5-A50A-4138-881C-A17E1154DE39}"/>
              </a:ext>
            </a:extLst>
          </p:cNvPr>
          <p:cNvSpPr>
            <a:spLocks noChangeAspect="1"/>
          </p:cNvSpPr>
          <p:nvPr/>
        </p:nvSpPr>
        <p:spPr bwMode="auto">
          <a:xfrm>
            <a:off x="2764624" y="2729324"/>
            <a:ext cx="31650" cy="47207"/>
          </a:xfrm>
          <a:custGeom>
            <a:avLst/>
            <a:gdLst>
              <a:gd name="T0" fmla="*/ 0 w 22"/>
              <a:gd name="T1" fmla="*/ 0 h 31"/>
              <a:gd name="T2" fmla="*/ 0 w 22"/>
              <a:gd name="T3" fmla="*/ 0 h 31"/>
              <a:gd name="T4" fmla="*/ 0 w 22"/>
              <a:gd name="T5" fmla="*/ 0 h 31"/>
              <a:gd name="T6" fmla="*/ 0 w 22"/>
              <a:gd name="T7" fmla="*/ 0 h 31"/>
              <a:gd name="T8" fmla="*/ 0 w 22"/>
              <a:gd name="T9" fmla="*/ 0 h 31"/>
              <a:gd name="T10" fmla="*/ 0 w 22"/>
              <a:gd name="T11" fmla="*/ 0 h 31"/>
              <a:gd name="T12" fmla="*/ 0 w 22"/>
              <a:gd name="T13" fmla="*/ 0 h 31"/>
              <a:gd name="T14" fmla="*/ 0 w 22"/>
              <a:gd name="T15" fmla="*/ 0 h 31"/>
              <a:gd name="T16" fmla="*/ 0 w 22"/>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31">
                <a:moveTo>
                  <a:pt x="15" y="31"/>
                </a:moveTo>
                <a:lnTo>
                  <a:pt x="7" y="24"/>
                </a:lnTo>
                <a:lnTo>
                  <a:pt x="0" y="16"/>
                </a:lnTo>
                <a:lnTo>
                  <a:pt x="7" y="2"/>
                </a:lnTo>
                <a:lnTo>
                  <a:pt x="12" y="0"/>
                </a:lnTo>
                <a:lnTo>
                  <a:pt x="15" y="9"/>
                </a:lnTo>
                <a:lnTo>
                  <a:pt x="22" y="12"/>
                </a:lnTo>
                <a:lnTo>
                  <a:pt x="21" y="27"/>
                </a:lnTo>
                <a:lnTo>
                  <a:pt x="15" y="3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6" name="Freeform 163">
            <a:extLst>
              <a:ext uri="{FF2B5EF4-FFF2-40B4-BE49-F238E27FC236}">
                <a16:creationId xmlns:a16="http://schemas.microsoft.com/office/drawing/2014/main" id="{3C145BE6-4ED4-4F21-900C-5BB81C20BC0D}"/>
              </a:ext>
            </a:extLst>
          </p:cNvPr>
          <p:cNvSpPr>
            <a:spLocks noChangeAspect="1"/>
          </p:cNvSpPr>
          <p:nvPr/>
        </p:nvSpPr>
        <p:spPr bwMode="auto">
          <a:xfrm>
            <a:off x="2717150" y="2814296"/>
            <a:ext cx="21099" cy="51928"/>
          </a:xfrm>
          <a:custGeom>
            <a:avLst/>
            <a:gdLst>
              <a:gd name="T0" fmla="*/ 0 w 19"/>
              <a:gd name="T1" fmla="*/ 0 h 35"/>
              <a:gd name="T2" fmla="*/ 0 w 19"/>
              <a:gd name="T3" fmla="*/ 0 h 35"/>
              <a:gd name="T4" fmla="*/ 0 w 19"/>
              <a:gd name="T5" fmla="*/ 0 h 35"/>
              <a:gd name="T6" fmla="*/ 0 w 19"/>
              <a:gd name="T7" fmla="*/ 0 h 35"/>
              <a:gd name="T8" fmla="*/ 0 w 19"/>
              <a:gd name="T9" fmla="*/ 0 h 35"/>
              <a:gd name="T10" fmla="*/ 0 w 19"/>
              <a:gd name="T11" fmla="*/ 0 h 35"/>
              <a:gd name="T12" fmla="*/ 0 w 19"/>
              <a:gd name="T13" fmla="*/ 0 h 35"/>
              <a:gd name="T14" fmla="*/ 0 w 19"/>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35">
                <a:moveTo>
                  <a:pt x="5" y="35"/>
                </a:moveTo>
                <a:lnTo>
                  <a:pt x="0" y="26"/>
                </a:lnTo>
                <a:lnTo>
                  <a:pt x="9" y="17"/>
                </a:lnTo>
                <a:lnTo>
                  <a:pt x="7" y="4"/>
                </a:lnTo>
                <a:lnTo>
                  <a:pt x="9" y="0"/>
                </a:lnTo>
                <a:lnTo>
                  <a:pt x="19" y="12"/>
                </a:lnTo>
                <a:lnTo>
                  <a:pt x="15" y="32"/>
                </a:lnTo>
                <a:lnTo>
                  <a:pt x="5" y="3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7" name="Freeform 164">
            <a:extLst>
              <a:ext uri="{FF2B5EF4-FFF2-40B4-BE49-F238E27FC236}">
                <a16:creationId xmlns:a16="http://schemas.microsoft.com/office/drawing/2014/main" id="{555A025B-EC58-48B3-90F3-6CC905E80660}"/>
              </a:ext>
            </a:extLst>
          </p:cNvPr>
          <p:cNvSpPr>
            <a:spLocks noChangeAspect="1"/>
          </p:cNvSpPr>
          <p:nvPr/>
        </p:nvSpPr>
        <p:spPr bwMode="auto">
          <a:xfrm>
            <a:off x="2648576" y="2781251"/>
            <a:ext cx="79123" cy="103855"/>
          </a:xfrm>
          <a:custGeom>
            <a:avLst/>
            <a:gdLst>
              <a:gd name="T0" fmla="*/ 0 w 53"/>
              <a:gd name="T1" fmla="*/ 0 h 72"/>
              <a:gd name="T2" fmla="*/ 0 w 53"/>
              <a:gd name="T3" fmla="*/ 0 h 72"/>
              <a:gd name="T4" fmla="*/ 0 w 53"/>
              <a:gd name="T5" fmla="*/ 0 h 72"/>
              <a:gd name="T6" fmla="*/ 0 w 53"/>
              <a:gd name="T7" fmla="*/ 0 h 72"/>
              <a:gd name="T8" fmla="*/ 0 w 53"/>
              <a:gd name="T9" fmla="*/ 0 h 72"/>
              <a:gd name="T10" fmla="*/ 0 w 53"/>
              <a:gd name="T11" fmla="*/ 0 h 72"/>
              <a:gd name="T12" fmla="*/ 0 w 53"/>
              <a:gd name="T13" fmla="*/ 0 h 72"/>
              <a:gd name="T14" fmla="*/ 0 w 53"/>
              <a:gd name="T15" fmla="*/ 0 h 72"/>
              <a:gd name="T16" fmla="*/ 0 w 53"/>
              <a:gd name="T17" fmla="*/ 0 h 72"/>
              <a:gd name="T18" fmla="*/ 0 w 53"/>
              <a:gd name="T19" fmla="*/ 0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72">
                <a:moveTo>
                  <a:pt x="11" y="72"/>
                </a:moveTo>
                <a:lnTo>
                  <a:pt x="34" y="53"/>
                </a:lnTo>
                <a:lnTo>
                  <a:pt x="51" y="17"/>
                </a:lnTo>
                <a:lnTo>
                  <a:pt x="53" y="8"/>
                </a:lnTo>
                <a:lnTo>
                  <a:pt x="44" y="0"/>
                </a:lnTo>
                <a:lnTo>
                  <a:pt x="18" y="38"/>
                </a:lnTo>
                <a:lnTo>
                  <a:pt x="14" y="45"/>
                </a:lnTo>
                <a:lnTo>
                  <a:pt x="0" y="63"/>
                </a:lnTo>
                <a:lnTo>
                  <a:pt x="0" y="68"/>
                </a:lnTo>
                <a:lnTo>
                  <a:pt x="11" y="7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8" name="Freeform 165">
            <a:extLst>
              <a:ext uri="{FF2B5EF4-FFF2-40B4-BE49-F238E27FC236}">
                <a16:creationId xmlns:a16="http://schemas.microsoft.com/office/drawing/2014/main" id="{7B1D00C4-924A-42F8-83D6-889824A144A8}"/>
              </a:ext>
            </a:extLst>
          </p:cNvPr>
          <p:cNvSpPr>
            <a:spLocks noChangeAspect="1"/>
          </p:cNvSpPr>
          <p:nvPr/>
        </p:nvSpPr>
        <p:spPr bwMode="auto">
          <a:xfrm>
            <a:off x="2511428" y="2828458"/>
            <a:ext cx="110773" cy="103855"/>
          </a:xfrm>
          <a:custGeom>
            <a:avLst/>
            <a:gdLst>
              <a:gd name="T0" fmla="*/ 0 w 74"/>
              <a:gd name="T1" fmla="*/ 0 h 69"/>
              <a:gd name="T2" fmla="*/ 0 w 74"/>
              <a:gd name="T3" fmla="*/ 0 h 69"/>
              <a:gd name="T4" fmla="*/ 0 w 74"/>
              <a:gd name="T5" fmla="*/ 0 h 69"/>
              <a:gd name="T6" fmla="*/ 0 w 74"/>
              <a:gd name="T7" fmla="*/ 0 h 69"/>
              <a:gd name="T8" fmla="*/ 0 w 74"/>
              <a:gd name="T9" fmla="*/ 0 h 69"/>
              <a:gd name="T10" fmla="*/ 0 w 74"/>
              <a:gd name="T11" fmla="*/ 0 h 69"/>
              <a:gd name="T12" fmla="*/ 0 w 74"/>
              <a:gd name="T13" fmla="*/ 0 h 69"/>
              <a:gd name="T14" fmla="*/ 0 w 74"/>
              <a:gd name="T15" fmla="*/ 0 h 69"/>
              <a:gd name="T16" fmla="*/ 0 w 74"/>
              <a:gd name="T17" fmla="*/ 0 h 69"/>
              <a:gd name="T18" fmla="*/ 0 w 74"/>
              <a:gd name="T19" fmla="*/ 0 h 69"/>
              <a:gd name="T20" fmla="*/ 0 w 74"/>
              <a:gd name="T21" fmla="*/ 0 h 69"/>
              <a:gd name="T22" fmla="*/ 0 w 74"/>
              <a:gd name="T23" fmla="*/ 0 h 69"/>
              <a:gd name="T24" fmla="*/ 0 w 74"/>
              <a:gd name="T25" fmla="*/ 0 h 69"/>
              <a:gd name="T26" fmla="*/ 0 w 74"/>
              <a:gd name="T27" fmla="*/ 0 h 69"/>
              <a:gd name="T28" fmla="*/ 0 w 74"/>
              <a:gd name="T29" fmla="*/ 0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4" h="69">
                <a:moveTo>
                  <a:pt x="51" y="69"/>
                </a:moveTo>
                <a:lnTo>
                  <a:pt x="45" y="69"/>
                </a:lnTo>
                <a:lnTo>
                  <a:pt x="42" y="61"/>
                </a:lnTo>
                <a:lnTo>
                  <a:pt x="27" y="60"/>
                </a:lnTo>
                <a:lnTo>
                  <a:pt x="23" y="41"/>
                </a:lnTo>
                <a:lnTo>
                  <a:pt x="0" y="8"/>
                </a:lnTo>
                <a:lnTo>
                  <a:pt x="2" y="3"/>
                </a:lnTo>
                <a:lnTo>
                  <a:pt x="7" y="0"/>
                </a:lnTo>
                <a:lnTo>
                  <a:pt x="35" y="26"/>
                </a:lnTo>
                <a:lnTo>
                  <a:pt x="51" y="33"/>
                </a:lnTo>
                <a:lnTo>
                  <a:pt x="55" y="43"/>
                </a:lnTo>
                <a:lnTo>
                  <a:pt x="65" y="38"/>
                </a:lnTo>
                <a:lnTo>
                  <a:pt x="74" y="43"/>
                </a:lnTo>
                <a:lnTo>
                  <a:pt x="73" y="53"/>
                </a:lnTo>
                <a:lnTo>
                  <a:pt x="51" y="6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9" name="Freeform 166">
            <a:extLst>
              <a:ext uri="{FF2B5EF4-FFF2-40B4-BE49-F238E27FC236}">
                <a16:creationId xmlns:a16="http://schemas.microsoft.com/office/drawing/2014/main" id="{22DB3A9C-28DC-4753-9947-000DEF41C794}"/>
              </a:ext>
            </a:extLst>
          </p:cNvPr>
          <p:cNvSpPr>
            <a:spLocks noChangeAspect="1"/>
          </p:cNvSpPr>
          <p:nvPr/>
        </p:nvSpPr>
        <p:spPr bwMode="auto">
          <a:xfrm>
            <a:off x="2395381" y="2833179"/>
            <a:ext cx="79123" cy="51928"/>
          </a:xfrm>
          <a:custGeom>
            <a:avLst/>
            <a:gdLst>
              <a:gd name="T0" fmla="*/ 0 w 51"/>
              <a:gd name="T1" fmla="*/ 0 h 35"/>
              <a:gd name="T2" fmla="*/ 0 w 51"/>
              <a:gd name="T3" fmla="*/ 0 h 35"/>
              <a:gd name="T4" fmla="*/ 0 w 51"/>
              <a:gd name="T5" fmla="*/ 0 h 35"/>
              <a:gd name="T6" fmla="*/ 0 w 51"/>
              <a:gd name="T7" fmla="*/ 0 h 35"/>
              <a:gd name="T8" fmla="*/ 0 w 51"/>
              <a:gd name="T9" fmla="*/ 0 h 35"/>
              <a:gd name="T10" fmla="*/ 0 w 51"/>
              <a:gd name="T11" fmla="*/ 0 h 35"/>
              <a:gd name="T12" fmla="*/ 0 w 51"/>
              <a:gd name="T13" fmla="*/ 0 h 35"/>
              <a:gd name="T14" fmla="*/ 0 w 51"/>
              <a:gd name="T15" fmla="*/ 0 h 35"/>
              <a:gd name="T16" fmla="*/ 0 w 51"/>
              <a:gd name="T17" fmla="*/ 0 h 35"/>
              <a:gd name="T18" fmla="*/ 0 w 51"/>
              <a:gd name="T19" fmla="*/ 0 h 35"/>
              <a:gd name="T20" fmla="*/ 0 w 51"/>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 h="35">
                <a:moveTo>
                  <a:pt x="35" y="22"/>
                </a:moveTo>
                <a:lnTo>
                  <a:pt x="32" y="30"/>
                </a:lnTo>
                <a:lnTo>
                  <a:pt x="27" y="35"/>
                </a:lnTo>
                <a:lnTo>
                  <a:pt x="2" y="30"/>
                </a:lnTo>
                <a:lnTo>
                  <a:pt x="0" y="23"/>
                </a:lnTo>
                <a:lnTo>
                  <a:pt x="23" y="8"/>
                </a:lnTo>
                <a:lnTo>
                  <a:pt x="23" y="2"/>
                </a:lnTo>
                <a:lnTo>
                  <a:pt x="39" y="0"/>
                </a:lnTo>
                <a:lnTo>
                  <a:pt x="51" y="11"/>
                </a:lnTo>
                <a:lnTo>
                  <a:pt x="51" y="20"/>
                </a:lnTo>
                <a:lnTo>
                  <a:pt x="35" y="2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0" name="Freeform 167">
            <a:extLst>
              <a:ext uri="{FF2B5EF4-FFF2-40B4-BE49-F238E27FC236}">
                <a16:creationId xmlns:a16="http://schemas.microsoft.com/office/drawing/2014/main" id="{BFADB7F5-D862-469B-A799-325AA86C03E6}"/>
              </a:ext>
            </a:extLst>
          </p:cNvPr>
          <p:cNvSpPr>
            <a:spLocks noChangeAspect="1"/>
          </p:cNvSpPr>
          <p:nvPr/>
        </p:nvSpPr>
        <p:spPr bwMode="auto">
          <a:xfrm>
            <a:off x="902584" y="3215556"/>
            <a:ext cx="52749" cy="47207"/>
          </a:xfrm>
          <a:custGeom>
            <a:avLst/>
            <a:gdLst>
              <a:gd name="T0" fmla="*/ 0 w 35"/>
              <a:gd name="T1" fmla="*/ 0 h 32"/>
              <a:gd name="T2" fmla="*/ 0 w 35"/>
              <a:gd name="T3" fmla="*/ 0 h 32"/>
              <a:gd name="T4" fmla="*/ 0 w 35"/>
              <a:gd name="T5" fmla="*/ 0 h 32"/>
              <a:gd name="T6" fmla="*/ 0 w 35"/>
              <a:gd name="T7" fmla="*/ 0 h 32"/>
              <a:gd name="T8" fmla="*/ 0 w 35"/>
              <a:gd name="T9" fmla="*/ 0 h 32"/>
              <a:gd name="T10" fmla="*/ 0 w 35"/>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32">
                <a:moveTo>
                  <a:pt x="3" y="32"/>
                </a:moveTo>
                <a:lnTo>
                  <a:pt x="0" y="23"/>
                </a:lnTo>
                <a:lnTo>
                  <a:pt x="13" y="2"/>
                </a:lnTo>
                <a:lnTo>
                  <a:pt x="35" y="0"/>
                </a:lnTo>
                <a:lnTo>
                  <a:pt x="13" y="23"/>
                </a:lnTo>
                <a:lnTo>
                  <a:pt x="3" y="3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1" name="Freeform 168">
            <a:extLst>
              <a:ext uri="{FF2B5EF4-FFF2-40B4-BE49-F238E27FC236}">
                <a16:creationId xmlns:a16="http://schemas.microsoft.com/office/drawing/2014/main" id="{B9EF5A5A-AC06-4A43-8824-28B13C642EB1}"/>
              </a:ext>
            </a:extLst>
          </p:cNvPr>
          <p:cNvSpPr>
            <a:spLocks noChangeAspect="1"/>
          </p:cNvSpPr>
          <p:nvPr/>
        </p:nvSpPr>
        <p:spPr bwMode="auto">
          <a:xfrm>
            <a:off x="923683" y="3253322"/>
            <a:ext cx="21099" cy="23604"/>
          </a:xfrm>
          <a:custGeom>
            <a:avLst/>
            <a:gdLst>
              <a:gd name="T0" fmla="*/ 0 w 9"/>
              <a:gd name="T1" fmla="*/ 0 h 17"/>
              <a:gd name="T2" fmla="*/ 0 w 9"/>
              <a:gd name="T3" fmla="*/ 0 h 17"/>
              <a:gd name="T4" fmla="*/ 0 w 9"/>
              <a:gd name="T5" fmla="*/ 0 h 17"/>
              <a:gd name="T6" fmla="*/ 0 w 9"/>
              <a:gd name="T7" fmla="*/ 0 h 17"/>
              <a:gd name="T8" fmla="*/ 0 w 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9" y="0"/>
                </a:moveTo>
                <a:lnTo>
                  <a:pt x="0" y="15"/>
                </a:lnTo>
                <a:lnTo>
                  <a:pt x="2" y="17"/>
                </a:lnTo>
                <a:lnTo>
                  <a:pt x="7" y="9"/>
                </a:lnTo>
                <a:lnTo>
                  <a:pt x="9"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2" name="Freeform 169">
            <a:extLst>
              <a:ext uri="{FF2B5EF4-FFF2-40B4-BE49-F238E27FC236}">
                <a16:creationId xmlns:a16="http://schemas.microsoft.com/office/drawing/2014/main" id="{B1A4E97E-A157-4DCF-BEF0-2AA348AA0D47}"/>
              </a:ext>
            </a:extLst>
          </p:cNvPr>
          <p:cNvSpPr>
            <a:spLocks noChangeAspect="1"/>
          </p:cNvSpPr>
          <p:nvPr/>
        </p:nvSpPr>
        <p:spPr bwMode="auto">
          <a:xfrm>
            <a:off x="865659" y="3319412"/>
            <a:ext cx="10550" cy="18883"/>
          </a:xfrm>
          <a:custGeom>
            <a:avLst/>
            <a:gdLst>
              <a:gd name="T0" fmla="*/ 0 w 7"/>
              <a:gd name="T1" fmla="*/ 0 h 14"/>
              <a:gd name="T2" fmla="*/ 0 w 7"/>
              <a:gd name="T3" fmla="*/ 0 h 14"/>
              <a:gd name="T4" fmla="*/ 0 w 7"/>
              <a:gd name="T5" fmla="*/ 0 h 14"/>
              <a:gd name="T6" fmla="*/ 0 w 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4">
                <a:moveTo>
                  <a:pt x="0" y="14"/>
                </a:moveTo>
                <a:lnTo>
                  <a:pt x="7" y="0"/>
                </a:lnTo>
                <a:lnTo>
                  <a:pt x="7" y="14"/>
                </a:lnTo>
                <a:lnTo>
                  <a:pt x="0"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3" name="Freeform 170">
            <a:extLst>
              <a:ext uri="{FF2B5EF4-FFF2-40B4-BE49-F238E27FC236}">
                <a16:creationId xmlns:a16="http://schemas.microsoft.com/office/drawing/2014/main" id="{7D272075-DE5E-46D0-A0A9-25A8026B05A1}"/>
              </a:ext>
            </a:extLst>
          </p:cNvPr>
          <p:cNvSpPr>
            <a:spLocks noChangeAspect="1"/>
          </p:cNvSpPr>
          <p:nvPr/>
        </p:nvSpPr>
        <p:spPr bwMode="auto">
          <a:xfrm>
            <a:off x="760161" y="3309970"/>
            <a:ext cx="79123" cy="160504"/>
          </a:xfrm>
          <a:custGeom>
            <a:avLst/>
            <a:gdLst>
              <a:gd name="T0" fmla="*/ 0 w 57"/>
              <a:gd name="T1" fmla="*/ 0 h 104"/>
              <a:gd name="T2" fmla="*/ 0 w 57"/>
              <a:gd name="T3" fmla="*/ 0 h 104"/>
              <a:gd name="T4" fmla="*/ 0 w 57"/>
              <a:gd name="T5" fmla="*/ 0 h 104"/>
              <a:gd name="T6" fmla="*/ 0 w 57"/>
              <a:gd name="T7" fmla="*/ 0 h 104"/>
              <a:gd name="T8" fmla="*/ 0 w 57"/>
              <a:gd name="T9" fmla="*/ 0 h 104"/>
              <a:gd name="T10" fmla="*/ 0 w 57"/>
              <a:gd name="T11" fmla="*/ 0 h 104"/>
              <a:gd name="T12" fmla="*/ 0 w 57"/>
              <a:gd name="T13" fmla="*/ 0 h 104"/>
              <a:gd name="T14" fmla="*/ 0 w 57"/>
              <a:gd name="T15" fmla="*/ 0 h 104"/>
              <a:gd name="T16" fmla="*/ 0 w 57"/>
              <a:gd name="T17" fmla="*/ 0 h 104"/>
              <a:gd name="T18" fmla="*/ 0 w 57"/>
              <a:gd name="T19" fmla="*/ 0 h 104"/>
              <a:gd name="T20" fmla="*/ 0 w 57"/>
              <a:gd name="T21" fmla="*/ 0 h 104"/>
              <a:gd name="T22" fmla="*/ 0 w 57"/>
              <a:gd name="T23" fmla="*/ 0 h 104"/>
              <a:gd name="T24" fmla="*/ 0 w 57"/>
              <a:gd name="T25" fmla="*/ 0 h 104"/>
              <a:gd name="T26" fmla="*/ 0 w 57"/>
              <a:gd name="T27" fmla="*/ 0 h 104"/>
              <a:gd name="T28" fmla="*/ 0 w 57"/>
              <a:gd name="T29" fmla="*/ 0 h 104"/>
              <a:gd name="T30" fmla="*/ 0 w 57"/>
              <a:gd name="T31" fmla="*/ 0 h 104"/>
              <a:gd name="T32" fmla="*/ 0 w 57"/>
              <a:gd name="T33" fmla="*/ 0 h 104"/>
              <a:gd name="T34" fmla="*/ 0 w 57"/>
              <a:gd name="T35" fmla="*/ 0 h 104"/>
              <a:gd name="T36" fmla="*/ 0 w 57"/>
              <a:gd name="T37" fmla="*/ 0 h 104"/>
              <a:gd name="T38" fmla="*/ 0 w 57"/>
              <a:gd name="T39" fmla="*/ 0 h 104"/>
              <a:gd name="T40" fmla="*/ 0 w 57"/>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 h="104">
                <a:moveTo>
                  <a:pt x="42" y="104"/>
                </a:moveTo>
                <a:lnTo>
                  <a:pt x="57" y="97"/>
                </a:lnTo>
                <a:lnTo>
                  <a:pt x="50" y="84"/>
                </a:lnTo>
                <a:lnTo>
                  <a:pt x="54" y="74"/>
                </a:lnTo>
                <a:lnTo>
                  <a:pt x="51" y="72"/>
                </a:lnTo>
                <a:lnTo>
                  <a:pt x="47" y="64"/>
                </a:lnTo>
                <a:lnTo>
                  <a:pt x="36" y="64"/>
                </a:lnTo>
                <a:lnTo>
                  <a:pt x="30" y="70"/>
                </a:lnTo>
                <a:lnTo>
                  <a:pt x="22" y="64"/>
                </a:lnTo>
                <a:lnTo>
                  <a:pt x="32" y="45"/>
                </a:lnTo>
                <a:lnTo>
                  <a:pt x="32" y="28"/>
                </a:lnTo>
                <a:lnTo>
                  <a:pt x="22" y="25"/>
                </a:lnTo>
                <a:lnTo>
                  <a:pt x="24" y="12"/>
                </a:lnTo>
                <a:lnTo>
                  <a:pt x="13" y="0"/>
                </a:lnTo>
                <a:lnTo>
                  <a:pt x="10" y="18"/>
                </a:lnTo>
                <a:lnTo>
                  <a:pt x="0" y="18"/>
                </a:lnTo>
                <a:lnTo>
                  <a:pt x="0" y="22"/>
                </a:lnTo>
                <a:lnTo>
                  <a:pt x="7" y="35"/>
                </a:lnTo>
                <a:lnTo>
                  <a:pt x="10" y="51"/>
                </a:lnTo>
                <a:lnTo>
                  <a:pt x="32" y="100"/>
                </a:lnTo>
                <a:lnTo>
                  <a:pt x="42" y="10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4" name="Freeform 171">
            <a:extLst>
              <a:ext uri="{FF2B5EF4-FFF2-40B4-BE49-F238E27FC236}">
                <a16:creationId xmlns:a16="http://schemas.microsoft.com/office/drawing/2014/main" id="{BC32A0F6-18E4-45A5-ACA2-13F10D8987F7}"/>
              </a:ext>
            </a:extLst>
          </p:cNvPr>
          <p:cNvSpPr>
            <a:spLocks noChangeAspect="1"/>
          </p:cNvSpPr>
          <p:nvPr/>
        </p:nvSpPr>
        <p:spPr bwMode="auto">
          <a:xfrm>
            <a:off x="591365" y="3333574"/>
            <a:ext cx="274295" cy="311566"/>
          </a:xfrm>
          <a:custGeom>
            <a:avLst/>
            <a:gdLst>
              <a:gd name="T0" fmla="*/ 0 w 184"/>
              <a:gd name="T1" fmla="*/ 0 h 206"/>
              <a:gd name="T2" fmla="*/ 0 w 184"/>
              <a:gd name="T3" fmla="*/ 0 h 206"/>
              <a:gd name="T4" fmla="*/ 0 w 184"/>
              <a:gd name="T5" fmla="*/ 0 h 206"/>
              <a:gd name="T6" fmla="*/ 0 w 184"/>
              <a:gd name="T7" fmla="*/ 0 h 206"/>
              <a:gd name="T8" fmla="*/ 0 w 184"/>
              <a:gd name="T9" fmla="*/ 0 h 206"/>
              <a:gd name="T10" fmla="*/ 0 w 184"/>
              <a:gd name="T11" fmla="*/ 0 h 206"/>
              <a:gd name="T12" fmla="*/ 0 w 184"/>
              <a:gd name="T13" fmla="*/ 0 h 206"/>
              <a:gd name="T14" fmla="*/ 0 w 184"/>
              <a:gd name="T15" fmla="*/ 0 h 206"/>
              <a:gd name="T16" fmla="*/ 0 w 184"/>
              <a:gd name="T17" fmla="*/ 0 h 206"/>
              <a:gd name="T18" fmla="*/ 0 w 184"/>
              <a:gd name="T19" fmla="*/ 0 h 206"/>
              <a:gd name="T20" fmla="*/ 0 w 184"/>
              <a:gd name="T21" fmla="*/ 0 h 206"/>
              <a:gd name="T22" fmla="*/ 0 w 184"/>
              <a:gd name="T23" fmla="*/ 0 h 206"/>
              <a:gd name="T24" fmla="*/ 0 w 184"/>
              <a:gd name="T25" fmla="*/ 0 h 206"/>
              <a:gd name="T26" fmla="*/ 0 w 184"/>
              <a:gd name="T27" fmla="*/ 0 h 206"/>
              <a:gd name="T28" fmla="*/ 0 w 184"/>
              <a:gd name="T29" fmla="*/ 0 h 206"/>
              <a:gd name="T30" fmla="*/ 0 w 184"/>
              <a:gd name="T31" fmla="*/ 0 h 206"/>
              <a:gd name="T32" fmla="*/ 0 w 184"/>
              <a:gd name="T33" fmla="*/ 0 h 206"/>
              <a:gd name="T34" fmla="*/ 0 w 184"/>
              <a:gd name="T35" fmla="*/ 0 h 206"/>
              <a:gd name="T36" fmla="*/ 0 w 184"/>
              <a:gd name="T37" fmla="*/ 0 h 206"/>
              <a:gd name="T38" fmla="*/ 0 w 184"/>
              <a:gd name="T39" fmla="*/ 0 h 206"/>
              <a:gd name="T40" fmla="*/ 0 w 184"/>
              <a:gd name="T41" fmla="*/ 0 h 206"/>
              <a:gd name="T42" fmla="*/ 0 w 184"/>
              <a:gd name="T43" fmla="*/ 0 h 206"/>
              <a:gd name="T44" fmla="*/ 0 w 184"/>
              <a:gd name="T45" fmla="*/ 0 h 206"/>
              <a:gd name="T46" fmla="*/ 0 w 184"/>
              <a:gd name="T47" fmla="*/ 0 h 206"/>
              <a:gd name="T48" fmla="*/ 0 w 184"/>
              <a:gd name="T49" fmla="*/ 0 h 206"/>
              <a:gd name="T50" fmla="*/ 0 w 184"/>
              <a:gd name="T51" fmla="*/ 0 h 206"/>
              <a:gd name="T52" fmla="*/ 0 w 184"/>
              <a:gd name="T53" fmla="*/ 0 h 206"/>
              <a:gd name="T54" fmla="*/ 0 w 184"/>
              <a:gd name="T55" fmla="*/ 0 h 206"/>
              <a:gd name="T56" fmla="*/ 0 w 184"/>
              <a:gd name="T57" fmla="*/ 0 h 206"/>
              <a:gd name="T58" fmla="*/ 0 w 184"/>
              <a:gd name="T59" fmla="*/ 0 h 206"/>
              <a:gd name="T60" fmla="*/ 0 w 184"/>
              <a:gd name="T61" fmla="*/ 0 h 206"/>
              <a:gd name="T62" fmla="*/ 0 w 184"/>
              <a:gd name="T63" fmla="*/ 0 h 206"/>
              <a:gd name="T64" fmla="*/ 0 w 184"/>
              <a:gd name="T65" fmla="*/ 0 h 206"/>
              <a:gd name="T66" fmla="*/ 0 w 184"/>
              <a:gd name="T67" fmla="*/ 0 h 206"/>
              <a:gd name="T68" fmla="*/ 0 w 184"/>
              <a:gd name="T69" fmla="*/ 0 h 206"/>
              <a:gd name="T70" fmla="*/ 0 w 184"/>
              <a:gd name="T71" fmla="*/ 0 h 206"/>
              <a:gd name="T72" fmla="*/ 0 w 184"/>
              <a:gd name="T73" fmla="*/ 0 h 206"/>
              <a:gd name="T74" fmla="*/ 0 w 184"/>
              <a:gd name="T75" fmla="*/ 0 h 206"/>
              <a:gd name="T76" fmla="*/ 0 w 184"/>
              <a:gd name="T77" fmla="*/ 0 h 206"/>
              <a:gd name="T78" fmla="*/ 0 w 18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4" h="206">
                <a:moveTo>
                  <a:pt x="39" y="99"/>
                </a:moveTo>
                <a:lnTo>
                  <a:pt x="42" y="102"/>
                </a:lnTo>
                <a:lnTo>
                  <a:pt x="45" y="111"/>
                </a:lnTo>
                <a:lnTo>
                  <a:pt x="50" y="126"/>
                </a:lnTo>
                <a:lnTo>
                  <a:pt x="57" y="146"/>
                </a:lnTo>
                <a:lnTo>
                  <a:pt x="51" y="146"/>
                </a:lnTo>
                <a:lnTo>
                  <a:pt x="57" y="181"/>
                </a:lnTo>
                <a:lnTo>
                  <a:pt x="82" y="191"/>
                </a:lnTo>
                <a:lnTo>
                  <a:pt x="107" y="181"/>
                </a:lnTo>
                <a:lnTo>
                  <a:pt x="145" y="206"/>
                </a:lnTo>
                <a:lnTo>
                  <a:pt x="179" y="204"/>
                </a:lnTo>
                <a:lnTo>
                  <a:pt x="184" y="184"/>
                </a:lnTo>
                <a:lnTo>
                  <a:pt x="176" y="171"/>
                </a:lnTo>
                <a:lnTo>
                  <a:pt x="169" y="168"/>
                </a:lnTo>
                <a:lnTo>
                  <a:pt x="153" y="137"/>
                </a:lnTo>
                <a:lnTo>
                  <a:pt x="150" y="132"/>
                </a:lnTo>
                <a:lnTo>
                  <a:pt x="141" y="112"/>
                </a:lnTo>
                <a:lnTo>
                  <a:pt x="128" y="103"/>
                </a:lnTo>
                <a:lnTo>
                  <a:pt x="122" y="111"/>
                </a:lnTo>
                <a:lnTo>
                  <a:pt x="117" y="112"/>
                </a:lnTo>
                <a:lnTo>
                  <a:pt x="105" y="91"/>
                </a:lnTo>
                <a:lnTo>
                  <a:pt x="115" y="76"/>
                </a:lnTo>
                <a:lnTo>
                  <a:pt x="96" y="4"/>
                </a:lnTo>
                <a:lnTo>
                  <a:pt x="86" y="0"/>
                </a:lnTo>
                <a:lnTo>
                  <a:pt x="81" y="3"/>
                </a:lnTo>
                <a:lnTo>
                  <a:pt x="82" y="57"/>
                </a:lnTo>
                <a:lnTo>
                  <a:pt x="67" y="73"/>
                </a:lnTo>
                <a:lnTo>
                  <a:pt x="56" y="79"/>
                </a:lnTo>
                <a:lnTo>
                  <a:pt x="44" y="69"/>
                </a:lnTo>
                <a:lnTo>
                  <a:pt x="42" y="60"/>
                </a:lnTo>
                <a:lnTo>
                  <a:pt x="25" y="61"/>
                </a:lnTo>
                <a:lnTo>
                  <a:pt x="21" y="80"/>
                </a:lnTo>
                <a:lnTo>
                  <a:pt x="19" y="99"/>
                </a:lnTo>
                <a:lnTo>
                  <a:pt x="7" y="108"/>
                </a:lnTo>
                <a:lnTo>
                  <a:pt x="2" y="131"/>
                </a:lnTo>
                <a:lnTo>
                  <a:pt x="0" y="149"/>
                </a:lnTo>
                <a:lnTo>
                  <a:pt x="19" y="163"/>
                </a:lnTo>
                <a:lnTo>
                  <a:pt x="38" y="153"/>
                </a:lnTo>
                <a:lnTo>
                  <a:pt x="35" y="106"/>
                </a:lnTo>
                <a:lnTo>
                  <a:pt x="39" y="9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5" name="Freeform 172">
            <a:extLst>
              <a:ext uri="{FF2B5EF4-FFF2-40B4-BE49-F238E27FC236}">
                <a16:creationId xmlns:a16="http://schemas.microsoft.com/office/drawing/2014/main" id="{4A066478-F26F-481B-87CC-B62020857AE8}"/>
              </a:ext>
            </a:extLst>
          </p:cNvPr>
          <p:cNvSpPr>
            <a:spLocks noChangeAspect="1"/>
          </p:cNvSpPr>
          <p:nvPr/>
        </p:nvSpPr>
        <p:spPr bwMode="auto">
          <a:xfrm>
            <a:off x="807636" y="3276925"/>
            <a:ext cx="10550" cy="9441"/>
          </a:xfrm>
          <a:custGeom>
            <a:avLst/>
            <a:gdLst>
              <a:gd name="T0" fmla="*/ 0 w 5"/>
              <a:gd name="T1" fmla="*/ 0 h 7"/>
              <a:gd name="T2" fmla="*/ 0 w 5"/>
              <a:gd name="T3" fmla="*/ 0 h 7"/>
              <a:gd name="T4" fmla="*/ 0 w 5"/>
              <a:gd name="T5" fmla="*/ 0 h 7"/>
              <a:gd name="T6" fmla="*/ 0 w 5"/>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7">
                <a:moveTo>
                  <a:pt x="0" y="7"/>
                </a:moveTo>
                <a:lnTo>
                  <a:pt x="5" y="0"/>
                </a:lnTo>
                <a:lnTo>
                  <a:pt x="5" y="7"/>
                </a:lnTo>
                <a:lnTo>
                  <a:pt x="0" y="7"/>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6" name="Freeform 173">
            <a:extLst>
              <a:ext uri="{FF2B5EF4-FFF2-40B4-BE49-F238E27FC236}">
                <a16:creationId xmlns:a16="http://schemas.microsoft.com/office/drawing/2014/main" id="{766C7BFF-2D26-4EEE-AEA8-6BA74AB775AD}"/>
              </a:ext>
            </a:extLst>
          </p:cNvPr>
          <p:cNvSpPr>
            <a:spLocks noChangeAspect="1"/>
          </p:cNvSpPr>
          <p:nvPr/>
        </p:nvSpPr>
        <p:spPr bwMode="auto">
          <a:xfrm>
            <a:off x="828735" y="3196673"/>
            <a:ext cx="42199" cy="56648"/>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w 26"/>
              <a:gd name="T17" fmla="*/ 0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38">
                <a:moveTo>
                  <a:pt x="22" y="38"/>
                </a:moveTo>
                <a:lnTo>
                  <a:pt x="9" y="27"/>
                </a:lnTo>
                <a:lnTo>
                  <a:pt x="0" y="19"/>
                </a:lnTo>
                <a:lnTo>
                  <a:pt x="0" y="4"/>
                </a:lnTo>
                <a:lnTo>
                  <a:pt x="26" y="0"/>
                </a:lnTo>
                <a:lnTo>
                  <a:pt x="21" y="13"/>
                </a:lnTo>
                <a:lnTo>
                  <a:pt x="11" y="22"/>
                </a:lnTo>
                <a:lnTo>
                  <a:pt x="25" y="36"/>
                </a:lnTo>
                <a:lnTo>
                  <a:pt x="22" y="3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7" name="Freeform 174">
            <a:extLst>
              <a:ext uri="{FF2B5EF4-FFF2-40B4-BE49-F238E27FC236}">
                <a16:creationId xmlns:a16="http://schemas.microsoft.com/office/drawing/2014/main" id="{1DDFC312-B5C1-4751-8101-E4D46CAB008B}"/>
              </a:ext>
            </a:extLst>
          </p:cNvPr>
          <p:cNvSpPr>
            <a:spLocks noChangeAspect="1"/>
          </p:cNvSpPr>
          <p:nvPr/>
        </p:nvSpPr>
        <p:spPr bwMode="auto">
          <a:xfrm>
            <a:off x="728512" y="3073935"/>
            <a:ext cx="100223" cy="193549"/>
          </a:xfrm>
          <a:custGeom>
            <a:avLst/>
            <a:gdLst>
              <a:gd name="T0" fmla="*/ 0 w 70"/>
              <a:gd name="T1" fmla="*/ 0 h 130"/>
              <a:gd name="T2" fmla="*/ 0 w 70"/>
              <a:gd name="T3" fmla="*/ 0 h 130"/>
              <a:gd name="T4" fmla="*/ 0 w 70"/>
              <a:gd name="T5" fmla="*/ 0 h 130"/>
              <a:gd name="T6" fmla="*/ 0 w 70"/>
              <a:gd name="T7" fmla="*/ 0 h 130"/>
              <a:gd name="T8" fmla="*/ 0 w 70"/>
              <a:gd name="T9" fmla="*/ 0 h 130"/>
              <a:gd name="T10" fmla="*/ 0 w 70"/>
              <a:gd name="T11" fmla="*/ 0 h 130"/>
              <a:gd name="T12" fmla="*/ 0 w 70"/>
              <a:gd name="T13" fmla="*/ 0 h 130"/>
              <a:gd name="T14" fmla="*/ 0 w 70"/>
              <a:gd name="T15" fmla="*/ 0 h 130"/>
              <a:gd name="T16" fmla="*/ 0 w 70"/>
              <a:gd name="T17" fmla="*/ 0 h 130"/>
              <a:gd name="T18" fmla="*/ 0 w 70"/>
              <a:gd name="T19" fmla="*/ 0 h 130"/>
              <a:gd name="T20" fmla="*/ 0 w 70"/>
              <a:gd name="T21" fmla="*/ 0 h 130"/>
              <a:gd name="T22" fmla="*/ 0 w 70"/>
              <a:gd name="T23" fmla="*/ 0 h 130"/>
              <a:gd name="T24" fmla="*/ 0 w 70"/>
              <a:gd name="T25" fmla="*/ 0 h 130"/>
              <a:gd name="T26" fmla="*/ 0 w 70"/>
              <a:gd name="T27" fmla="*/ 0 h 130"/>
              <a:gd name="T28" fmla="*/ 0 w 70"/>
              <a:gd name="T29" fmla="*/ 0 h 130"/>
              <a:gd name="T30" fmla="*/ 0 w 70"/>
              <a:gd name="T31" fmla="*/ 0 h 130"/>
              <a:gd name="T32" fmla="*/ 0 w 70"/>
              <a:gd name="T33" fmla="*/ 0 h 130"/>
              <a:gd name="T34" fmla="*/ 0 w 70"/>
              <a:gd name="T35" fmla="*/ 0 h 130"/>
              <a:gd name="T36" fmla="*/ 0 w 70"/>
              <a:gd name="T37" fmla="*/ 0 h 130"/>
              <a:gd name="T38" fmla="*/ 0 w 70"/>
              <a:gd name="T39" fmla="*/ 0 h 130"/>
              <a:gd name="T40" fmla="*/ 0 w 70"/>
              <a:gd name="T41" fmla="*/ 0 h 130"/>
              <a:gd name="T42" fmla="*/ 0 w 70"/>
              <a:gd name="T43" fmla="*/ 0 h 130"/>
              <a:gd name="T44" fmla="*/ 0 w 70"/>
              <a:gd name="T45" fmla="*/ 0 h 130"/>
              <a:gd name="T46" fmla="*/ 0 w 70"/>
              <a:gd name="T47" fmla="*/ 0 h 130"/>
              <a:gd name="T48" fmla="*/ 0 w 70"/>
              <a:gd name="T49" fmla="*/ 0 h 130"/>
              <a:gd name="T50" fmla="*/ 0 w 70"/>
              <a:gd name="T51" fmla="*/ 0 h 1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0" h="130">
                <a:moveTo>
                  <a:pt x="1" y="130"/>
                </a:moveTo>
                <a:lnTo>
                  <a:pt x="0" y="127"/>
                </a:lnTo>
                <a:lnTo>
                  <a:pt x="2" y="109"/>
                </a:lnTo>
                <a:lnTo>
                  <a:pt x="5" y="103"/>
                </a:lnTo>
                <a:lnTo>
                  <a:pt x="7" y="85"/>
                </a:lnTo>
                <a:lnTo>
                  <a:pt x="13" y="58"/>
                </a:lnTo>
                <a:lnTo>
                  <a:pt x="20" y="34"/>
                </a:lnTo>
                <a:lnTo>
                  <a:pt x="27" y="22"/>
                </a:lnTo>
                <a:lnTo>
                  <a:pt x="65" y="0"/>
                </a:lnTo>
                <a:lnTo>
                  <a:pt x="60" y="12"/>
                </a:lnTo>
                <a:lnTo>
                  <a:pt x="67" y="22"/>
                </a:lnTo>
                <a:lnTo>
                  <a:pt x="66" y="26"/>
                </a:lnTo>
                <a:lnTo>
                  <a:pt x="70" y="55"/>
                </a:lnTo>
                <a:lnTo>
                  <a:pt x="61" y="66"/>
                </a:lnTo>
                <a:lnTo>
                  <a:pt x="64" y="72"/>
                </a:lnTo>
                <a:lnTo>
                  <a:pt x="65" y="86"/>
                </a:lnTo>
                <a:lnTo>
                  <a:pt x="64" y="101"/>
                </a:lnTo>
                <a:lnTo>
                  <a:pt x="49" y="114"/>
                </a:lnTo>
                <a:lnTo>
                  <a:pt x="47" y="114"/>
                </a:lnTo>
                <a:lnTo>
                  <a:pt x="42" y="110"/>
                </a:lnTo>
                <a:lnTo>
                  <a:pt x="36" y="117"/>
                </a:lnTo>
                <a:lnTo>
                  <a:pt x="36" y="124"/>
                </a:lnTo>
                <a:lnTo>
                  <a:pt x="24" y="109"/>
                </a:lnTo>
                <a:lnTo>
                  <a:pt x="24" y="101"/>
                </a:lnTo>
                <a:lnTo>
                  <a:pt x="17" y="101"/>
                </a:lnTo>
                <a:lnTo>
                  <a:pt x="1" y="13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8" name="Freeform 175">
            <a:extLst>
              <a:ext uri="{FF2B5EF4-FFF2-40B4-BE49-F238E27FC236}">
                <a16:creationId xmlns:a16="http://schemas.microsoft.com/office/drawing/2014/main" id="{B7608107-516D-4789-982C-603995E8512E}"/>
              </a:ext>
            </a:extLst>
          </p:cNvPr>
          <p:cNvSpPr>
            <a:spLocks noChangeAspect="1"/>
          </p:cNvSpPr>
          <p:nvPr/>
        </p:nvSpPr>
        <p:spPr bwMode="auto">
          <a:xfrm>
            <a:off x="491141" y="2762368"/>
            <a:ext cx="52749" cy="42486"/>
          </a:xfrm>
          <a:custGeom>
            <a:avLst/>
            <a:gdLst>
              <a:gd name="T0" fmla="*/ 0 w 33"/>
              <a:gd name="T1" fmla="*/ 0 h 27"/>
              <a:gd name="T2" fmla="*/ 0 w 33"/>
              <a:gd name="T3" fmla="*/ 0 h 27"/>
              <a:gd name="T4" fmla="*/ 0 w 33"/>
              <a:gd name="T5" fmla="*/ 0 h 27"/>
              <a:gd name="T6" fmla="*/ 0 w 33"/>
              <a:gd name="T7" fmla="*/ 0 h 27"/>
              <a:gd name="T8" fmla="*/ 0 w 33"/>
              <a:gd name="T9" fmla="*/ 0 h 27"/>
              <a:gd name="T10" fmla="*/ 0 w 33"/>
              <a:gd name="T11" fmla="*/ 0 h 27"/>
              <a:gd name="T12" fmla="*/ 0 w 33"/>
              <a:gd name="T13" fmla="*/ 0 h 27"/>
              <a:gd name="T14" fmla="*/ 0 w 33"/>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27">
                <a:moveTo>
                  <a:pt x="14" y="21"/>
                </a:moveTo>
                <a:lnTo>
                  <a:pt x="0" y="0"/>
                </a:lnTo>
                <a:lnTo>
                  <a:pt x="16" y="0"/>
                </a:lnTo>
                <a:lnTo>
                  <a:pt x="26" y="12"/>
                </a:lnTo>
                <a:lnTo>
                  <a:pt x="26" y="17"/>
                </a:lnTo>
                <a:lnTo>
                  <a:pt x="33" y="21"/>
                </a:lnTo>
                <a:lnTo>
                  <a:pt x="31" y="27"/>
                </a:lnTo>
                <a:lnTo>
                  <a:pt x="14" y="2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9" name="Freeform 176">
            <a:extLst>
              <a:ext uri="{FF2B5EF4-FFF2-40B4-BE49-F238E27FC236}">
                <a16:creationId xmlns:a16="http://schemas.microsoft.com/office/drawing/2014/main" id="{0BF10F73-D05A-4ABD-8C7E-CDFF0031293E}"/>
              </a:ext>
            </a:extLst>
          </p:cNvPr>
          <p:cNvSpPr>
            <a:spLocks noChangeAspect="1"/>
          </p:cNvSpPr>
          <p:nvPr/>
        </p:nvSpPr>
        <p:spPr bwMode="auto">
          <a:xfrm>
            <a:off x="237946" y="2313902"/>
            <a:ext cx="263745" cy="349332"/>
          </a:xfrm>
          <a:custGeom>
            <a:avLst/>
            <a:gdLst>
              <a:gd name="T0" fmla="*/ 0 w 175"/>
              <a:gd name="T1" fmla="*/ 0 h 232"/>
              <a:gd name="T2" fmla="*/ 0 w 175"/>
              <a:gd name="T3" fmla="*/ 0 h 232"/>
              <a:gd name="T4" fmla="*/ 0 w 175"/>
              <a:gd name="T5" fmla="*/ 0 h 232"/>
              <a:gd name="T6" fmla="*/ 0 w 175"/>
              <a:gd name="T7" fmla="*/ 0 h 232"/>
              <a:gd name="T8" fmla="*/ 0 w 175"/>
              <a:gd name="T9" fmla="*/ 0 h 232"/>
              <a:gd name="T10" fmla="*/ 0 w 175"/>
              <a:gd name="T11" fmla="*/ 0 h 232"/>
              <a:gd name="T12" fmla="*/ 0 w 175"/>
              <a:gd name="T13" fmla="*/ 0 h 232"/>
              <a:gd name="T14" fmla="*/ 0 w 175"/>
              <a:gd name="T15" fmla="*/ 0 h 232"/>
              <a:gd name="T16" fmla="*/ 0 w 175"/>
              <a:gd name="T17" fmla="*/ 0 h 232"/>
              <a:gd name="T18" fmla="*/ 0 w 175"/>
              <a:gd name="T19" fmla="*/ 0 h 232"/>
              <a:gd name="T20" fmla="*/ 0 w 175"/>
              <a:gd name="T21" fmla="*/ 0 h 232"/>
              <a:gd name="T22" fmla="*/ 0 w 175"/>
              <a:gd name="T23" fmla="*/ 0 h 232"/>
              <a:gd name="T24" fmla="*/ 0 w 175"/>
              <a:gd name="T25" fmla="*/ 0 h 232"/>
              <a:gd name="T26" fmla="*/ 0 w 175"/>
              <a:gd name="T27" fmla="*/ 0 h 232"/>
              <a:gd name="T28" fmla="*/ 0 w 175"/>
              <a:gd name="T29" fmla="*/ 0 h 232"/>
              <a:gd name="T30" fmla="*/ 0 w 175"/>
              <a:gd name="T31" fmla="*/ 0 h 232"/>
              <a:gd name="T32" fmla="*/ 0 w 175"/>
              <a:gd name="T33" fmla="*/ 0 h 232"/>
              <a:gd name="T34" fmla="*/ 0 w 175"/>
              <a:gd name="T35" fmla="*/ 0 h 232"/>
              <a:gd name="T36" fmla="*/ 0 w 175"/>
              <a:gd name="T37" fmla="*/ 0 h 232"/>
              <a:gd name="T38" fmla="*/ 0 w 175"/>
              <a:gd name="T39" fmla="*/ 0 h 232"/>
              <a:gd name="T40" fmla="*/ 0 w 175"/>
              <a:gd name="T41" fmla="*/ 0 h 232"/>
              <a:gd name="T42" fmla="*/ 0 w 175"/>
              <a:gd name="T43" fmla="*/ 0 h 232"/>
              <a:gd name="T44" fmla="*/ 0 w 175"/>
              <a:gd name="T45" fmla="*/ 0 h 232"/>
              <a:gd name="T46" fmla="*/ 0 w 175"/>
              <a:gd name="T47" fmla="*/ 0 h 232"/>
              <a:gd name="T48" fmla="*/ 0 w 175"/>
              <a:gd name="T49" fmla="*/ 0 h 232"/>
              <a:gd name="T50" fmla="*/ 0 w 175"/>
              <a:gd name="T51" fmla="*/ 0 h 232"/>
              <a:gd name="T52" fmla="*/ 0 w 175"/>
              <a:gd name="T53" fmla="*/ 0 h 232"/>
              <a:gd name="T54" fmla="*/ 0 w 175"/>
              <a:gd name="T55" fmla="*/ 0 h 232"/>
              <a:gd name="T56" fmla="*/ 0 w 175"/>
              <a:gd name="T57" fmla="*/ 0 h 232"/>
              <a:gd name="T58" fmla="*/ 0 w 175"/>
              <a:gd name="T59" fmla="*/ 0 h 232"/>
              <a:gd name="T60" fmla="*/ 0 w 175"/>
              <a:gd name="T61" fmla="*/ 0 h 232"/>
              <a:gd name="T62" fmla="*/ 0 w 175"/>
              <a:gd name="T63" fmla="*/ 0 h 232"/>
              <a:gd name="T64" fmla="*/ 0 w 175"/>
              <a:gd name="T65" fmla="*/ 0 h 232"/>
              <a:gd name="T66" fmla="*/ 0 w 175"/>
              <a:gd name="T67" fmla="*/ 0 h 2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5" h="232">
                <a:moveTo>
                  <a:pt x="102" y="154"/>
                </a:moveTo>
                <a:lnTo>
                  <a:pt x="103" y="171"/>
                </a:lnTo>
                <a:lnTo>
                  <a:pt x="126" y="183"/>
                </a:lnTo>
                <a:lnTo>
                  <a:pt x="137" y="195"/>
                </a:lnTo>
                <a:lnTo>
                  <a:pt x="160" y="187"/>
                </a:lnTo>
                <a:lnTo>
                  <a:pt x="175" y="223"/>
                </a:lnTo>
                <a:lnTo>
                  <a:pt x="172" y="232"/>
                </a:lnTo>
                <a:lnTo>
                  <a:pt x="135" y="215"/>
                </a:lnTo>
                <a:lnTo>
                  <a:pt x="82" y="187"/>
                </a:lnTo>
                <a:lnTo>
                  <a:pt x="73" y="168"/>
                </a:lnTo>
                <a:lnTo>
                  <a:pt x="68" y="130"/>
                </a:lnTo>
                <a:lnTo>
                  <a:pt x="45" y="105"/>
                </a:lnTo>
                <a:lnTo>
                  <a:pt x="25" y="71"/>
                </a:lnTo>
                <a:lnTo>
                  <a:pt x="11" y="68"/>
                </a:lnTo>
                <a:lnTo>
                  <a:pt x="11" y="48"/>
                </a:lnTo>
                <a:lnTo>
                  <a:pt x="3" y="47"/>
                </a:lnTo>
                <a:lnTo>
                  <a:pt x="0" y="22"/>
                </a:lnTo>
                <a:lnTo>
                  <a:pt x="14" y="8"/>
                </a:lnTo>
                <a:lnTo>
                  <a:pt x="71" y="5"/>
                </a:lnTo>
                <a:lnTo>
                  <a:pt x="74" y="0"/>
                </a:lnTo>
                <a:lnTo>
                  <a:pt x="83" y="0"/>
                </a:lnTo>
                <a:lnTo>
                  <a:pt x="110" y="21"/>
                </a:lnTo>
                <a:lnTo>
                  <a:pt x="118" y="19"/>
                </a:lnTo>
                <a:lnTo>
                  <a:pt x="115" y="37"/>
                </a:lnTo>
                <a:lnTo>
                  <a:pt x="98" y="48"/>
                </a:lnTo>
                <a:lnTo>
                  <a:pt x="77" y="56"/>
                </a:lnTo>
                <a:lnTo>
                  <a:pt x="74" y="68"/>
                </a:lnTo>
                <a:lnTo>
                  <a:pt x="82" y="75"/>
                </a:lnTo>
                <a:lnTo>
                  <a:pt x="76" y="83"/>
                </a:lnTo>
                <a:lnTo>
                  <a:pt x="103" y="102"/>
                </a:lnTo>
                <a:lnTo>
                  <a:pt x="103" y="114"/>
                </a:lnTo>
                <a:lnTo>
                  <a:pt x="97" y="115"/>
                </a:lnTo>
                <a:lnTo>
                  <a:pt x="97" y="127"/>
                </a:lnTo>
                <a:lnTo>
                  <a:pt x="102" y="15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0" name="Freeform 178">
            <a:extLst>
              <a:ext uri="{FF2B5EF4-FFF2-40B4-BE49-F238E27FC236}">
                <a16:creationId xmlns:a16="http://schemas.microsoft.com/office/drawing/2014/main" id="{B01E5608-FDCE-49A9-8020-A624838D2862}"/>
              </a:ext>
            </a:extLst>
          </p:cNvPr>
          <p:cNvSpPr>
            <a:spLocks noChangeAspect="1"/>
          </p:cNvSpPr>
          <p:nvPr/>
        </p:nvSpPr>
        <p:spPr bwMode="auto">
          <a:xfrm>
            <a:off x="3661357" y="949618"/>
            <a:ext cx="574964" cy="741151"/>
          </a:xfrm>
          <a:custGeom>
            <a:avLst/>
            <a:gdLst>
              <a:gd name="T0" fmla="*/ 0 w 380"/>
              <a:gd name="T1" fmla="*/ 0 h 499"/>
              <a:gd name="T2" fmla="*/ 0 w 380"/>
              <a:gd name="T3" fmla="*/ 0 h 499"/>
              <a:gd name="T4" fmla="*/ 0 w 380"/>
              <a:gd name="T5" fmla="*/ 0 h 499"/>
              <a:gd name="T6" fmla="*/ 0 w 380"/>
              <a:gd name="T7" fmla="*/ 0 h 499"/>
              <a:gd name="T8" fmla="*/ 0 w 380"/>
              <a:gd name="T9" fmla="*/ 0 h 499"/>
              <a:gd name="T10" fmla="*/ 0 w 380"/>
              <a:gd name="T11" fmla="*/ 0 h 499"/>
              <a:gd name="T12" fmla="*/ 0 w 380"/>
              <a:gd name="T13" fmla="*/ 0 h 499"/>
              <a:gd name="T14" fmla="*/ 0 w 380"/>
              <a:gd name="T15" fmla="*/ 0 h 499"/>
              <a:gd name="T16" fmla="*/ 0 w 380"/>
              <a:gd name="T17" fmla="*/ 0 h 499"/>
              <a:gd name="T18" fmla="*/ 0 w 380"/>
              <a:gd name="T19" fmla="*/ 0 h 499"/>
              <a:gd name="T20" fmla="*/ 0 w 380"/>
              <a:gd name="T21" fmla="*/ 0 h 499"/>
              <a:gd name="T22" fmla="*/ 0 w 380"/>
              <a:gd name="T23" fmla="*/ 0 h 499"/>
              <a:gd name="T24" fmla="*/ 0 w 380"/>
              <a:gd name="T25" fmla="*/ 0 h 499"/>
              <a:gd name="T26" fmla="*/ 0 w 380"/>
              <a:gd name="T27" fmla="*/ 0 h 499"/>
              <a:gd name="T28" fmla="*/ 0 w 380"/>
              <a:gd name="T29" fmla="*/ 0 h 499"/>
              <a:gd name="T30" fmla="*/ 0 w 380"/>
              <a:gd name="T31" fmla="*/ 0 h 499"/>
              <a:gd name="T32" fmla="*/ 0 w 380"/>
              <a:gd name="T33" fmla="*/ 0 h 499"/>
              <a:gd name="T34" fmla="*/ 0 w 380"/>
              <a:gd name="T35" fmla="*/ 0 h 499"/>
              <a:gd name="T36" fmla="*/ 0 w 380"/>
              <a:gd name="T37" fmla="*/ 0 h 499"/>
              <a:gd name="T38" fmla="*/ 0 w 380"/>
              <a:gd name="T39" fmla="*/ 0 h 499"/>
              <a:gd name="T40" fmla="*/ 0 w 380"/>
              <a:gd name="T41" fmla="*/ 0 h 499"/>
              <a:gd name="T42" fmla="*/ 0 w 380"/>
              <a:gd name="T43" fmla="*/ 0 h 499"/>
              <a:gd name="T44" fmla="*/ 0 w 380"/>
              <a:gd name="T45" fmla="*/ 0 h 499"/>
              <a:gd name="T46" fmla="*/ 0 w 380"/>
              <a:gd name="T47" fmla="*/ 0 h 499"/>
              <a:gd name="T48" fmla="*/ 0 w 380"/>
              <a:gd name="T49" fmla="*/ 0 h 499"/>
              <a:gd name="T50" fmla="*/ 0 w 380"/>
              <a:gd name="T51" fmla="*/ 0 h 499"/>
              <a:gd name="T52" fmla="*/ 0 w 380"/>
              <a:gd name="T53" fmla="*/ 0 h 499"/>
              <a:gd name="T54" fmla="*/ 0 w 380"/>
              <a:gd name="T55" fmla="*/ 0 h 499"/>
              <a:gd name="T56" fmla="*/ 0 w 380"/>
              <a:gd name="T57" fmla="*/ 0 h 499"/>
              <a:gd name="T58" fmla="*/ 0 w 380"/>
              <a:gd name="T59" fmla="*/ 0 h 499"/>
              <a:gd name="T60" fmla="*/ 0 w 380"/>
              <a:gd name="T61" fmla="*/ 0 h 499"/>
              <a:gd name="T62" fmla="*/ 0 w 380"/>
              <a:gd name="T63" fmla="*/ 0 h 499"/>
              <a:gd name="T64" fmla="*/ 0 w 380"/>
              <a:gd name="T65" fmla="*/ 0 h 499"/>
              <a:gd name="T66" fmla="*/ 0 w 380"/>
              <a:gd name="T67" fmla="*/ 0 h 499"/>
              <a:gd name="T68" fmla="*/ 0 w 380"/>
              <a:gd name="T69" fmla="*/ 0 h 499"/>
              <a:gd name="T70" fmla="*/ 0 w 380"/>
              <a:gd name="T71" fmla="*/ 0 h 499"/>
              <a:gd name="T72" fmla="*/ 0 w 38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80" h="499">
                <a:moveTo>
                  <a:pt x="116" y="211"/>
                </a:moveTo>
                <a:lnTo>
                  <a:pt x="145" y="203"/>
                </a:lnTo>
                <a:lnTo>
                  <a:pt x="175" y="197"/>
                </a:lnTo>
                <a:lnTo>
                  <a:pt x="198" y="180"/>
                </a:lnTo>
                <a:lnTo>
                  <a:pt x="212" y="145"/>
                </a:lnTo>
                <a:lnTo>
                  <a:pt x="204" y="135"/>
                </a:lnTo>
                <a:lnTo>
                  <a:pt x="207" y="123"/>
                </a:lnTo>
                <a:lnTo>
                  <a:pt x="207" y="100"/>
                </a:lnTo>
                <a:lnTo>
                  <a:pt x="197" y="91"/>
                </a:lnTo>
                <a:lnTo>
                  <a:pt x="192" y="60"/>
                </a:lnTo>
                <a:lnTo>
                  <a:pt x="175" y="56"/>
                </a:lnTo>
                <a:lnTo>
                  <a:pt x="163" y="37"/>
                </a:lnTo>
                <a:lnTo>
                  <a:pt x="168" y="25"/>
                </a:lnTo>
                <a:lnTo>
                  <a:pt x="190" y="6"/>
                </a:lnTo>
                <a:lnTo>
                  <a:pt x="213" y="3"/>
                </a:lnTo>
                <a:lnTo>
                  <a:pt x="226" y="0"/>
                </a:lnTo>
                <a:lnTo>
                  <a:pt x="239" y="12"/>
                </a:lnTo>
                <a:lnTo>
                  <a:pt x="265" y="12"/>
                </a:lnTo>
                <a:lnTo>
                  <a:pt x="323" y="33"/>
                </a:lnTo>
                <a:lnTo>
                  <a:pt x="338" y="56"/>
                </a:lnTo>
                <a:lnTo>
                  <a:pt x="365" y="65"/>
                </a:lnTo>
                <a:lnTo>
                  <a:pt x="366" y="73"/>
                </a:lnTo>
                <a:lnTo>
                  <a:pt x="373" y="148"/>
                </a:lnTo>
                <a:lnTo>
                  <a:pt x="380" y="160"/>
                </a:lnTo>
                <a:lnTo>
                  <a:pt x="380" y="183"/>
                </a:lnTo>
                <a:lnTo>
                  <a:pt x="365" y="201"/>
                </a:lnTo>
                <a:lnTo>
                  <a:pt x="348" y="197"/>
                </a:lnTo>
                <a:lnTo>
                  <a:pt x="338" y="198"/>
                </a:lnTo>
                <a:lnTo>
                  <a:pt x="296" y="242"/>
                </a:lnTo>
                <a:lnTo>
                  <a:pt x="270" y="242"/>
                </a:lnTo>
                <a:lnTo>
                  <a:pt x="266" y="248"/>
                </a:lnTo>
                <a:lnTo>
                  <a:pt x="270" y="263"/>
                </a:lnTo>
                <a:lnTo>
                  <a:pt x="258" y="289"/>
                </a:lnTo>
                <a:lnTo>
                  <a:pt x="268" y="298"/>
                </a:lnTo>
                <a:lnTo>
                  <a:pt x="262" y="313"/>
                </a:lnTo>
                <a:lnTo>
                  <a:pt x="268" y="321"/>
                </a:lnTo>
                <a:lnTo>
                  <a:pt x="265" y="329"/>
                </a:lnTo>
                <a:lnTo>
                  <a:pt x="282" y="361"/>
                </a:lnTo>
                <a:lnTo>
                  <a:pt x="273" y="379"/>
                </a:lnTo>
                <a:lnTo>
                  <a:pt x="279" y="395"/>
                </a:lnTo>
                <a:lnTo>
                  <a:pt x="261" y="404"/>
                </a:lnTo>
                <a:lnTo>
                  <a:pt x="256" y="421"/>
                </a:lnTo>
                <a:lnTo>
                  <a:pt x="249" y="413"/>
                </a:lnTo>
                <a:lnTo>
                  <a:pt x="236" y="430"/>
                </a:lnTo>
                <a:lnTo>
                  <a:pt x="231" y="427"/>
                </a:lnTo>
                <a:lnTo>
                  <a:pt x="219" y="437"/>
                </a:lnTo>
                <a:lnTo>
                  <a:pt x="228" y="449"/>
                </a:lnTo>
                <a:lnTo>
                  <a:pt x="203" y="467"/>
                </a:lnTo>
                <a:lnTo>
                  <a:pt x="192" y="494"/>
                </a:lnTo>
                <a:lnTo>
                  <a:pt x="181" y="497"/>
                </a:lnTo>
                <a:lnTo>
                  <a:pt x="169" y="499"/>
                </a:lnTo>
                <a:lnTo>
                  <a:pt x="160" y="488"/>
                </a:lnTo>
                <a:lnTo>
                  <a:pt x="163" y="482"/>
                </a:lnTo>
                <a:lnTo>
                  <a:pt x="165" y="482"/>
                </a:lnTo>
                <a:lnTo>
                  <a:pt x="165" y="479"/>
                </a:lnTo>
                <a:lnTo>
                  <a:pt x="155" y="472"/>
                </a:lnTo>
                <a:lnTo>
                  <a:pt x="153" y="469"/>
                </a:lnTo>
                <a:lnTo>
                  <a:pt x="168" y="461"/>
                </a:lnTo>
                <a:lnTo>
                  <a:pt x="165" y="455"/>
                </a:lnTo>
                <a:lnTo>
                  <a:pt x="141" y="459"/>
                </a:lnTo>
                <a:lnTo>
                  <a:pt x="127" y="449"/>
                </a:lnTo>
                <a:lnTo>
                  <a:pt x="68" y="447"/>
                </a:lnTo>
                <a:lnTo>
                  <a:pt x="27" y="447"/>
                </a:lnTo>
                <a:lnTo>
                  <a:pt x="0" y="442"/>
                </a:lnTo>
                <a:lnTo>
                  <a:pt x="5" y="417"/>
                </a:lnTo>
                <a:lnTo>
                  <a:pt x="8" y="395"/>
                </a:lnTo>
                <a:lnTo>
                  <a:pt x="37" y="393"/>
                </a:lnTo>
                <a:lnTo>
                  <a:pt x="42" y="381"/>
                </a:lnTo>
                <a:lnTo>
                  <a:pt x="82" y="370"/>
                </a:lnTo>
                <a:lnTo>
                  <a:pt x="99" y="317"/>
                </a:lnTo>
                <a:lnTo>
                  <a:pt x="118" y="313"/>
                </a:lnTo>
                <a:lnTo>
                  <a:pt x="125" y="307"/>
                </a:lnTo>
                <a:lnTo>
                  <a:pt x="102" y="253"/>
                </a:lnTo>
                <a:lnTo>
                  <a:pt x="116" y="21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31" name="Freeform 179">
            <a:extLst>
              <a:ext uri="{FF2B5EF4-FFF2-40B4-BE49-F238E27FC236}">
                <a16:creationId xmlns:a16="http://schemas.microsoft.com/office/drawing/2014/main" id="{4F5B039B-D542-4A0D-B6A2-2D46EA5F6760}"/>
              </a:ext>
            </a:extLst>
          </p:cNvPr>
          <p:cNvSpPr>
            <a:spLocks noChangeAspect="1"/>
          </p:cNvSpPr>
          <p:nvPr/>
        </p:nvSpPr>
        <p:spPr bwMode="auto">
          <a:xfrm>
            <a:off x="3459374" y="1879597"/>
            <a:ext cx="142423" cy="80252"/>
          </a:xfrm>
          <a:custGeom>
            <a:avLst/>
            <a:gdLst>
              <a:gd name="T0" fmla="*/ 0 w 96"/>
              <a:gd name="T1" fmla="*/ 0 h 58"/>
              <a:gd name="T2" fmla="*/ 0 w 96"/>
              <a:gd name="T3" fmla="*/ 0 h 58"/>
              <a:gd name="T4" fmla="*/ 0 w 96"/>
              <a:gd name="T5" fmla="*/ 0 h 58"/>
              <a:gd name="T6" fmla="*/ 0 w 96"/>
              <a:gd name="T7" fmla="*/ 0 h 58"/>
              <a:gd name="T8" fmla="*/ 0 w 96"/>
              <a:gd name="T9" fmla="*/ 0 h 58"/>
              <a:gd name="T10" fmla="*/ 0 w 96"/>
              <a:gd name="T11" fmla="*/ 0 h 58"/>
              <a:gd name="T12" fmla="*/ 0 w 96"/>
              <a:gd name="T13" fmla="*/ 0 h 58"/>
              <a:gd name="T14" fmla="*/ 0 w 96"/>
              <a:gd name="T15" fmla="*/ 0 h 58"/>
              <a:gd name="T16" fmla="*/ 0 w 96"/>
              <a:gd name="T17" fmla="*/ 0 h 58"/>
              <a:gd name="T18" fmla="*/ 0 w 9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58">
                <a:moveTo>
                  <a:pt x="57" y="58"/>
                </a:moveTo>
                <a:lnTo>
                  <a:pt x="19" y="34"/>
                </a:lnTo>
                <a:lnTo>
                  <a:pt x="1" y="20"/>
                </a:lnTo>
                <a:lnTo>
                  <a:pt x="0" y="16"/>
                </a:lnTo>
                <a:lnTo>
                  <a:pt x="24" y="0"/>
                </a:lnTo>
                <a:lnTo>
                  <a:pt x="54" y="0"/>
                </a:lnTo>
                <a:lnTo>
                  <a:pt x="88" y="11"/>
                </a:lnTo>
                <a:lnTo>
                  <a:pt x="96" y="19"/>
                </a:lnTo>
                <a:lnTo>
                  <a:pt x="93" y="43"/>
                </a:lnTo>
                <a:lnTo>
                  <a:pt x="57" y="58"/>
                </a:lnTo>
                <a:close/>
              </a:path>
            </a:pathLst>
          </a:custGeom>
          <a:solidFill>
            <a:srgbClr val="76A620"/>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2" name="Freeform 180">
            <a:extLst>
              <a:ext uri="{FF2B5EF4-FFF2-40B4-BE49-F238E27FC236}">
                <a16:creationId xmlns:a16="http://schemas.microsoft.com/office/drawing/2014/main" id="{758D775D-3F05-4FED-9A29-912B8CFB7441}"/>
              </a:ext>
            </a:extLst>
          </p:cNvPr>
          <p:cNvSpPr>
            <a:spLocks noChangeAspect="1"/>
          </p:cNvSpPr>
          <p:nvPr/>
        </p:nvSpPr>
        <p:spPr bwMode="auto">
          <a:xfrm>
            <a:off x="2669675" y="1369761"/>
            <a:ext cx="548589" cy="344611"/>
          </a:xfrm>
          <a:custGeom>
            <a:avLst/>
            <a:gdLst>
              <a:gd name="T0" fmla="*/ 0 w 367"/>
              <a:gd name="T1" fmla="*/ 0 h 234"/>
              <a:gd name="T2" fmla="*/ 0 w 367"/>
              <a:gd name="T3" fmla="*/ 0 h 234"/>
              <a:gd name="T4" fmla="*/ 0 w 367"/>
              <a:gd name="T5" fmla="*/ 0 h 234"/>
              <a:gd name="T6" fmla="*/ 0 w 367"/>
              <a:gd name="T7" fmla="*/ 0 h 234"/>
              <a:gd name="T8" fmla="*/ 0 w 367"/>
              <a:gd name="T9" fmla="*/ 0 h 234"/>
              <a:gd name="T10" fmla="*/ 0 w 367"/>
              <a:gd name="T11" fmla="*/ 0 h 234"/>
              <a:gd name="T12" fmla="*/ 0 w 367"/>
              <a:gd name="T13" fmla="*/ 0 h 234"/>
              <a:gd name="T14" fmla="*/ 0 w 367"/>
              <a:gd name="T15" fmla="*/ 0 h 234"/>
              <a:gd name="T16" fmla="*/ 0 w 367"/>
              <a:gd name="T17" fmla="*/ 0 h 234"/>
              <a:gd name="T18" fmla="*/ 0 w 367"/>
              <a:gd name="T19" fmla="*/ 0 h 234"/>
              <a:gd name="T20" fmla="*/ 0 w 367"/>
              <a:gd name="T21" fmla="*/ 0 h 234"/>
              <a:gd name="T22" fmla="*/ 0 w 367"/>
              <a:gd name="T23" fmla="*/ 0 h 234"/>
              <a:gd name="T24" fmla="*/ 0 w 367"/>
              <a:gd name="T25" fmla="*/ 0 h 234"/>
              <a:gd name="T26" fmla="*/ 0 w 367"/>
              <a:gd name="T27" fmla="*/ 0 h 234"/>
              <a:gd name="T28" fmla="*/ 0 w 367"/>
              <a:gd name="T29" fmla="*/ 0 h 234"/>
              <a:gd name="T30" fmla="*/ 0 w 367"/>
              <a:gd name="T31" fmla="*/ 0 h 234"/>
              <a:gd name="T32" fmla="*/ 0 w 367"/>
              <a:gd name="T33" fmla="*/ 0 h 234"/>
              <a:gd name="T34" fmla="*/ 0 w 367"/>
              <a:gd name="T35" fmla="*/ 0 h 234"/>
              <a:gd name="T36" fmla="*/ 0 w 367"/>
              <a:gd name="T37" fmla="*/ 0 h 234"/>
              <a:gd name="T38" fmla="*/ 0 w 367"/>
              <a:gd name="T39" fmla="*/ 0 h 234"/>
              <a:gd name="T40" fmla="*/ 0 w 367"/>
              <a:gd name="T41" fmla="*/ 0 h 234"/>
              <a:gd name="T42" fmla="*/ 0 w 367"/>
              <a:gd name="T43" fmla="*/ 0 h 234"/>
              <a:gd name="T44" fmla="*/ 0 w 367"/>
              <a:gd name="T45" fmla="*/ 0 h 234"/>
              <a:gd name="T46" fmla="*/ 0 w 367"/>
              <a:gd name="T47" fmla="*/ 0 h 234"/>
              <a:gd name="T48" fmla="*/ 0 w 367"/>
              <a:gd name="T49" fmla="*/ 0 h 234"/>
              <a:gd name="T50" fmla="*/ 0 w 367"/>
              <a:gd name="T51" fmla="*/ 0 h 234"/>
              <a:gd name="T52" fmla="*/ 0 w 367"/>
              <a:gd name="T53" fmla="*/ 0 h 234"/>
              <a:gd name="T54" fmla="*/ 0 w 367"/>
              <a:gd name="T55" fmla="*/ 0 h 234"/>
              <a:gd name="T56" fmla="*/ 0 w 367"/>
              <a:gd name="T57" fmla="*/ 0 h 234"/>
              <a:gd name="T58" fmla="*/ 0 w 367"/>
              <a:gd name="T59" fmla="*/ 0 h 234"/>
              <a:gd name="T60" fmla="*/ 0 w 367"/>
              <a:gd name="T61" fmla="*/ 0 h 234"/>
              <a:gd name="T62" fmla="*/ 0 w 367"/>
              <a:gd name="T63" fmla="*/ 0 h 234"/>
              <a:gd name="T64" fmla="*/ 0 w 367"/>
              <a:gd name="T65" fmla="*/ 0 h 234"/>
              <a:gd name="T66" fmla="*/ 0 w 367"/>
              <a:gd name="T67" fmla="*/ 0 h 234"/>
              <a:gd name="T68" fmla="*/ 0 w 367"/>
              <a:gd name="T69" fmla="*/ 0 h 234"/>
              <a:gd name="T70" fmla="*/ 0 w 367"/>
              <a:gd name="T71" fmla="*/ 0 h 234"/>
              <a:gd name="T72" fmla="*/ 0 w 367"/>
              <a:gd name="T73" fmla="*/ 0 h 2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7" h="234">
                <a:moveTo>
                  <a:pt x="101" y="91"/>
                </a:moveTo>
                <a:lnTo>
                  <a:pt x="141" y="105"/>
                </a:lnTo>
                <a:lnTo>
                  <a:pt x="149" y="96"/>
                </a:lnTo>
                <a:lnTo>
                  <a:pt x="142" y="79"/>
                </a:lnTo>
                <a:lnTo>
                  <a:pt x="179" y="38"/>
                </a:lnTo>
                <a:lnTo>
                  <a:pt x="231" y="21"/>
                </a:lnTo>
                <a:lnTo>
                  <a:pt x="239" y="7"/>
                </a:lnTo>
                <a:lnTo>
                  <a:pt x="250" y="1"/>
                </a:lnTo>
                <a:lnTo>
                  <a:pt x="280" y="4"/>
                </a:lnTo>
                <a:lnTo>
                  <a:pt x="287" y="0"/>
                </a:lnTo>
                <a:lnTo>
                  <a:pt x="318" y="2"/>
                </a:lnTo>
                <a:lnTo>
                  <a:pt x="321" y="13"/>
                </a:lnTo>
                <a:lnTo>
                  <a:pt x="318" y="28"/>
                </a:lnTo>
                <a:lnTo>
                  <a:pt x="320" y="43"/>
                </a:lnTo>
                <a:lnTo>
                  <a:pt x="348" y="54"/>
                </a:lnTo>
                <a:lnTo>
                  <a:pt x="346" y="69"/>
                </a:lnTo>
                <a:lnTo>
                  <a:pt x="339" y="99"/>
                </a:lnTo>
                <a:lnTo>
                  <a:pt x="350" y="128"/>
                </a:lnTo>
                <a:lnTo>
                  <a:pt x="366" y="144"/>
                </a:lnTo>
                <a:lnTo>
                  <a:pt x="367" y="159"/>
                </a:lnTo>
                <a:lnTo>
                  <a:pt x="361" y="164"/>
                </a:lnTo>
                <a:lnTo>
                  <a:pt x="330" y="167"/>
                </a:lnTo>
                <a:lnTo>
                  <a:pt x="318" y="162"/>
                </a:lnTo>
                <a:lnTo>
                  <a:pt x="298" y="162"/>
                </a:lnTo>
                <a:lnTo>
                  <a:pt x="290" y="165"/>
                </a:lnTo>
                <a:lnTo>
                  <a:pt x="261" y="124"/>
                </a:lnTo>
                <a:lnTo>
                  <a:pt x="247" y="118"/>
                </a:lnTo>
                <a:lnTo>
                  <a:pt x="199" y="131"/>
                </a:lnTo>
                <a:lnTo>
                  <a:pt x="172" y="162"/>
                </a:lnTo>
                <a:lnTo>
                  <a:pt x="167" y="187"/>
                </a:lnTo>
                <a:lnTo>
                  <a:pt x="89" y="230"/>
                </a:lnTo>
                <a:lnTo>
                  <a:pt x="70" y="234"/>
                </a:lnTo>
                <a:lnTo>
                  <a:pt x="6" y="202"/>
                </a:lnTo>
                <a:lnTo>
                  <a:pt x="0" y="195"/>
                </a:lnTo>
                <a:lnTo>
                  <a:pt x="37" y="169"/>
                </a:lnTo>
                <a:lnTo>
                  <a:pt x="54" y="161"/>
                </a:lnTo>
                <a:lnTo>
                  <a:pt x="101" y="91"/>
                </a:lnTo>
                <a:close/>
              </a:path>
            </a:pathLst>
          </a:custGeom>
          <a:solidFill>
            <a:srgbClr val="76A620"/>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33" name="Freeform 181">
            <a:extLst>
              <a:ext uri="{FF2B5EF4-FFF2-40B4-BE49-F238E27FC236}">
                <a16:creationId xmlns:a16="http://schemas.microsoft.com/office/drawing/2014/main" id="{6060AC5E-7073-43F9-9C46-6861E4132584}"/>
              </a:ext>
            </a:extLst>
          </p:cNvPr>
          <p:cNvSpPr>
            <a:spLocks noChangeAspect="1"/>
          </p:cNvSpPr>
          <p:nvPr/>
        </p:nvSpPr>
        <p:spPr bwMode="auto">
          <a:xfrm>
            <a:off x="3038918" y="1657724"/>
            <a:ext cx="147697" cy="165225"/>
          </a:xfrm>
          <a:custGeom>
            <a:avLst/>
            <a:gdLst>
              <a:gd name="T0" fmla="*/ 0 w 100"/>
              <a:gd name="T1" fmla="*/ 0 h 112"/>
              <a:gd name="T2" fmla="*/ 0 w 100"/>
              <a:gd name="T3" fmla="*/ 0 h 112"/>
              <a:gd name="T4" fmla="*/ 0 w 100"/>
              <a:gd name="T5" fmla="*/ 0 h 112"/>
              <a:gd name="T6" fmla="*/ 0 w 100"/>
              <a:gd name="T7" fmla="*/ 0 h 112"/>
              <a:gd name="T8" fmla="*/ 0 w 100"/>
              <a:gd name="T9" fmla="*/ 0 h 112"/>
              <a:gd name="T10" fmla="*/ 0 w 100"/>
              <a:gd name="T11" fmla="*/ 0 h 112"/>
              <a:gd name="T12" fmla="*/ 0 w 100"/>
              <a:gd name="T13" fmla="*/ 0 h 112"/>
              <a:gd name="T14" fmla="*/ 0 w 100"/>
              <a:gd name="T15" fmla="*/ 0 h 112"/>
              <a:gd name="T16" fmla="*/ 0 w 100"/>
              <a:gd name="T17" fmla="*/ 0 h 112"/>
              <a:gd name="T18" fmla="*/ 0 w 100"/>
              <a:gd name="T19" fmla="*/ 0 h 112"/>
              <a:gd name="T20" fmla="*/ 0 w 100"/>
              <a:gd name="T21" fmla="*/ 0 h 112"/>
              <a:gd name="T22" fmla="*/ 0 w 100"/>
              <a:gd name="T23" fmla="*/ 0 h 112"/>
              <a:gd name="T24" fmla="*/ 0 w 100"/>
              <a:gd name="T25" fmla="*/ 0 h 112"/>
              <a:gd name="T26" fmla="*/ 0 w 100"/>
              <a:gd name="T27" fmla="*/ 0 h 112"/>
              <a:gd name="T28" fmla="*/ 0 w 100"/>
              <a:gd name="T29" fmla="*/ 0 h 112"/>
              <a:gd name="T30" fmla="*/ 0 w 100"/>
              <a:gd name="T31" fmla="*/ 0 h 112"/>
              <a:gd name="T32" fmla="*/ 0 w 100"/>
              <a:gd name="T33" fmla="*/ 0 h 112"/>
              <a:gd name="T34" fmla="*/ 0 w 100"/>
              <a:gd name="T35" fmla="*/ 0 h 112"/>
              <a:gd name="T36" fmla="*/ 0 w 100"/>
              <a:gd name="T37" fmla="*/ 0 h 112"/>
              <a:gd name="T38" fmla="*/ 0 w 100"/>
              <a:gd name="T39" fmla="*/ 0 h 112"/>
              <a:gd name="T40" fmla="*/ 0 w 100"/>
              <a:gd name="T41" fmla="*/ 0 h 112"/>
              <a:gd name="T42" fmla="*/ 0 w 100"/>
              <a:gd name="T43" fmla="*/ 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0" h="112">
                <a:moveTo>
                  <a:pt x="65" y="101"/>
                </a:moveTo>
                <a:lnTo>
                  <a:pt x="55" y="112"/>
                </a:lnTo>
                <a:lnTo>
                  <a:pt x="49" y="112"/>
                </a:lnTo>
                <a:lnTo>
                  <a:pt x="32" y="98"/>
                </a:lnTo>
                <a:lnTo>
                  <a:pt x="32" y="91"/>
                </a:lnTo>
                <a:lnTo>
                  <a:pt x="18" y="86"/>
                </a:lnTo>
                <a:lnTo>
                  <a:pt x="11" y="89"/>
                </a:lnTo>
                <a:lnTo>
                  <a:pt x="1" y="81"/>
                </a:lnTo>
                <a:lnTo>
                  <a:pt x="0" y="63"/>
                </a:lnTo>
                <a:lnTo>
                  <a:pt x="20" y="20"/>
                </a:lnTo>
                <a:lnTo>
                  <a:pt x="47" y="0"/>
                </a:lnTo>
                <a:lnTo>
                  <a:pt x="68" y="9"/>
                </a:lnTo>
                <a:lnTo>
                  <a:pt x="75" y="6"/>
                </a:lnTo>
                <a:lnTo>
                  <a:pt x="91" y="23"/>
                </a:lnTo>
                <a:lnTo>
                  <a:pt x="96" y="23"/>
                </a:lnTo>
                <a:lnTo>
                  <a:pt x="100" y="28"/>
                </a:lnTo>
                <a:lnTo>
                  <a:pt x="92" y="37"/>
                </a:lnTo>
                <a:lnTo>
                  <a:pt x="100" y="45"/>
                </a:lnTo>
                <a:lnTo>
                  <a:pt x="95" y="60"/>
                </a:lnTo>
                <a:lnTo>
                  <a:pt x="100" y="83"/>
                </a:lnTo>
                <a:lnTo>
                  <a:pt x="81" y="95"/>
                </a:lnTo>
                <a:lnTo>
                  <a:pt x="65" y="101"/>
                </a:lnTo>
                <a:close/>
              </a:path>
            </a:pathLst>
          </a:custGeom>
          <a:solidFill>
            <a:srgbClr val="76A620"/>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4" name="Freeform 182">
            <a:extLst>
              <a:ext uri="{FF2B5EF4-FFF2-40B4-BE49-F238E27FC236}">
                <a16:creationId xmlns:a16="http://schemas.microsoft.com/office/drawing/2014/main" id="{8EE2CB25-AC1C-49F1-8627-E655FA6E0F21}"/>
              </a:ext>
            </a:extLst>
          </p:cNvPr>
          <p:cNvSpPr>
            <a:spLocks noChangeAspect="1"/>
          </p:cNvSpPr>
          <p:nvPr/>
        </p:nvSpPr>
        <p:spPr bwMode="auto">
          <a:xfrm>
            <a:off x="2194934" y="1752138"/>
            <a:ext cx="780686" cy="538160"/>
          </a:xfrm>
          <a:custGeom>
            <a:avLst/>
            <a:gdLst>
              <a:gd name="T0" fmla="*/ 0 w 518"/>
              <a:gd name="T1" fmla="*/ 0 h 361"/>
              <a:gd name="T2" fmla="*/ 0 w 518"/>
              <a:gd name="T3" fmla="*/ 0 h 361"/>
              <a:gd name="T4" fmla="*/ 0 w 518"/>
              <a:gd name="T5" fmla="*/ 0 h 361"/>
              <a:gd name="T6" fmla="*/ 0 w 518"/>
              <a:gd name="T7" fmla="*/ 0 h 361"/>
              <a:gd name="T8" fmla="*/ 0 w 518"/>
              <a:gd name="T9" fmla="*/ 0 h 361"/>
              <a:gd name="T10" fmla="*/ 0 w 518"/>
              <a:gd name="T11" fmla="*/ 0 h 361"/>
              <a:gd name="T12" fmla="*/ 0 w 518"/>
              <a:gd name="T13" fmla="*/ 0 h 361"/>
              <a:gd name="T14" fmla="*/ 0 w 518"/>
              <a:gd name="T15" fmla="*/ 0 h 361"/>
              <a:gd name="T16" fmla="*/ 0 w 518"/>
              <a:gd name="T17" fmla="*/ 0 h 361"/>
              <a:gd name="T18" fmla="*/ 0 w 518"/>
              <a:gd name="T19" fmla="*/ 0 h 361"/>
              <a:gd name="T20" fmla="*/ 0 w 518"/>
              <a:gd name="T21" fmla="*/ 0 h 361"/>
              <a:gd name="T22" fmla="*/ 0 w 518"/>
              <a:gd name="T23" fmla="*/ 0 h 361"/>
              <a:gd name="T24" fmla="*/ 0 w 518"/>
              <a:gd name="T25" fmla="*/ 0 h 361"/>
              <a:gd name="T26" fmla="*/ 0 w 518"/>
              <a:gd name="T27" fmla="*/ 0 h 361"/>
              <a:gd name="T28" fmla="*/ 0 w 518"/>
              <a:gd name="T29" fmla="*/ 0 h 361"/>
              <a:gd name="T30" fmla="*/ 0 w 518"/>
              <a:gd name="T31" fmla="*/ 0 h 361"/>
              <a:gd name="T32" fmla="*/ 0 w 518"/>
              <a:gd name="T33" fmla="*/ 0 h 361"/>
              <a:gd name="T34" fmla="*/ 0 w 518"/>
              <a:gd name="T35" fmla="*/ 0 h 361"/>
              <a:gd name="T36" fmla="*/ 0 w 518"/>
              <a:gd name="T37" fmla="*/ 0 h 361"/>
              <a:gd name="T38" fmla="*/ 0 w 518"/>
              <a:gd name="T39" fmla="*/ 0 h 361"/>
              <a:gd name="T40" fmla="*/ 0 w 518"/>
              <a:gd name="T41" fmla="*/ 0 h 361"/>
              <a:gd name="T42" fmla="*/ 0 w 518"/>
              <a:gd name="T43" fmla="*/ 0 h 361"/>
              <a:gd name="T44" fmla="*/ 0 w 518"/>
              <a:gd name="T45" fmla="*/ 0 h 361"/>
              <a:gd name="T46" fmla="*/ 0 w 518"/>
              <a:gd name="T47" fmla="*/ 0 h 361"/>
              <a:gd name="T48" fmla="*/ 0 w 518"/>
              <a:gd name="T49" fmla="*/ 0 h 361"/>
              <a:gd name="T50" fmla="*/ 0 w 518"/>
              <a:gd name="T51" fmla="*/ 0 h 361"/>
              <a:gd name="T52" fmla="*/ 0 w 518"/>
              <a:gd name="T53" fmla="*/ 0 h 361"/>
              <a:gd name="T54" fmla="*/ 0 w 518"/>
              <a:gd name="T55" fmla="*/ 0 h 361"/>
              <a:gd name="T56" fmla="*/ 0 w 518"/>
              <a:gd name="T57" fmla="*/ 0 h 361"/>
              <a:gd name="T58" fmla="*/ 0 w 518"/>
              <a:gd name="T59" fmla="*/ 0 h 361"/>
              <a:gd name="T60" fmla="*/ 0 w 518"/>
              <a:gd name="T61" fmla="*/ 0 h 361"/>
              <a:gd name="T62" fmla="*/ 0 w 518"/>
              <a:gd name="T63" fmla="*/ 0 h 361"/>
              <a:gd name="T64" fmla="*/ 0 w 518"/>
              <a:gd name="T65" fmla="*/ 0 h 361"/>
              <a:gd name="T66" fmla="*/ 0 w 518"/>
              <a:gd name="T67" fmla="*/ 0 h 361"/>
              <a:gd name="T68" fmla="*/ 0 w 518"/>
              <a:gd name="T69" fmla="*/ 0 h 361"/>
              <a:gd name="T70" fmla="*/ 0 w 518"/>
              <a:gd name="T71" fmla="*/ 0 h 361"/>
              <a:gd name="T72" fmla="*/ 0 w 518"/>
              <a:gd name="T73" fmla="*/ 0 h 361"/>
              <a:gd name="T74" fmla="*/ 0 w 518"/>
              <a:gd name="T75" fmla="*/ 0 h 361"/>
              <a:gd name="T76" fmla="*/ 0 w 518"/>
              <a:gd name="T77" fmla="*/ 0 h 361"/>
              <a:gd name="T78" fmla="*/ 0 w 518"/>
              <a:gd name="T79" fmla="*/ 0 h 361"/>
              <a:gd name="T80" fmla="*/ 0 w 518"/>
              <a:gd name="T81" fmla="*/ 0 h 361"/>
              <a:gd name="T82" fmla="*/ 0 w 518"/>
              <a:gd name="T83" fmla="*/ 0 h 361"/>
              <a:gd name="T84" fmla="*/ 0 w 518"/>
              <a:gd name="T85" fmla="*/ 0 h 361"/>
              <a:gd name="T86" fmla="*/ 0 w 518"/>
              <a:gd name="T87" fmla="*/ 0 h 361"/>
              <a:gd name="T88" fmla="*/ 0 w 518"/>
              <a:gd name="T89" fmla="*/ 0 h 361"/>
              <a:gd name="T90" fmla="*/ 0 w 518"/>
              <a:gd name="T91" fmla="*/ 0 h 361"/>
              <a:gd name="T92" fmla="*/ 0 w 518"/>
              <a:gd name="T93" fmla="*/ 0 h 361"/>
              <a:gd name="T94" fmla="*/ 0 w 518"/>
              <a:gd name="T95" fmla="*/ 0 h 361"/>
              <a:gd name="T96" fmla="*/ 0 w 518"/>
              <a:gd name="T97" fmla="*/ 0 h 361"/>
              <a:gd name="T98" fmla="*/ 0 w 518"/>
              <a:gd name="T99" fmla="*/ 0 h 361"/>
              <a:gd name="T100" fmla="*/ 0 w 518"/>
              <a:gd name="T101" fmla="*/ 0 h 361"/>
              <a:gd name="T102" fmla="*/ 0 w 518"/>
              <a:gd name="T103" fmla="*/ 0 h 361"/>
              <a:gd name="T104" fmla="*/ 0 w 518"/>
              <a:gd name="T105" fmla="*/ 0 h 361"/>
              <a:gd name="T106" fmla="*/ 0 w 518"/>
              <a:gd name="T107" fmla="*/ 0 h 361"/>
              <a:gd name="T108" fmla="*/ 0 w 518"/>
              <a:gd name="T109" fmla="*/ 0 h 361"/>
              <a:gd name="T110" fmla="*/ 0 w 518"/>
              <a:gd name="T111" fmla="*/ 0 h 361"/>
              <a:gd name="T112" fmla="*/ 0 w 518"/>
              <a:gd name="T113" fmla="*/ 0 h 361"/>
              <a:gd name="T114" fmla="*/ 0 w 518"/>
              <a:gd name="T115" fmla="*/ 0 h 361"/>
              <a:gd name="T116" fmla="*/ 0 w 518"/>
              <a:gd name="T117" fmla="*/ 0 h 361"/>
              <a:gd name="T118" fmla="*/ 0 w 518"/>
              <a:gd name="T119" fmla="*/ 0 h 361"/>
              <a:gd name="T120" fmla="*/ 0 w 518"/>
              <a:gd name="T121" fmla="*/ 0 h 361"/>
              <a:gd name="T122" fmla="*/ 0 w 518"/>
              <a:gd name="T123" fmla="*/ 0 h 361"/>
              <a:gd name="T124" fmla="*/ 0 w 518"/>
              <a:gd name="T125" fmla="*/ 0 h 3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8" h="361">
                <a:moveTo>
                  <a:pt x="0" y="168"/>
                </a:moveTo>
                <a:lnTo>
                  <a:pt x="38" y="188"/>
                </a:lnTo>
                <a:lnTo>
                  <a:pt x="74" y="200"/>
                </a:lnTo>
                <a:lnTo>
                  <a:pt x="109" y="226"/>
                </a:lnTo>
                <a:lnTo>
                  <a:pt x="114" y="224"/>
                </a:lnTo>
                <a:lnTo>
                  <a:pt x="116" y="215"/>
                </a:lnTo>
                <a:lnTo>
                  <a:pt x="144" y="188"/>
                </a:lnTo>
                <a:lnTo>
                  <a:pt x="205" y="215"/>
                </a:lnTo>
                <a:lnTo>
                  <a:pt x="225" y="215"/>
                </a:lnTo>
                <a:lnTo>
                  <a:pt x="243" y="224"/>
                </a:lnTo>
                <a:lnTo>
                  <a:pt x="288" y="287"/>
                </a:lnTo>
                <a:lnTo>
                  <a:pt x="286" y="292"/>
                </a:lnTo>
                <a:lnTo>
                  <a:pt x="301" y="322"/>
                </a:lnTo>
                <a:lnTo>
                  <a:pt x="310" y="322"/>
                </a:lnTo>
                <a:lnTo>
                  <a:pt x="326" y="337"/>
                </a:lnTo>
                <a:lnTo>
                  <a:pt x="331" y="351"/>
                </a:lnTo>
                <a:lnTo>
                  <a:pt x="348" y="361"/>
                </a:lnTo>
                <a:lnTo>
                  <a:pt x="362" y="349"/>
                </a:lnTo>
                <a:lnTo>
                  <a:pt x="370" y="319"/>
                </a:lnTo>
                <a:lnTo>
                  <a:pt x="361" y="280"/>
                </a:lnTo>
                <a:lnTo>
                  <a:pt x="350" y="265"/>
                </a:lnTo>
                <a:lnTo>
                  <a:pt x="281" y="225"/>
                </a:lnTo>
                <a:lnTo>
                  <a:pt x="263" y="210"/>
                </a:lnTo>
                <a:lnTo>
                  <a:pt x="251" y="176"/>
                </a:lnTo>
                <a:lnTo>
                  <a:pt x="262" y="161"/>
                </a:lnTo>
                <a:lnTo>
                  <a:pt x="282" y="161"/>
                </a:lnTo>
                <a:lnTo>
                  <a:pt x="296" y="152"/>
                </a:lnTo>
                <a:lnTo>
                  <a:pt x="339" y="148"/>
                </a:lnTo>
                <a:lnTo>
                  <a:pt x="371" y="177"/>
                </a:lnTo>
                <a:lnTo>
                  <a:pt x="423" y="190"/>
                </a:lnTo>
                <a:lnTo>
                  <a:pt x="438" y="210"/>
                </a:lnTo>
                <a:lnTo>
                  <a:pt x="450" y="222"/>
                </a:lnTo>
                <a:lnTo>
                  <a:pt x="453" y="232"/>
                </a:lnTo>
                <a:lnTo>
                  <a:pt x="474" y="252"/>
                </a:lnTo>
                <a:lnTo>
                  <a:pt x="482" y="273"/>
                </a:lnTo>
                <a:lnTo>
                  <a:pt x="509" y="264"/>
                </a:lnTo>
                <a:lnTo>
                  <a:pt x="518" y="254"/>
                </a:lnTo>
                <a:lnTo>
                  <a:pt x="508" y="235"/>
                </a:lnTo>
                <a:lnTo>
                  <a:pt x="480" y="210"/>
                </a:lnTo>
                <a:lnTo>
                  <a:pt x="465" y="180"/>
                </a:lnTo>
                <a:lnTo>
                  <a:pt x="442" y="168"/>
                </a:lnTo>
                <a:lnTo>
                  <a:pt x="432" y="153"/>
                </a:lnTo>
                <a:lnTo>
                  <a:pt x="394" y="145"/>
                </a:lnTo>
                <a:lnTo>
                  <a:pt x="370" y="113"/>
                </a:lnTo>
                <a:lnTo>
                  <a:pt x="363" y="135"/>
                </a:lnTo>
                <a:lnTo>
                  <a:pt x="340" y="135"/>
                </a:lnTo>
                <a:lnTo>
                  <a:pt x="319" y="121"/>
                </a:lnTo>
                <a:lnTo>
                  <a:pt x="302" y="85"/>
                </a:lnTo>
                <a:lnTo>
                  <a:pt x="308" y="70"/>
                </a:lnTo>
                <a:lnTo>
                  <a:pt x="331" y="68"/>
                </a:lnTo>
                <a:lnTo>
                  <a:pt x="338" y="62"/>
                </a:lnTo>
                <a:lnTo>
                  <a:pt x="307" y="49"/>
                </a:lnTo>
                <a:lnTo>
                  <a:pt x="301" y="36"/>
                </a:lnTo>
                <a:lnTo>
                  <a:pt x="294" y="36"/>
                </a:lnTo>
                <a:lnTo>
                  <a:pt x="286" y="24"/>
                </a:lnTo>
                <a:lnTo>
                  <a:pt x="269" y="0"/>
                </a:lnTo>
                <a:lnTo>
                  <a:pt x="221" y="43"/>
                </a:lnTo>
                <a:lnTo>
                  <a:pt x="154" y="45"/>
                </a:lnTo>
                <a:lnTo>
                  <a:pt x="132" y="68"/>
                </a:lnTo>
                <a:lnTo>
                  <a:pt x="91" y="74"/>
                </a:lnTo>
                <a:lnTo>
                  <a:pt x="48" y="137"/>
                </a:lnTo>
                <a:lnTo>
                  <a:pt x="19" y="140"/>
                </a:lnTo>
                <a:lnTo>
                  <a:pt x="0" y="168"/>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35" name="Freeform 183">
            <a:extLst>
              <a:ext uri="{FF2B5EF4-FFF2-40B4-BE49-F238E27FC236}">
                <a16:creationId xmlns:a16="http://schemas.microsoft.com/office/drawing/2014/main" id="{A5311DB1-9D65-4946-A3A7-105D3BD66CF3}"/>
              </a:ext>
            </a:extLst>
          </p:cNvPr>
          <p:cNvSpPr>
            <a:spLocks noChangeAspect="1"/>
          </p:cNvSpPr>
          <p:nvPr/>
        </p:nvSpPr>
        <p:spPr bwMode="auto">
          <a:xfrm>
            <a:off x="2685500" y="1992894"/>
            <a:ext cx="26374" cy="14162"/>
          </a:xfrm>
          <a:custGeom>
            <a:avLst/>
            <a:gdLst>
              <a:gd name="T0" fmla="*/ 0 w 13"/>
              <a:gd name="T1" fmla="*/ 0 h 13"/>
              <a:gd name="T2" fmla="*/ 0 w 13"/>
              <a:gd name="T3" fmla="*/ 0 h 13"/>
              <a:gd name="T4" fmla="*/ 0 w 13"/>
              <a:gd name="T5" fmla="*/ 0 h 13"/>
              <a:gd name="T6" fmla="*/ 0 w 13"/>
              <a:gd name="T7" fmla="*/ 0 h 13"/>
              <a:gd name="T8" fmla="*/ 0 w 13"/>
              <a:gd name="T9" fmla="*/ 0 h 13"/>
              <a:gd name="T10" fmla="*/ 0 w 13"/>
              <a:gd name="T11" fmla="*/ 0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3">
                <a:moveTo>
                  <a:pt x="5" y="11"/>
                </a:moveTo>
                <a:lnTo>
                  <a:pt x="0" y="5"/>
                </a:lnTo>
                <a:lnTo>
                  <a:pt x="6" y="0"/>
                </a:lnTo>
                <a:lnTo>
                  <a:pt x="12" y="6"/>
                </a:lnTo>
                <a:lnTo>
                  <a:pt x="13" y="13"/>
                </a:lnTo>
                <a:lnTo>
                  <a:pt x="5" y="11"/>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6" name="Freeform 184">
            <a:extLst>
              <a:ext uri="{FF2B5EF4-FFF2-40B4-BE49-F238E27FC236}">
                <a16:creationId xmlns:a16="http://schemas.microsoft.com/office/drawing/2014/main" id="{31F8C046-6624-44C2-AB64-AEEA0C65E43B}"/>
              </a:ext>
            </a:extLst>
          </p:cNvPr>
          <p:cNvSpPr>
            <a:spLocks noChangeAspect="1"/>
          </p:cNvSpPr>
          <p:nvPr/>
        </p:nvSpPr>
        <p:spPr bwMode="auto">
          <a:xfrm>
            <a:off x="2358456" y="2092028"/>
            <a:ext cx="253195" cy="212432"/>
          </a:xfrm>
          <a:custGeom>
            <a:avLst/>
            <a:gdLst>
              <a:gd name="T0" fmla="*/ 0 w 170"/>
              <a:gd name="T1" fmla="*/ 0 h 141"/>
              <a:gd name="T2" fmla="*/ 0 w 170"/>
              <a:gd name="T3" fmla="*/ 0 h 141"/>
              <a:gd name="T4" fmla="*/ 0 w 170"/>
              <a:gd name="T5" fmla="*/ 0 h 141"/>
              <a:gd name="T6" fmla="*/ 0 w 170"/>
              <a:gd name="T7" fmla="*/ 0 h 141"/>
              <a:gd name="T8" fmla="*/ 0 w 170"/>
              <a:gd name="T9" fmla="*/ 0 h 141"/>
              <a:gd name="T10" fmla="*/ 0 w 170"/>
              <a:gd name="T11" fmla="*/ 0 h 141"/>
              <a:gd name="T12" fmla="*/ 0 w 170"/>
              <a:gd name="T13" fmla="*/ 0 h 141"/>
              <a:gd name="T14" fmla="*/ 0 w 170"/>
              <a:gd name="T15" fmla="*/ 0 h 141"/>
              <a:gd name="T16" fmla="*/ 0 w 170"/>
              <a:gd name="T17" fmla="*/ 0 h 141"/>
              <a:gd name="T18" fmla="*/ 0 w 170"/>
              <a:gd name="T19" fmla="*/ 0 h 141"/>
              <a:gd name="T20" fmla="*/ 0 w 170"/>
              <a:gd name="T21" fmla="*/ 0 h 141"/>
              <a:gd name="T22" fmla="*/ 0 w 170"/>
              <a:gd name="T23" fmla="*/ 0 h 141"/>
              <a:gd name="T24" fmla="*/ 0 w 170"/>
              <a:gd name="T25" fmla="*/ 0 h 141"/>
              <a:gd name="T26" fmla="*/ 0 w 170"/>
              <a:gd name="T27" fmla="*/ 0 h 141"/>
              <a:gd name="T28" fmla="*/ 0 w 170"/>
              <a:gd name="T29" fmla="*/ 0 h 141"/>
              <a:gd name="T30" fmla="*/ 0 w 170"/>
              <a:gd name="T31" fmla="*/ 0 h 141"/>
              <a:gd name="T32" fmla="*/ 0 w 170"/>
              <a:gd name="T33" fmla="*/ 0 h 141"/>
              <a:gd name="T34" fmla="*/ 0 w 170"/>
              <a:gd name="T35" fmla="*/ 0 h 141"/>
              <a:gd name="T36" fmla="*/ 0 w 170"/>
              <a:gd name="T37" fmla="*/ 0 h 141"/>
              <a:gd name="T38" fmla="*/ 0 w 170"/>
              <a:gd name="T39" fmla="*/ 0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0" h="141">
                <a:moveTo>
                  <a:pt x="52" y="112"/>
                </a:moveTo>
                <a:lnTo>
                  <a:pt x="112" y="139"/>
                </a:lnTo>
                <a:lnTo>
                  <a:pt x="170" y="141"/>
                </a:lnTo>
                <a:lnTo>
                  <a:pt x="167" y="134"/>
                </a:lnTo>
                <a:lnTo>
                  <a:pt x="150" y="134"/>
                </a:lnTo>
                <a:lnTo>
                  <a:pt x="140" y="111"/>
                </a:lnTo>
                <a:lnTo>
                  <a:pt x="78" y="86"/>
                </a:lnTo>
                <a:lnTo>
                  <a:pt x="52" y="55"/>
                </a:lnTo>
                <a:lnTo>
                  <a:pt x="45" y="41"/>
                </a:lnTo>
                <a:lnTo>
                  <a:pt x="40" y="33"/>
                </a:lnTo>
                <a:lnTo>
                  <a:pt x="25" y="28"/>
                </a:lnTo>
                <a:lnTo>
                  <a:pt x="9" y="0"/>
                </a:lnTo>
                <a:lnTo>
                  <a:pt x="4" y="2"/>
                </a:lnTo>
                <a:lnTo>
                  <a:pt x="1" y="22"/>
                </a:lnTo>
                <a:lnTo>
                  <a:pt x="0" y="51"/>
                </a:lnTo>
                <a:lnTo>
                  <a:pt x="9" y="63"/>
                </a:lnTo>
                <a:lnTo>
                  <a:pt x="12" y="75"/>
                </a:lnTo>
                <a:lnTo>
                  <a:pt x="27" y="93"/>
                </a:lnTo>
                <a:lnTo>
                  <a:pt x="21" y="122"/>
                </a:lnTo>
                <a:lnTo>
                  <a:pt x="52" y="112"/>
                </a:lnTo>
                <a:close/>
              </a:path>
            </a:pathLst>
          </a:custGeom>
          <a:solidFill>
            <a:srgbClr val="3C5711"/>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37" name="Freeform 185">
            <a:extLst>
              <a:ext uri="{FF2B5EF4-FFF2-40B4-BE49-F238E27FC236}">
                <a16:creationId xmlns:a16="http://schemas.microsoft.com/office/drawing/2014/main" id="{9E22D6BE-D64F-40E8-95E4-437F06BB66E4}"/>
              </a:ext>
            </a:extLst>
          </p:cNvPr>
          <p:cNvSpPr>
            <a:spLocks noChangeAspect="1"/>
          </p:cNvSpPr>
          <p:nvPr/>
        </p:nvSpPr>
        <p:spPr bwMode="auto">
          <a:xfrm>
            <a:off x="2880671" y="3730113"/>
            <a:ext cx="26374" cy="28324"/>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0" y="18"/>
                </a:moveTo>
                <a:lnTo>
                  <a:pt x="4" y="0"/>
                </a:lnTo>
                <a:lnTo>
                  <a:pt x="12" y="0"/>
                </a:lnTo>
                <a:lnTo>
                  <a:pt x="19" y="10"/>
                </a:lnTo>
                <a:lnTo>
                  <a:pt x="16" y="17"/>
                </a:lnTo>
                <a:lnTo>
                  <a:pt x="0" y="1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8" name="Freeform 186">
            <a:extLst>
              <a:ext uri="{FF2B5EF4-FFF2-40B4-BE49-F238E27FC236}">
                <a16:creationId xmlns:a16="http://schemas.microsoft.com/office/drawing/2014/main" id="{4C2247F9-B5D0-471C-81DB-D185F6B661B4}"/>
              </a:ext>
            </a:extLst>
          </p:cNvPr>
          <p:cNvSpPr>
            <a:spLocks noChangeAspect="1"/>
          </p:cNvSpPr>
          <p:nvPr/>
        </p:nvSpPr>
        <p:spPr bwMode="auto">
          <a:xfrm>
            <a:off x="2822648" y="3612095"/>
            <a:ext cx="15824" cy="4721"/>
          </a:xfrm>
          <a:custGeom>
            <a:avLst/>
            <a:gdLst>
              <a:gd name="T0" fmla="*/ 0 w 9"/>
              <a:gd name="T1" fmla="*/ 0 h 5"/>
              <a:gd name="T2" fmla="*/ 0 w 9"/>
              <a:gd name="T3" fmla="*/ 0 h 5"/>
              <a:gd name="T4" fmla="*/ 0 w 9"/>
              <a:gd name="T5" fmla="*/ 0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lnTo>
                  <a:pt x="9" y="0"/>
                </a:lnTo>
                <a:lnTo>
                  <a:pt x="6" y="5"/>
                </a:lnTo>
                <a:lnTo>
                  <a:pt x="0" y="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9" name="Freeform 187">
            <a:extLst>
              <a:ext uri="{FF2B5EF4-FFF2-40B4-BE49-F238E27FC236}">
                <a16:creationId xmlns:a16="http://schemas.microsoft.com/office/drawing/2014/main" id="{1F93F926-B8B6-4614-997A-BBDB52A09D2D}"/>
              </a:ext>
            </a:extLst>
          </p:cNvPr>
          <p:cNvSpPr>
            <a:spLocks noChangeAspect="1"/>
          </p:cNvSpPr>
          <p:nvPr/>
        </p:nvSpPr>
        <p:spPr bwMode="auto">
          <a:xfrm>
            <a:off x="2068337" y="2955917"/>
            <a:ext cx="1018056" cy="816682"/>
          </a:xfrm>
          <a:custGeom>
            <a:avLst/>
            <a:gdLst>
              <a:gd name="T0" fmla="*/ 0 w 683"/>
              <a:gd name="T1" fmla="*/ 0 h 550"/>
              <a:gd name="T2" fmla="*/ 0 w 683"/>
              <a:gd name="T3" fmla="*/ 0 h 550"/>
              <a:gd name="T4" fmla="*/ 0 w 683"/>
              <a:gd name="T5" fmla="*/ 0 h 550"/>
              <a:gd name="T6" fmla="*/ 0 w 683"/>
              <a:gd name="T7" fmla="*/ 0 h 550"/>
              <a:gd name="T8" fmla="*/ 0 w 683"/>
              <a:gd name="T9" fmla="*/ 0 h 550"/>
              <a:gd name="T10" fmla="*/ 0 w 683"/>
              <a:gd name="T11" fmla="*/ 0 h 550"/>
              <a:gd name="T12" fmla="*/ 0 w 683"/>
              <a:gd name="T13" fmla="*/ 0 h 550"/>
              <a:gd name="T14" fmla="*/ 0 w 683"/>
              <a:gd name="T15" fmla="*/ 0 h 550"/>
              <a:gd name="T16" fmla="*/ 0 w 683"/>
              <a:gd name="T17" fmla="*/ 0 h 550"/>
              <a:gd name="T18" fmla="*/ 0 w 683"/>
              <a:gd name="T19" fmla="*/ 0 h 550"/>
              <a:gd name="T20" fmla="*/ 0 w 683"/>
              <a:gd name="T21" fmla="*/ 0 h 550"/>
              <a:gd name="T22" fmla="*/ 0 w 683"/>
              <a:gd name="T23" fmla="*/ 0 h 550"/>
              <a:gd name="T24" fmla="*/ 0 w 683"/>
              <a:gd name="T25" fmla="*/ 0 h 550"/>
              <a:gd name="T26" fmla="*/ 0 w 683"/>
              <a:gd name="T27" fmla="*/ 0 h 550"/>
              <a:gd name="T28" fmla="*/ 0 w 683"/>
              <a:gd name="T29" fmla="*/ 0 h 550"/>
              <a:gd name="T30" fmla="*/ 0 w 683"/>
              <a:gd name="T31" fmla="*/ 0 h 550"/>
              <a:gd name="T32" fmla="*/ 0 w 683"/>
              <a:gd name="T33" fmla="*/ 0 h 550"/>
              <a:gd name="T34" fmla="*/ 0 w 683"/>
              <a:gd name="T35" fmla="*/ 0 h 550"/>
              <a:gd name="T36" fmla="*/ 0 w 683"/>
              <a:gd name="T37" fmla="*/ 0 h 550"/>
              <a:gd name="T38" fmla="*/ 0 w 683"/>
              <a:gd name="T39" fmla="*/ 0 h 550"/>
              <a:gd name="T40" fmla="*/ 0 w 683"/>
              <a:gd name="T41" fmla="*/ 0 h 550"/>
              <a:gd name="T42" fmla="*/ 0 w 683"/>
              <a:gd name="T43" fmla="*/ 0 h 550"/>
              <a:gd name="T44" fmla="*/ 0 w 683"/>
              <a:gd name="T45" fmla="*/ 0 h 550"/>
              <a:gd name="T46" fmla="*/ 0 w 683"/>
              <a:gd name="T47" fmla="*/ 0 h 550"/>
              <a:gd name="T48" fmla="*/ 0 w 683"/>
              <a:gd name="T49" fmla="*/ 0 h 550"/>
              <a:gd name="T50" fmla="*/ 0 w 683"/>
              <a:gd name="T51" fmla="*/ 0 h 550"/>
              <a:gd name="T52" fmla="*/ 0 w 683"/>
              <a:gd name="T53" fmla="*/ 0 h 550"/>
              <a:gd name="T54" fmla="*/ 0 w 683"/>
              <a:gd name="T55" fmla="*/ 0 h 550"/>
              <a:gd name="T56" fmla="*/ 0 w 683"/>
              <a:gd name="T57" fmla="*/ 0 h 550"/>
              <a:gd name="T58" fmla="*/ 0 w 683"/>
              <a:gd name="T59" fmla="*/ 0 h 550"/>
              <a:gd name="T60" fmla="*/ 0 w 683"/>
              <a:gd name="T61" fmla="*/ 0 h 550"/>
              <a:gd name="T62" fmla="*/ 0 w 683"/>
              <a:gd name="T63" fmla="*/ 0 h 550"/>
              <a:gd name="T64" fmla="*/ 0 w 683"/>
              <a:gd name="T65" fmla="*/ 0 h 550"/>
              <a:gd name="T66" fmla="*/ 0 w 683"/>
              <a:gd name="T67" fmla="*/ 0 h 550"/>
              <a:gd name="T68" fmla="*/ 0 w 683"/>
              <a:gd name="T69" fmla="*/ 0 h 550"/>
              <a:gd name="T70" fmla="*/ 0 w 683"/>
              <a:gd name="T71" fmla="*/ 0 h 550"/>
              <a:gd name="T72" fmla="*/ 0 w 683"/>
              <a:gd name="T73" fmla="*/ 0 h 550"/>
              <a:gd name="T74" fmla="*/ 0 w 683"/>
              <a:gd name="T75" fmla="*/ 0 h 550"/>
              <a:gd name="T76" fmla="*/ 0 w 683"/>
              <a:gd name="T77" fmla="*/ 0 h 550"/>
              <a:gd name="T78" fmla="*/ 0 w 683"/>
              <a:gd name="T79" fmla="*/ 0 h 550"/>
              <a:gd name="T80" fmla="*/ 0 w 683"/>
              <a:gd name="T81" fmla="*/ 0 h 550"/>
              <a:gd name="T82" fmla="*/ 0 w 683"/>
              <a:gd name="T83" fmla="*/ 0 h 550"/>
              <a:gd name="T84" fmla="*/ 0 w 683"/>
              <a:gd name="T85" fmla="*/ 0 h 550"/>
              <a:gd name="T86" fmla="*/ 0 w 683"/>
              <a:gd name="T87" fmla="*/ 0 h 550"/>
              <a:gd name="T88" fmla="*/ 0 w 683"/>
              <a:gd name="T89" fmla="*/ 0 h 550"/>
              <a:gd name="T90" fmla="*/ 0 w 683"/>
              <a:gd name="T91" fmla="*/ 0 h 550"/>
              <a:gd name="T92" fmla="*/ 0 w 683"/>
              <a:gd name="T93" fmla="*/ 0 h 550"/>
              <a:gd name="T94" fmla="*/ 0 w 683"/>
              <a:gd name="T95" fmla="*/ 0 h 550"/>
              <a:gd name="T96" fmla="*/ 0 w 683"/>
              <a:gd name="T97" fmla="*/ 0 h 550"/>
              <a:gd name="T98" fmla="*/ 0 w 683"/>
              <a:gd name="T99" fmla="*/ 0 h 550"/>
              <a:gd name="T100" fmla="*/ 0 w 683"/>
              <a:gd name="T101" fmla="*/ 0 h 550"/>
              <a:gd name="T102" fmla="*/ 0 w 683"/>
              <a:gd name="T103" fmla="*/ 0 h 550"/>
              <a:gd name="T104" fmla="*/ 0 w 683"/>
              <a:gd name="T105" fmla="*/ 0 h 550"/>
              <a:gd name="T106" fmla="*/ 0 w 683"/>
              <a:gd name="T107" fmla="*/ 0 h 550"/>
              <a:gd name="T108" fmla="*/ 0 w 683"/>
              <a:gd name="T109" fmla="*/ 0 h 5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3" h="550">
                <a:moveTo>
                  <a:pt x="154" y="115"/>
                </a:moveTo>
                <a:lnTo>
                  <a:pt x="142" y="101"/>
                </a:lnTo>
                <a:lnTo>
                  <a:pt x="117" y="94"/>
                </a:lnTo>
                <a:lnTo>
                  <a:pt x="94" y="95"/>
                </a:lnTo>
                <a:lnTo>
                  <a:pt x="82" y="89"/>
                </a:lnTo>
                <a:lnTo>
                  <a:pt x="77" y="79"/>
                </a:lnTo>
                <a:lnTo>
                  <a:pt x="58" y="74"/>
                </a:lnTo>
                <a:lnTo>
                  <a:pt x="54" y="75"/>
                </a:lnTo>
                <a:lnTo>
                  <a:pt x="50" y="79"/>
                </a:lnTo>
                <a:lnTo>
                  <a:pt x="62" y="86"/>
                </a:lnTo>
                <a:lnTo>
                  <a:pt x="52" y="97"/>
                </a:lnTo>
                <a:lnTo>
                  <a:pt x="3" y="103"/>
                </a:lnTo>
                <a:lnTo>
                  <a:pt x="0" y="92"/>
                </a:lnTo>
                <a:lnTo>
                  <a:pt x="20" y="79"/>
                </a:lnTo>
                <a:lnTo>
                  <a:pt x="74" y="59"/>
                </a:lnTo>
                <a:lnTo>
                  <a:pt x="89" y="47"/>
                </a:lnTo>
                <a:lnTo>
                  <a:pt x="100" y="35"/>
                </a:lnTo>
                <a:lnTo>
                  <a:pt x="104" y="24"/>
                </a:lnTo>
                <a:lnTo>
                  <a:pt x="121" y="17"/>
                </a:lnTo>
                <a:lnTo>
                  <a:pt x="136" y="15"/>
                </a:lnTo>
                <a:lnTo>
                  <a:pt x="144" y="17"/>
                </a:lnTo>
                <a:lnTo>
                  <a:pt x="187" y="0"/>
                </a:lnTo>
                <a:lnTo>
                  <a:pt x="212" y="17"/>
                </a:lnTo>
                <a:lnTo>
                  <a:pt x="212" y="32"/>
                </a:lnTo>
                <a:lnTo>
                  <a:pt x="232" y="47"/>
                </a:lnTo>
                <a:lnTo>
                  <a:pt x="230" y="55"/>
                </a:lnTo>
                <a:lnTo>
                  <a:pt x="239" y="92"/>
                </a:lnTo>
                <a:lnTo>
                  <a:pt x="298" y="136"/>
                </a:lnTo>
                <a:lnTo>
                  <a:pt x="326" y="144"/>
                </a:lnTo>
                <a:lnTo>
                  <a:pt x="341" y="142"/>
                </a:lnTo>
                <a:lnTo>
                  <a:pt x="366" y="171"/>
                </a:lnTo>
                <a:lnTo>
                  <a:pt x="407" y="184"/>
                </a:lnTo>
                <a:lnTo>
                  <a:pt x="418" y="184"/>
                </a:lnTo>
                <a:lnTo>
                  <a:pt x="431" y="189"/>
                </a:lnTo>
                <a:lnTo>
                  <a:pt x="454" y="177"/>
                </a:lnTo>
                <a:lnTo>
                  <a:pt x="488" y="186"/>
                </a:lnTo>
                <a:lnTo>
                  <a:pt x="508" y="200"/>
                </a:lnTo>
                <a:lnTo>
                  <a:pt x="501" y="206"/>
                </a:lnTo>
                <a:lnTo>
                  <a:pt x="498" y="223"/>
                </a:lnTo>
                <a:lnTo>
                  <a:pt x="534" y="263"/>
                </a:lnTo>
                <a:lnTo>
                  <a:pt x="520" y="289"/>
                </a:lnTo>
                <a:lnTo>
                  <a:pt x="526" y="319"/>
                </a:lnTo>
                <a:lnTo>
                  <a:pt x="520" y="326"/>
                </a:lnTo>
                <a:lnTo>
                  <a:pt x="533" y="344"/>
                </a:lnTo>
                <a:lnTo>
                  <a:pt x="531" y="351"/>
                </a:lnTo>
                <a:lnTo>
                  <a:pt x="549" y="373"/>
                </a:lnTo>
                <a:lnTo>
                  <a:pt x="546" y="379"/>
                </a:lnTo>
                <a:lnTo>
                  <a:pt x="546" y="408"/>
                </a:lnTo>
                <a:lnTo>
                  <a:pt x="551" y="411"/>
                </a:lnTo>
                <a:lnTo>
                  <a:pt x="566" y="424"/>
                </a:lnTo>
                <a:lnTo>
                  <a:pt x="587" y="431"/>
                </a:lnTo>
                <a:lnTo>
                  <a:pt x="584" y="435"/>
                </a:lnTo>
                <a:lnTo>
                  <a:pt x="584" y="446"/>
                </a:lnTo>
                <a:lnTo>
                  <a:pt x="590" y="443"/>
                </a:lnTo>
                <a:lnTo>
                  <a:pt x="633" y="456"/>
                </a:lnTo>
                <a:lnTo>
                  <a:pt x="680" y="451"/>
                </a:lnTo>
                <a:lnTo>
                  <a:pt x="677" y="485"/>
                </a:lnTo>
                <a:lnTo>
                  <a:pt x="683" y="498"/>
                </a:lnTo>
                <a:lnTo>
                  <a:pt x="668" y="533"/>
                </a:lnTo>
                <a:lnTo>
                  <a:pt x="650" y="550"/>
                </a:lnTo>
                <a:lnTo>
                  <a:pt x="638" y="546"/>
                </a:lnTo>
                <a:lnTo>
                  <a:pt x="631" y="530"/>
                </a:lnTo>
                <a:lnTo>
                  <a:pt x="616" y="520"/>
                </a:lnTo>
                <a:lnTo>
                  <a:pt x="605" y="523"/>
                </a:lnTo>
                <a:lnTo>
                  <a:pt x="600" y="533"/>
                </a:lnTo>
                <a:lnTo>
                  <a:pt x="605" y="538"/>
                </a:lnTo>
                <a:lnTo>
                  <a:pt x="600" y="543"/>
                </a:lnTo>
                <a:lnTo>
                  <a:pt x="582" y="531"/>
                </a:lnTo>
                <a:lnTo>
                  <a:pt x="568" y="511"/>
                </a:lnTo>
                <a:lnTo>
                  <a:pt x="573" y="501"/>
                </a:lnTo>
                <a:lnTo>
                  <a:pt x="554" y="481"/>
                </a:lnTo>
                <a:lnTo>
                  <a:pt x="528" y="479"/>
                </a:lnTo>
                <a:lnTo>
                  <a:pt x="530" y="467"/>
                </a:lnTo>
                <a:lnTo>
                  <a:pt x="520" y="464"/>
                </a:lnTo>
                <a:lnTo>
                  <a:pt x="530" y="438"/>
                </a:lnTo>
                <a:lnTo>
                  <a:pt x="518" y="415"/>
                </a:lnTo>
                <a:lnTo>
                  <a:pt x="498" y="413"/>
                </a:lnTo>
                <a:lnTo>
                  <a:pt x="508" y="390"/>
                </a:lnTo>
                <a:lnTo>
                  <a:pt x="504" y="386"/>
                </a:lnTo>
                <a:lnTo>
                  <a:pt x="493" y="396"/>
                </a:lnTo>
                <a:lnTo>
                  <a:pt x="487" y="386"/>
                </a:lnTo>
                <a:lnTo>
                  <a:pt x="491" y="375"/>
                </a:lnTo>
                <a:lnTo>
                  <a:pt x="485" y="364"/>
                </a:lnTo>
                <a:lnTo>
                  <a:pt x="464" y="363"/>
                </a:lnTo>
                <a:lnTo>
                  <a:pt x="459" y="358"/>
                </a:lnTo>
                <a:lnTo>
                  <a:pt x="469" y="347"/>
                </a:lnTo>
                <a:lnTo>
                  <a:pt x="470" y="334"/>
                </a:lnTo>
                <a:lnTo>
                  <a:pt x="450" y="324"/>
                </a:lnTo>
                <a:lnTo>
                  <a:pt x="416" y="327"/>
                </a:lnTo>
                <a:lnTo>
                  <a:pt x="396" y="324"/>
                </a:lnTo>
                <a:lnTo>
                  <a:pt x="382" y="324"/>
                </a:lnTo>
                <a:lnTo>
                  <a:pt x="370" y="327"/>
                </a:lnTo>
                <a:lnTo>
                  <a:pt x="331" y="319"/>
                </a:lnTo>
                <a:lnTo>
                  <a:pt x="326" y="323"/>
                </a:lnTo>
                <a:lnTo>
                  <a:pt x="318" y="321"/>
                </a:lnTo>
                <a:lnTo>
                  <a:pt x="302" y="296"/>
                </a:lnTo>
                <a:lnTo>
                  <a:pt x="298" y="289"/>
                </a:lnTo>
                <a:lnTo>
                  <a:pt x="309" y="283"/>
                </a:lnTo>
                <a:lnTo>
                  <a:pt x="307" y="258"/>
                </a:lnTo>
                <a:lnTo>
                  <a:pt x="306" y="257"/>
                </a:lnTo>
                <a:lnTo>
                  <a:pt x="301" y="243"/>
                </a:lnTo>
                <a:lnTo>
                  <a:pt x="281" y="229"/>
                </a:lnTo>
                <a:lnTo>
                  <a:pt x="269" y="229"/>
                </a:lnTo>
                <a:lnTo>
                  <a:pt x="257" y="212"/>
                </a:lnTo>
                <a:lnTo>
                  <a:pt x="250" y="200"/>
                </a:lnTo>
                <a:lnTo>
                  <a:pt x="238" y="194"/>
                </a:lnTo>
                <a:lnTo>
                  <a:pt x="218" y="169"/>
                </a:lnTo>
                <a:lnTo>
                  <a:pt x="207" y="162"/>
                </a:lnTo>
                <a:lnTo>
                  <a:pt x="192" y="144"/>
                </a:lnTo>
                <a:lnTo>
                  <a:pt x="180" y="136"/>
                </a:lnTo>
                <a:lnTo>
                  <a:pt x="154" y="115"/>
                </a:lnTo>
                <a:close/>
              </a:path>
            </a:pathLst>
          </a:custGeom>
          <a:solidFill>
            <a:srgbClr val="9BD732"/>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40" name="Freeform 188">
            <a:extLst>
              <a:ext uri="{FF2B5EF4-FFF2-40B4-BE49-F238E27FC236}">
                <a16:creationId xmlns:a16="http://schemas.microsoft.com/office/drawing/2014/main" id="{C6964E51-6559-467D-AD99-08B2B4D01F43}"/>
              </a:ext>
            </a:extLst>
          </p:cNvPr>
          <p:cNvSpPr>
            <a:spLocks noChangeAspect="1"/>
          </p:cNvSpPr>
          <p:nvPr/>
        </p:nvSpPr>
        <p:spPr bwMode="auto">
          <a:xfrm>
            <a:off x="3017819" y="2993683"/>
            <a:ext cx="126597" cy="155783"/>
          </a:xfrm>
          <a:custGeom>
            <a:avLst/>
            <a:gdLst>
              <a:gd name="T0" fmla="*/ 0 w 89"/>
              <a:gd name="T1" fmla="*/ 0 h 110"/>
              <a:gd name="T2" fmla="*/ 0 w 89"/>
              <a:gd name="T3" fmla="*/ 0 h 110"/>
              <a:gd name="T4" fmla="*/ 0 w 89"/>
              <a:gd name="T5" fmla="*/ 0 h 110"/>
              <a:gd name="T6" fmla="*/ 0 w 89"/>
              <a:gd name="T7" fmla="*/ 0 h 110"/>
              <a:gd name="T8" fmla="*/ 0 w 89"/>
              <a:gd name="T9" fmla="*/ 0 h 110"/>
              <a:gd name="T10" fmla="*/ 0 w 89"/>
              <a:gd name="T11" fmla="*/ 0 h 110"/>
              <a:gd name="T12" fmla="*/ 0 w 89"/>
              <a:gd name="T13" fmla="*/ 0 h 110"/>
              <a:gd name="T14" fmla="*/ 0 w 89"/>
              <a:gd name="T15" fmla="*/ 0 h 110"/>
              <a:gd name="T16" fmla="*/ 0 w 89"/>
              <a:gd name="T17" fmla="*/ 0 h 110"/>
              <a:gd name="T18" fmla="*/ 0 w 89"/>
              <a:gd name="T19" fmla="*/ 0 h 110"/>
              <a:gd name="T20" fmla="*/ 0 w 89"/>
              <a:gd name="T21" fmla="*/ 0 h 110"/>
              <a:gd name="T22" fmla="*/ 0 w 89"/>
              <a:gd name="T23" fmla="*/ 0 h 110"/>
              <a:gd name="T24" fmla="*/ 0 w 89"/>
              <a:gd name="T25" fmla="*/ 0 h 110"/>
              <a:gd name="T26" fmla="*/ 0 w 89"/>
              <a:gd name="T27" fmla="*/ 0 h 110"/>
              <a:gd name="T28" fmla="*/ 0 w 89"/>
              <a:gd name="T29" fmla="*/ 0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10">
                <a:moveTo>
                  <a:pt x="52" y="36"/>
                </a:moveTo>
                <a:lnTo>
                  <a:pt x="52" y="53"/>
                </a:lnTo>
                <a:lnTo>
                  <a:pt x="89" y="86"/>
                </a:lnTo>
                <a:lnTo>
                  <a:pt x="88" y="99"/>
                </a:lnTo>
                <a:lnTo>
                  <a:pt x="76" y="110"/>
                </a:lnTo>
                <a:lnTo>
                  <a:pt x="52" y="102"/>
                </a:lnTo>
                <a:lnTo>
                  <a:pt x="40" y="103"/>
                </a:lnTo>
                <a:lnTo>
                  <a:pt x="35" y="92"/>
                </a:lnTo>
                <a:lnTo>
                  <a:pt x="44" y="75"/>
                </a:lnTo>
                <a:lnTo>
                  <a:pt x="16" y="68"/>
                </a:lnTo>
                <a:lnTo>
                  <a:pt x="0" y="44"/>
                </a:lnTo>
                <a:lnTo>
                  <a:pt x="7" y="25"/>
                </a:lnTo>
                <a:lnTo>
                  <a:pt x="5" y="0"/>
                </a:lnTo>
                <a:lnTo>
                  <a:pt x="33" y="11"/>
                </a:lnTo>
                <a:lnTo>
                  <a:pt x="52" y="3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1" name="Freeform 189">
            <a:extLst>
              <a:ext uri="{FF2B5EF4-FFF2-40B4-BE49-F238E27FC236}">
                <a16:creationId xmlns:a16="http://schemas.microsoft.com/office/drawing/2014/main" id="{FFE2346A-F5EF-4DEC-A926-B7CEA64E4C33}"/>
              </a:ext>
            </a:extLst>
          </p:cNvPr>
          <p:cNvSpPr>
            <a:spLocks noChangeAspect="1"/>
          </p:cNvSpPr>
          <p:nvPr/>
        </p:nvSpPr>
        <p:spPr bwMode="auto">
          <a:xfrm>
            <a:off x="2806823" y="3470474"/>
            <a:ext cx="15824" cy="14162"/>
          </a:xfrm>
          <a:custGeom>
            <a:avLst/>
            <a:gdLst>
              <a:gd name="T0" fmla="*/ 0 w 14"/>
              <a:gd name="T1" fmla="*/ 0 h 11"/>
              <a:gd name="T2" fmla="*/ 0 w 14"/>
              <a:gd name="T3" fmla="*/ 0 h 11"/>
              <a:gd name="T4" fmla="*/ 0 w 14"/>
              <a:gd name="T5" fmla="*/ 0 h 11"/>
              <a:gd name="T6" fmla="*/ 0 w 14"/>
              <a:gd name="T7" fmla="*/ 0 h 11"/>
              <a:gd name="T8" fmla="*/ 0 w 14"/>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0" y="8"/>
                </a:moveTo>
                <a:lnTo>
                  <a:pt x="5" y="0"/>
                </a:lnTo>
                <a:lnTo>
                  <a:pt x="14" y="0"/>
                </a:lnTo>
                <a:lnTo>
                  <a:pt x="7" y="11"/>
                </a:lnTo>
                <a:lnTo>
                  <a:pt x="0" y="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2" name="Freeform 191">
            <a:extLst>
              <a:ext uri="{FF2B5EF4-FFF2-40B4-BE49-F238E27FC236}">
                <a16:creationId xmlns:a16="http://schemas.microsoft.com/office/drawing/2014/main" id="{2B21FCE9-D24B-4A7A-A7AC-BB47EA1ED463}"/>
              </a:ext>
            </a:extLst>
          </p:cNvPr>
          <p:cNvSpPr>
            <a:spLocks noChangeAspect="1"/>
          </p:cNvSpPr>
          <p:nvPr/>
        </p:nvSpPr>
        <p:spPr bwMode="auto">
          <a:xfrm>
            <a:off x="2347906" y="3380781"/>
            <a:ext cx="42199" cy="23604"/>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
                <a:moveTo>
                  <a:pt x="0" y="19"/>
                </a:moveTo>
                <a:lnTo>
                  <a:pt x="5" y="9"/>
                </a:lnTo>
                <a:lnTo>
                  <a:pt x="19" y="0"/>
                </a:lnTo>
                <a:lnTo>
                  <a:pt x="29" y="0"/>
                </a:lnTo>
                <a:lnTo>
                  <a:pt x="10" y="15"/>
                </a:lnTo>
                <a:lnTo>
                  <a:pt x="0" y="19"/>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3" name="Freeform 192">
            <a:extLst>
              <a:ext uri="{FF2B5EF4-FFF2-40B4-BE49-F238E27FC236}">
                <a16:creationId xmlns:a16="http://schemas.microsoft.com/office/drawing/2014/main" id="{AB8396BA-3523-4349-BDD1-B1196BE8AE52}"/>
              </a:ext>
            </a:extLst>
          </p:cNvPr>
          <p:cNvSpPr>
            <a:spLocks noChangeAspect="1"/>
          </p:cNvSpPr>
          <p:nvPr/>
        </p:nvSpPr>
        <p:spPr bwMode="auto">
          <a:xfrm>
            <a:off x="2284608" y="3413826"/>
            <a:ext cx="73848" cy="33045"/>
          </a:xfrm>
          <a:custGeom>
            <a:avLst/>
            <a:gdLst>
              <a:gd name="T0" fmla="*/ 0 w 44"/>
              <a:gd name="T1" fmla="*/ 0 h 20"/>
              <a:gd name="T2" fmla="*/ 0 w 44"/>
              <a:gd name="T3" fmla="*/ 0 h 20"/>
              <a:gd name="T4" fmla="*/ 0 w 44"/>
              <a:gd name="T5" fmla="*/ 0 h 20"/>
              <a:gd name="T6" fmla="*/ 0 w 44"/>
              <a:gd name="T7" fmla="*/ 0 h 20"/>
              <a:gd name="T8" fmla="*/ 0 w 44"/>
              <a:gd name="T9" fmla="*/ 0 h 20"/>
              <a:gd name="T10" fmla="*/ 0 w 44"/>
              <a:gd name="T11" fmla="*/ 0 h 20"/>
              <a:gd name="T12" fmla="*/ 0 w 44"/>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20">
                <a:moveTo>
                  <a:pt x="7" y="14"/>
                </a:moveTo>
                <a:lnTo>
                  <a:pt x="0" y="8"/>
                </a:lnTo>
                <a:lnTo>
                  <a:pt x="9" y="0"/>
                </a:lnTo>
                <a:lnTo>
                  <a:pt x="34" y="9"/>
                </a:lnTo>
                <a:lnTo>
                  <a:pt x="44" y="6"/>
                </a:lnTo>
                <a:lnTo>
                  <a:pt x="34" y="20"/>
                </a:lnTo>
                <a:lnTo>
                  <a:pt x="7" y="14"/>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4" name="Freeform 196">
            <a:extLst>
              <a:ext uri="{FF2B5EF4-FFF2-40B4-BE49-F238E27FC236}">
                <a16:creationId xmlns:a16="http://schemas.microsoft.com/office/drawing/2014/main" id="{B2B9BCAF-A851-4B2E-83F5-901B6AF47183}"/>
              </a:ext>
            </a:extLst>
          </p:cNvPr>
          <p:cNvSpPr>
            <a:spLocks noChangeAspect="1"/>
          </p:cNvSpPr>
          <p:nvPr/>
        </p:nvSpPr>
        <p:spPr bwMode="auto">
          <a:xfrm>
            <a:off x="1182153" y="3267484"/>
            <a:ext cx="42199" cy="37766"/>
          </a:xfrm>
          <a:custGeom>
            <a:avLst/>
            <a:gdLst>
              <a:gd name="T0" fmla="*/ 0 w 26"/>
              <a:gd name="T1" fmla="*/ 0 h 23"/>
              <a:gd name="T2" fmla="*/ 0 w 26"/>
              <a:gd name="T3" fmla="*/ 0 h 23"/>
              <a:gd name="T4" fmla="*/ 0 w 26"/>
              <a:gd name="T5" fmla="*/ 0 h 23"/>
              <a:gd name="T6" fmla="*/ 0 w 26"/>
              <a:gd name="T7" fmla="*/ 0 h 23"/>
              <a:gd name="T8" fmla="*/ 0 w 26"/>
              <a:gd name="T9" fmla="*/ 0 h 23"/>
              <a:gd name="T10" fmla="*/ 0 w 26"/>
              <a:gd name="T11" fmla="*/ 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3">
                <a:moveTo>
                  <a:pt x="4" y="12"/>
                </a:moveTo>
                <a:lnTo>
                  <a:pt x="0" y="6"/>
                </a:lnTo>
                <a:lnTo>
                  <a:pt x="12" y="0"/>
                </a:lnTo>
                <a:lnTo>
                  <a:pt x="26" y="17"/>
                </a:lnTo>
                <a:lnTo>
                  <a:pt x="24" y="23"/>
                </a:lnTo>
                <a:lnTo>
                  <a:pt x="4" y="12"/>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5" name="Freeform 197">
            <a:extLst>
              <a:ext uri="{FF2B5EF4-FFF2-40B4-BE49-F238E27FC236}">
                <a16:creationId xmlns:a16="http://schemas.microsoft.com/office/drawing/2014/main" id="{902D9FAA-B8BD-40FB-8608-21F0896034B9}"/>
              </a:ext>
            </a:extLst>
          </p:cNvPr>
          <p:cNvSpPr>
            <a:spLocks noChangeAspect="1"/>
          </p:cNvSpPr>
          <p:nvPr/>
        </p:nvSpPr>
        <p:spPr bwMode="auto">
          <a:xfrm>
            <a:off x="1103030" y="3196673"/>
            <a:ext cx="26374" cy="33045"/>
          </a:xfrm>
          <a:custGeom>
            <a:avLst/>
            <a:gdLst>
              <a:gd name="T0" fmla="*/ 0 w 18"/>
              <a:gd name="T1" fmla="*/ 0 h 20"/>
              <a:gd name="T2" fmla="*/ 0 w 18"/>
              <a:gd name="T3" fmla="*/ 0 h 20"/>
              <a:gd name="T4" fmla="*/ 0 w 18"/>
              <a:gd name="T5" fmla="*/ 0 h 20"/>
              <a:gd name="T6" fmla="*/ 0 w 18"/>
              <a:gd name="T7" fmla="*/ 0 h 20"/>
              <a:gd name="T8" fmla="*/ 0 w 18"/>
              <a:gd name="T9" fmla="*/ 0 h 20"/>
              <a:gd name="T10" fmla="*/ 0 w 18"/>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0">
                <a:moveTo>
                  <a:pt x="3" y="20"/>
                </a:moveTo>
                <a:lnTo>
                  <a:pt x="0" y="8"/>
                </a:lnTo>
                <a:lnTo>
                  <a:pt x="8" y="0"/>
                </a:lnTo>
                <a:lnTo>
                  <a:pt x="18" y="12"/>
                </a:lnTo>
                <a:lnTo>
                  <a:pt x="10" y="20"/>
                </a:lnTo>
                <a:lnTo>
                  <a:pt x="3" y="20"/>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6" name="Freeform 198">
            <a:extLst>
              <a:ext uri="{FF2B5EF4-FFF2-40B4-BE49-F238E27FC236}">
                <a16:creationId xmlns:a16="http://schemas.microsoft.com/office/drawing/2014/main" id="{3C95B812-2DD0-4A3A-B06C-F8D02DD64D6A}"/>
              </a:ext>
            </a:extLst>
          </p:cNvPr>
          <p:cNvSpPr>
            <a:spLocks noChangeAspect="1"/>
          </p:cNvSpPr>
          <p:nvPr/>
        </p:nvSpPr>
        <p:spPr bwMode="auto">
          <a:xfrm>
            <a:off x="1081930" y="3097538"/>
            <a:ext cx="15824" cy="66090"/>
          </a:xfrm>
          <a:custGeom>
            <a:avLst/>
            <a:gdLst>
              <a:gd name="T0" fmla="*/ 0 w 15"/>
              <a:gd name="T1" fmla="*/ 0 h 42"/>
              <a:gd name="T2" fmla="*/ 0 w 15"/>
              <a:gd name="T3" fmla="*/ 0 h 42"/>
              <a:gd name="T4" fmla="*/ 0 w 15"/>
              <a:gd name="T5" fmla="*/ 0 h 42"/>
              <a:gd name="T6" fmla="*/ 0 w 15"/>
              <a:gd name="T7" fmla="*/ 0 h 42"/>
              <a:gd name="T8" fmla="*/ 0 w 15"/>
              <a:gd name="T9" fmla="*/ 0 h 42"/>
              <a:gd name="T10" fmla="*/ 0 w 15"/>
              <a:gd name="T11" fmla="*/ 0 h 42"/>
              <a:gd name="T12" fmla="*/ 0 w 15"/>
              <a:gd name="T13" fmla="*/ 0 h 42"/>
              <a:gd name="T14" fmla="*/ 0 w 15"/>
              <a:gd name="T15" fmla="*/ 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42">
                <a:moveTo>
                  <a:pt x="15" y="6"/>
                </a:moveTo>
                <a:lnTo>
                  <a:pt x="14" y="27"/>
                </a:lnTo>
                <a:lnTo>
                  <a:pt x="15" y="42"/>
                </a:lnTo>
                <a:lnTo>
                  <a:pt x="6" y="35"/>
                </a:lnTo>
                <a:lnTo>
                  <a:pt x="0" y="21"/>
                </a:lnTo>
                <a:lnTo>
                  <a:pt x="8" y="23"/>
                </a:lnTo>
                <a:lnTo>
                  <a:pt x="12" y="0"/>
                </a:lnTo>
                <a:lnTo>
                  <a:pt x="15" y="6"/>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7" name="Freeform 200">
            <a:extLst>
              <a:ext uri="{FF2B5EF4-FFF2-40B4-BE49-F238E27FC236}">
                <a16:creationId xmlns:a16="http://schemas.microsoft.com/office/drawing/2014/main" id="{574436A4-7DBF-4475-A2D8-BC347BDCFA14}"/>
              </a:ext>
            </a:extLst>
          </p:cNvPr>
          <p:cNvSpPr>
            <a:spLocks noChangeAspect="1"/>
          </p:cNvSpPr>
          <p:nvPr/>
        </p:nvSpPr>
        <p:spPr bwMode="auto">
          <a:xfrm>
            <a:off x="881484" y="3040890"/>
            <a:ext cx="31650" cy="28324"/>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1">
                <a:moveTo>
                  <a:pt x="0" y="15"/>
                </a:moveTo>
                <a:lnTo>
                  <a:pt x="4" y="5"/>
                </a:lnTo>
                <a:lnTo>
                  <a:pt x="12" y="0"/>
                </a:lnTo>
                <a:lnTo>
                  <a:pt x="19" y="15"/>
                </a:lnTo>
                <a:lnTo>
                  <a:pt x="17" y="21"/>
                </a:lnTo>
                <a:lnTo>
                  <a:pt x="0" y="15"/>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8" name="Freeform 201">
            <a:extLst>
              <a:ext uri="{FF2B5EF4-FFF2-40B4-BE49-F238E27FC236}">
                <a16:creationId xmlns:a16="http://schemas.microsoft.com/office/drawing/2014/main" id="{8BEEBFB2-6755-452B-8275-B87E4C0A1C7A}"/>
              </a:ext>
            </a:extLst>
          </p:cNvPr>
          <p:cNvSpPr>
            <a:spLocks noChangeAspect="1"/>
          </p:cNvSpPr>
          <p:nvPr/>
        </p:nvSpPr>
        <p:spPr bwMode="auto">
          <a:xfrm>
            <a:off x="1155779" y="3333574"/>
            <a:ext cx="31650" cy="47207"/>
          </a:xfrm>
          <a:custGeom>
            <a:avLst/>
            <a:gdLst>
              <a:gd name="T0" fmla="*/ 0 w 20"/>
              <a:gd name="T1" fmla="*/ 0 h 28"/>
              <a:gd name="T2" fmla="*/ 0 w 20"/>
              <a:gd name="T3" fmla="*/ 0 h 28"/>
              <a:gd name="T4" fmla="*/ 0 w 20"/>
              <a:gd name="T5" fmla="*/ 0 h 28"/>
              <a:gd name="T6" fmla="*/ 0 w 20"/>
              <a:gd name="T7" fmla="*/ 0 h 28"/>
              <a:gd name="T8" fmla="*/ 0 w 20"/>
              <a:gd name="T9" fmla="*/ 0 h 28"/>
              <a:gd name="T10" fmla="*/ 0 w 20"/>
              <a:gd name="T11" fmla="*/ 0 h 28"/>
              <a:gd name="T12" fmla="*/ 0 w 20"/>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8">
                <a:moveTo>
                  <a:pt x="17" y="28"/>
                </a:moveTo>
                <a:lnTo>
                  <a:pt x="0" y="11"/>
                </a:lnTo>
                <a:lnTo>
                  <a:pt x="0" y="3"/>
                </a:lnTo>
                <a:lnTo>
                  <a:pt x="3" y="0"/>
                </a:lnTo>
                <a:lnTo>
                  <a:pt x="20" y="23"/>
                </a:lnTo>
                <a:lnTo>
                  <a:pt x="20" y="28"/>
                </a:lnTo>
                <a:lnTo>
                  <a:pt x="17" y="28"/>
                </a:lnTo>
                <a:close/>
              </a:path>
            </a:pathLst>
          </a:custGeom>
          <a:solidFill>
            <a:schemeClr val="bg1">
              <a:lumMod val="85000"/>
            </a:schemeClr>
          </a:solidFill>
          <a:ln w="6350" cmpd="sng">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9" name="Rectangle 1048">
            <a:extLst>
              <a:ext uri="{FF2B5EF4-FFF2-40B4-BE49-F238E27FC236}">
                <a16:creationId xmlns:a16="http://schemas.microsoft.com/office/drawing/2014/main" id="{052BE7F7-DF24-4E86-B0B4-6CC13A560E06}"/>
              </a:ext>
            </a:extLst>
          </p:cNvPr>
          <p:cNvSpPr/>
          <p:nvPr/>
        </p:nvSpPr>
        <p:spPr bwMode="auto">
          <a:xfrm>
            <a:off x="214132" y="902075"/>
            <a:ext cx="4570829" cy="5327651"/>
          </a:xfrm>
          <a:prstGeom prst="rect">
            <a:avLst/>
          </a:prstGeom>
          <a:noFill/>
          <a:ln w="9525" cap="flat" cmpd="sng" algn="ctr">
            <a:solidFill>
              <a:schemeClr val="bg1">
                <a:lumMod val="5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050" name="TextBox 1049">
            <a:extLst>
              <a:ext uri="{FF2B5EF4-FFF2-40B4-BE49-F238E27FC236}">
                <a16:creationId xmlns:a16="http://schemas.microsoft.com/office/drawing/2014/main" id="{6732DCA3-3FAD-4775-810E-92C081129485}"/>
              </a:ext>
            </a:extLst>
          </p:cNvPr>
          <p:cNvSpPr txBox="1"/>
          <p:nvPr/>
        </p:nvSpPr>
        <p:spPr>
          <a:xfrm>
            <a:off x="767406" y="5040461"/>
            <a:ext cx="1646262" cy="6924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latin typeface="Arial" panose="020B0604020202020204"/>
              </a:rPr>
              <a:t>1 – 20 </a:t>
            </a:r>
            <a:endPar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rPr>
              <a:t>21 – 40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latin typeface="Arial" panose="020B0604020202020204"/>
              </a:rPr>
              <a:t>41 – 60 </a:t>
            </a:r>
            <a:endPar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rPr>
              <a:t>61 – 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900" b="0" i="0" u="none" strike="noStrike" kern="1200" cap="none" spc="0" normalizeH="0" baseline="0" noProof="0" dirty="0">
                <a:ln>
                  <a:noFill/>
                </a:ln>
                <a:solidFill>
                  <a:prstClr val="black"/>
                </a:solidFill>
                <a:effectLst/>
                <a:uLnTx/>
                <a:uFillTx/>
                <a:latin typeface="Arial" panose="020B0604020202020204"/>
                <a:ea typeface="+mn-ea"/>
                <a:cs typeface="+mn-cs"/>
              </a:rPr>
              <a:t>&gt; 80 </a:t>
            </a:r>
          </a:p>
        </p:txBody>
      </p:sp>
      <p:sp>
        <p:nvSpPr>
          <p:cNvPr id="1051" name="Rectangle 1050">
            <a:extLst>
              <a:ext uri="{FF2B5EF4-FFF2-40B4-BE49-F238E27FC236}">
                <a16:creationId xmlns:a16="http://schemas.microsoft.com/office/drawing/2014/main" id="{D7E2E1F3-3278-4BEA-8FDE-75D1C31C40E8}"/>
              </a:ext>
            </a:extLst>
          </p:cNvPr>
          <p:cNvSpPr/>
          <p:nvPr/>
        </p:nvSpPr>
        <p:spPr>
          <a:xfrm>
            <a:off x="546866" y="5039989"/>
            <a:ext cx="174072" cy="108575"/>
          </a:xfrm>
          <a:prstGeom prst="rect">
            <a:avLst/>
          </a:prstGeom>
          <a:solidFill>
            <a:srgbClr val="D7EFAD"/>
          </a:solidFill>
          <a:ln w="6350" cmpd="sng">
            <a:solidFill>
              <a:schemeClr val="bg1"/>
            </a:solidFill>
            <a:round/>
            <a:headEnd/>
            <a:tailEnd/>
          </a:ln>
        </p:spPr>
        <p:txBody>
          <a:bodyPr/>
          <a:lstStyle/>
          <a:p>
            <a:pPr defTabSz="914400">
              <a:spcAft>
                <a:spcPts val="0"/>
              </a:spcAft>
              <a:buFontTx/>
            </a:pPr>
            <a:endParaRPr lang="el-GR" b="1">
              <a:solidFill>
                <a:prstClr val="black"/>
              </a:solidFill>
              <a:latin typeface="Arial" panose="020B0604020202020204"/>
            </a:endParaRPr>
          </a:p>
        </p:txBody>
      </p:sp>
      <p:sp>
        <p:nvSpPr>
          <p:cNvPr id="1052" name="Rectangle 1051">
            <a:extLst>
              <a:ext uri="{FF2B5EF4-FFF2-40B4-BE49-F238E27FC236}">
                <a16:creationId xmlns:a16="http://schemas.microsoft.com/office/drawing/2014/main" id="{7CA56B7A-C282-4F92-8EA3-21249439E277}"/>
              </a:ext>
            </a:extLst>
          </p:cNvPr>
          <p:cNvSpPr/>
          <p:nvPr/>
        </p:nvSpPr>
        <p:spPr>
          <a:xfrm>
            <a:off x="546866" y="5175970"/>
            <a:ext cx="174072" cy="108575"/>
          </a:xfrm>
          <a:prstGeom prst="rect">
            <a:avLst/>
          </a:prstGeom>
          <a:solidFill>
            <a:srgbClr val="9BD732"/>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3" name="Rectangle 1052">
            <a:extLst>
              <a:ext uri="{FF2B5EF4-FFF2-40B4-BE49-F238E27FC236}">
                <a16:creationId xmlns:a16="http://schemas.microsoft.com/office/drawing/2014/main" id="{73C40E64-3B46-4396-A7B2-209970703963}"/>
              </a:ext>
            </a:extLst>
          </p:cNvPr>
          <p:cNvSpPr/>
          <p:nvPr/>
        </p:nvSpPr>
        <p:spPr>
          <a:xfrm>
            <a:off x="546866" y="5318545"/>
            <a:ext cx="174072" cy="108575"/>
          </a:xfrm>
          <a:prstGeom prst="rect">
            <a:avLst/>
          </a:prstGeom>
          <a:solidFill>
            <a:srgbClr val="76A620"/>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4" name="Rectangle 1053">
            <a:extLst>
              <a:ext uri="{FF2B5EF4-FFF2-40B4-BE49-F238E27FC236}">
                <a16:creationId xmlns:a16="http://schemas.microsoft.com/office/drawing/2014/main" id="{DFC5A09D-05D2-4303-9460-E2CD41AFFE87}"/>
              </a:ext>
            </a:extLst>
          </p:cNvPr>
          <p:cNvSpPr/>
          <p:nvPr/>
        </p:nvSpPr>
        <p:spPr>
          <a:xfrm>
            <a:off x="546866" y="5611274"/>
            <a:ext cx="174072" cy="108575"/>
          </a:xfrm>
          <a:prstGeom prst="rect">
            <a:avLst/>
          </a:prstGeom>
          <a:solidFill>
            <a:srgbClr val="3C5711"/>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5" name="Rectangle 1054">
            <a:extLst>
              <a:ext uri="{FF2B5EF4-FFF2-40B4-BE49-F238E27FC236}">
                <a16:creationId xmlns:a16="http://schemas.microsoft.com/office/drawing/2014/main" id="{F8595E1E-0078-4ECF-A1CA-F18916F19DE4}"/>
              </a:ext>
            </a:extLst>
          </p:cNvPr>
          <p:cNvSpPr/>
          <p:nvPr/>
        </p:nvSpPr>
        <p:spPr>
          <a:xfrm>
            <a:off x="546866" y="5467333"/>
            <a:ext cx="174072" cy="108575"/>
          </a:xfrm>
          <a:prstGeom prst="rect">
            <a:avLst/>
          </a:prstGeom>
          <a:solidFill>
            <a:srgbClr val="4E6F16"/>
          </a:solidFill>
          <a:ln w="6350" cmpd="sng">
            <a:solidFill>
              <a:schemeClr val="bg1"/>
            </a:solidFill>
            <a:round/>
            <a:headEnd/>
            <a:tailEnd/>
          </a:ln>
        </p:spPr>
        <p:txBody>
          <a:bodyPr/>
          <a:lstStyle/>
          <a:p>
            <a:pPr defTabSz="914400">
              <a:spcAft>
                <a:spcPts val="0"/>
              </a:spcAft>
              <a:buFontTx/>
            </a:pPr>
            <a:endParaRPr lang="el-GR" sz="800" b="1">
              <a:solidFill>
                <a:prstClr val="black"/>
              </a:solidFill>
              <a:latin typeface="Arial" panose="020B0604020202020204"/>
            </a:endParaRPr>
          </a:p>
        </p:txBody>
      </p:sp>
      <p:sp>
        <p:nvSpPr>
          <p:cNvPr id="1056" name="TextBox 1055">
            <a:extLst>
              <a:ext uri="{FF2B5EF4-FFF2-40B4-BE49-F238E27FC236}">
                <a16:creationId xmlns:a16="http://schemas.microsoft.com/office/drawing/2014/main" id="{3AAD76E4-E918-4046-9226-6877B0CCF5CC}"/>
              </a:ext>
            </a:extLst>
          </p:cNvPr>
          <p:cNvSpPr txBox="1"/>
          <p:nvPr/>
        </p:nvSpPr>
        <p:spPr>
          <a:xfrm>
            <a:off x="3451176" y="1350691"/>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48</a:t>
            </a:r>
          </a:p>
        </p:txBody>
      </p:sp>
      <p:sp>
        <p:nvSpPr>
          <p:cNvPr id="1057" name="TextBox 1056">
            <a:extLst>
              <a:ext uri="{FF2B5EF4-FFF2-40B4-BE49-F238E27FC236}">
                <a16:creationId xmlns:a16="http://schemas.microsoft.com/office/drawing/2014/main" id="{E765EB3E-9EE6-485E-9A17-C6B129A7BA71}"/>
              </a:ext>
            </a:extLst>
          </p:cNvPr>
          <p:cNvSpPr txBox="1"/>
          <p:nvPr/>
        </p:nvSpPr>
        <p:spPr>
          <a:xfrm>
            <a:off x="1896307" y="2063804"/>
            <a:ext cx="599965"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Arial" panose="020B0604020202020204"/>
                <a:ea typeface="+mn-ea"/>
                <a:cs typeface="+mn-cs"/>
              </a:rPr>
              <a:t>105</a:t>
            </a:r>
          </a:p>
        </p:txBody>
      </p:sp>
      <p:sp>
        <p:nvSpPr>
          <p:cNvPr id="1058" name="TextBox 1057">
            <a:extLst>
              <a:ext uri="{FF2B5EF4-FFF2-40B4-BE49-F238E27FC236}">
                <a16:creationId xmlns:a16="http://schemas.microsoft.com/office/drawing/2014/main" id="{365CF785-A0AD-4074-BBFF-309BA50C2DBB}"/>
              </a:ext>
            </a:extLst>
          </p:cNvPr>
          <p:cNvSpPr txBox="1"/>
          <p:nvPr/>
        </p:nvSpPr>
        <p:spPr>
          <a:xfrm>
            <a:off x="1541497" y="2441694"/>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40</a:t>
            </a:r>
          </a:p>
        </p:txBody>
      </p:sp>
      <p:sp>
        <p:nvSpPr>
          <p:cNvPr id="1059" name="TextBox 1058">
            <a:extLst>
              <a:ext uri="{FF2B5EF4-FFF2-40B4-BE49-F238E27FC236}">
                <a16:creationId xmlns:a16="http://schemas.microsoft.com/office/drawing/2014/main" id="{6DD25527-9E32-4550-8B01-82038914F618}"/>
              </a:ext>
            </a:extLst>
          </p:cNvPr>
          <p:cNvSpPr txBox="1"/>
          <p:nvPr/>
        </p:nvSpPr>
        <p:spPr>
          <a:xfrm>
            <a:off x="1282930" y="1902639"/>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45</a:t>
            </a:r>
          </a:p>
        </p:txBody>
      </p:sp>
      <p:sp>
        <p:nvSpPr>
          <p:cNvPr id="1060" name="TextBox 1059">
            <a:extLst>
              <a:ext uri="{FF2B5EF4-FFF2-40B4-BE49-F238E27FC236}">
                <a16:creationId xmlns:a16="http://schemas.microsoft.com/office/drawing/2014/main" id="{09FDCDD1-49D6-444D-BF1E-884A577F0D9F}"/>
              </a:ext>
            </a:extLst>
          </p:cNvPr>
          <p:cNvSpPr txBox="1"/>
          <p:nvPr/>
        </p:nvSpPr>
        <p:spPr>
          <a:xfrm>
            <a:off x="805195" y="2488567"/>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24</a:t>
            </a:r>
          </a:p>
        </p:txBody>
      </p:sp>
      <p:sp>
        <p:nvSpPr>
          <p:cNvPr id="1061" name="TextBox 1060">
            <a:extLst>
              <a:ext uri="{FF2B5EF4-FFF2-40B4-BE49-F238E27FC236}">
                <a16:creationId xmlns:a16="http://schemas.microsoft.com/office/drawing/2014/main" id="{16A85E75-CDBA-43E5-B1C4-6B2171BF31E6}"/>
              </a:ext>
            </a:extLst>
          </p:cNvPr>
          <p:cNvSpPr txBox="1"/>
          <p:nvPr/>
        </p:nvSpPr>
        <p:spPr>
          <a:xfrm>
            <a:off x="1722830" y="3114830"/>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25</a:t>
            </a:r>
          </a:p>
        </p:txBody>
      </p:sp>
      <p:sp>
        <p:nvSpPr>
          <p:cNvPr id="1062" name="TextBox 1061">
            <a:extLst>
              <a:ext uri="{FF2B5EF4-FFF2-40B4-BE49-F238E27FC236}">
                <a16:creationId xmlns:a16="http://schemas.microsoft.com/office/drawing/2014/main" id="{8F8F24DE-9DFC-4A83-85D3-7CE72BB3F77F}"/>
              </a:ext>
            </a:extLst>
          </p:cNvPr>
          <p:cNvSpPr txBox="1"/>
          <p:nvPr/>
        </p:nvSpPr>
        <p:spPr>
          <a:xfrm>
            <a:off x="1130219" y="3210273"/>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3</a:t>
            </a:r>
          </a:p>
        </p:txBody>
      </p:sp>
      <p:sp>
        <p:nvSpPr>
          <p:cNvPr id="1063" name="TextBox 1062">
            <a:extLst>
              <a:ext uri="{FF2B5EF4-FFF2-40B4-BE49-F238E27FC236}">
                <a16:creationId xmlns:a16="http://schemas.microsoft.com/office/drawing/2014/main" id="{BDC986FF-1E1B-426E-BC5B-7665B7B4534C}"/>
              </a:ext>
            </a:extLst>
          </p:cNvPr>
          <p:cNvSpPr txBox="1"/>
          <p:nvPr/>
        </p:nvSpPr>
        <p:spPr>
          <a:xfrm>
            <a:off x="2545391" y="3618618"/>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2</a:t>
            </a:r>
          </a:p>
        </p:txBody>
      </p:sp>
      <p:sp>
        <p:nvSpPr>
          <p:cNvPr id="1064" name="TextBox 1063">
            <a:extLst>
              <a:ext uri="{FF2B5EF4-FFF2-40B4-BE49-F238E27FC236}">
                <a16:creationId xmlns:a16="http://schemas.microsoft.com/office/drawing/2014/main" id="{43B02D42-F04C-49BF-B07B-81C81486C84A}"/>
              </a:ext>
            </a:extLst>
          </p:cNvPr>
          <p:cNvSpPr txBox="1"/>
          <p:nvPr/>
        </p:nvSpPr>
        <p:spPr>
          <a:xfrm>
            <a:off x="1678478" y="4098407"/>
            <a:ext cx="177804"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1</a:t>
            </a:r>
          </a:p>
        </p:txBody>
      </p:sp>
      <p:sp>
        <p:nvSpPr>
          <p:cNvPr id="1065" name="Rectangle: Rounded Corners 1064">
            <a:extLst>
              <a:ext uri="{FF2B5EF4-FFF2-40B4-BE49-F238E27FC236}">
                <a16:creationId xmlns:a16="http://schemas.microsoft.com/office/drawing/2014/main" id="{55A3C7D2-0D4B-44B5-8F10-213CA03829AB}"/>
              </a:ext>
            </a:extLst>
          </p:cNvPr>
          <p:cNvSpPr/>
          <p:nvPr/>
        </p:nvSpPr>
        <p:spPr>
          <a:xfrm>
            <a:off x="298605" y="968082"/>
            <a:ext cx="1404000" cy="360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Ενεργοί </a:t>
            </a:r>
            <a:r>
              <a:rPr lang="el-GR" b="1" dirty="0">
                <a:ln>
                  <a:noFill/>
                </a:ln>
                <a:solidFill>
                  <a:srgbClr val="353013"/>
                </a:solidFill>
              </a:rPr>
              <a:t>ΔΑΣΕ</a:t>
            </a:r>
            <a:r>
              <a:rPr lang="en-US" b="1" dirty="0">
                <a:ln>
                  <a:noFill/>
                </a:ln>
                <a:solidFill>
                  <a:srgbClr val="353013"/>
                </a:solidFill>
              </a:rPr>
              <a:t> </a:t>
            </a:r>
            <a:r>
              <a:rPr lang="el-GR" b="1" dirty="0">
                <a:ln>
                  <a:noFill/>
                </a:ln>
                <a:solidFill>
                  <a:srgbClr val="353013"/>
                </a:solidFill>
              </a:rPr>
              <a:t>σε επίπεδο Περιφέρειας</a:t>
            </a:r>
          </a:p>
        </p:txBody>
      </p:sp>
      <p:sp>
        <p:nvSpPr>
          <p:cNvPr id="1066" name="Rectangle: Rounded Corners 1065">
            <a:extLst>
              <a:ext uri="{FF2B5EF4-FFF2-40B4-BE49-F238E27FC236}">
                <a16:creationId xmlns:a16="http://schemas.microsoft.com/office/drawing/2014/main" id="{552D8A49-E15D-4BAF-ACF0-B8C89F83E078}"/>
              </a:ext>
            </a:extLst>
          </p:cNvPr>
          <p:cNvSpPr/>
          <p:nvPr/>
        </p:nvSpPr>
        <p:spPr>
          <a:xfrm>
            <a:off x="7451889" y="966958"/>
            <a:ext cx="1404000" cy="360000"/>
          </a:xfrm>
          <a:prstGeom prst="roundRect">
            <a:avLst/>
          </a:prstGeom>
          <a:solidFill>
            <a:schemeClr val="bg1"/>
          </a:solidFill>
          <a:ln w="12700">
            <a:solidFill>
              <a:srgbClr val="27525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l-GR" b="1" dirty="0">
                <a:solidFill>
                  <a:srgbClr val="353013"/>
                </a:solidFill>
              </a:rPr>
              <a:t>Δασεργάτες - μέλη ΔΑΣΕ σε επίπεδο Περιφέρειας</a:t>
            </a:r>
            <a:endParaRPr lang="el-GR" b="1" dirty="0">
              <a:ln>
                <a:noFill/>
              </a:ln>
              <a:solidFill>
                <a:srgbClr val="353013"/>
              </a:solidFill>
            </a:endParaRPr>
          </a:p>
        </p:txBody>
      </p:sp>
      <p:sp>
        <p:nvSpPr>
          <p:cNvPr id="1067" name="Rectangle 1066">
            <a:extLst>
              <a:ext uri="{FF2B5EF4-FFF2-40B4-BE49-F238E27FC236}">
                <a16:creationId xmlns:a16="http://schemas.microsoft.com/office/drawing/2014/main" id="{459D20C5-44B5-4324-A676-CA93FD2B1733}"/>
              </a:ext>
            </a:extLst>
          </p:cNvPr>
          <p:cNvSpPr/>
          <p:nvPr/>
        </p:nvSpPr>
        <p:spPr>
          <a:xfrm>
            <a:off x="341548" y="6569068"/>
            <a:ext cx="7875629" cy="215444"/>
          </a:xfrm>
          <a:prstGeom prst="rect">
            <a:avLst/>
          </a:prstGeom>
        </p:spPr>
        <p:txBody>
          <a:bodyPr wrap="square" lIns="91440" tIns="45720" rIns="91440" bIns="45720" anchor="t">
            <a:spAutoFit/>
          </a:bodyPr>
          <a:lstStyle/>
          <a:p>
            <a:r>
              <a:rPr lang="el-GR" sz="800" i="1" dirty="0"/>
              <a:t>Στο Μητρώο Δασικών Συνεταιρισμών (ΜΗΔΑΣΟ) είναι εγγεγραμμένοι επιπλέον 739 Δασεργάτες μη μέλη των ενεργών ΔΑΣΕ την παρούσα στιγμή.</a:t>
            </a:r>
          </a:p>
        </p:txBody>
      </p:sp>
      <p:sp>
        <p:nvSpPr>
          <p:cNvPr id="1068" name="TextBox 1067">
            <a:extLst>
              <a:ext uri="{FF2B5EF4-FFF2-40B4-BE49-F238E27FC236}">
                <a16:creationId xmlns:a16="http://schemas.microsoft.com/office/drawing/2014/main" id="{8BD08BD2-AC44-431B-BCBF-C180C0168E19}"/>
              </a:ext>
            </a:extLst>
          </p:cNvPr>
          <p:cNvSpPr txBox="1"/>
          <p:nvPr/>
        </p:nvSpPr>
        <p:spPr>
          <a:xfrm>
            <a:off x="8847681" y="3192641"/>
            <a:ext cx="997328"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b="1" i="0" u="none" strike="noStrike" kern="1200" cap="none" spc="0" normalizeH="0" baseline="0" noProof="0">
                <a:ln>
                  <a:noFill/>
                </a:ln>
                <a:solidFill>
                  <a:prstClr val="black"/>
                </a:solidFill>
                <a:effectLst/>
                <a:uLnTx/>
                <a:uFillTx/>
                <a:latin typeface="Arial" panose="020B0604020202020204"/>
                <a:ea typeface="+mn-ea"/>
                <a:cs typeface="+mn-cs"/>
              </a:rPr>
              <a:t>755</a:t>
            </a:r>
          </a:p>
        </p:txBody>
      </p:sp>
      <p:cxnSp>
        <p:nvCxnSpPr>
          <p:cNvPr id="2" name="Straight Connector 1">
            <a:extLst>
              <a:ext uri="{FF2B5EF4-FFF2-40B4-BE49-F238E27FC236}">
                <a16:creationId xmlns:a16="http://schemas.microsoft.com/office/drawing/2014/main" id="{A36B1B4B-48D0-1455-5245-B1089976FEB4}"/>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4194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Εξέλιξη ετήσιας συνολικής παραγωγής ανά κατηγορία ξύλου</a:t>
            </a:r>
          </a:p>
        </p:txBody>
      </p:sp>
      <p:sp>
        <p:nvSpPr>
          <p:cNvPr id="3" name="Flowchart: Extract 2">
            <a:extLst>
              <a:ext uri="{FF2B5EF4-FFF2-40B4-BE49-F238E27FC236}">
                <a16:creationId xmlns:a16="http://schemas.microsoft.com/office/drawing/2014/main" id="{2DC0FAAD-1F7D-2030-6EF4-4FABB381201C}"/>
              </a:ext>
            </a:extLst>
          </p:cNvPr>
          <p:cNvSpPr/>
          <p:nvPr/>
        </p:nvSpPr>
        <p:spPr>
          <a:xfrm rot="16200000">
            <a:off x="4200527" y="2273543"/>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4" name="TextBox 3">
            <a:extLst>
              <a:ext uri="{FF2B5EF4-FFF2-40B4-BE49-F238E27FC236}">
                <a16:creationId xmlns:a16="http://schemas.microsoft.com/office/drawing/2014/main" id="{CADE3B16-585F-BF3E-814D-40D9B8539E7F}"/>
              </a:ext>
            </a:extLst>
          </p:cNvPr>
          <p:cNvSpPr txBox="1"/>
          <p:nvPr/>
        </p:nvSpPr>
        <p:spPr>
          <a:xfrm>
            <a:off x="7411679" y="1691581"/>
            <a:ext cx="4075471" cy="4086225"/>
          </a:xfrm>
          <a:prstGeom prst="round2DiagRect">
            <a:avLst/>
          </a:prstGeom>
          <a:solidFill>
            <a:schemeClr val="bg1">
              <a:lumMod val="95000"/>
            </a:schemeClr>
          </a:solidFill>
          <a:ln w="19050">
            <a:solidFill>
              <a:schemeClr val="accent2">
                <a:lumMod val="50000"/>
              </a:schemeClr>
            </a:solidFill>
            <a:prstDash val="sysDash"/>
          </a:ln>
        </p:spPr>
        <p:txBody>
          <a:bodyPr wrap="square" lIns="91440" tIns="45720" rIns="91440" bIns="45720" anchor="ctr">
            <a:spAutoFit/>
          </a:bodyPr>
          <a:lstStyle/>
          <a:p>
            <a:pPr marL="176213" indent="-176213">
              <a:buFont typeface="Wingdings" panose="05000000000000000000" pitchFamily="2" charset="2"/>
              <a:buChar char="Ø"/>
            </a:pPr>
            <a:r>
              <a:rPr lang="el-GR" sz="1400" dirty="0"/>
              <a:t>Το βιομηχανικό ξύλο κυμαινόταν από 42.982 </a:t>
            </a:r>
            <a:r>
              <a:rPr lang="el-GR" sz="1400" dirty="0" err="1"/>
              <a:t>κ.μ</a:t>
            </a:r>
            <a:r>
              <a:rPr lang="el-GR" sz="1400" dirty="0"/>
              <a:t>. το 20</a:t>
            </a:r>
            <a:r>
              <a:rPr lang="en-US" sz="1400" dirty="0"/>
              <a:t>0</a:t>
            </a:r>
            <a:r>
              <a:rPr lang="el-GR" sz="1400" dirty="0"/>
              <a:t>9 έως</a:t>
            </a:r>
            <a:r>
              <a:rPr lang="en-US" sz="1400" dirty="0"/>
              <a:t> 176.535 </a:t>
            </a:r>
            <a:r>
              <a:rPr lang="el-GR" sz="1400" dirty="0" err="1"/>
              <a:t>κ.μ</a:t>
            </a:r>
            <a:r>
              <a:rPr lang="el-GR" sz="1400" dirty="0"/>
              <a:t>. το 2012 και αποτελεί τη μικρότερη ποσότητα παραγωγής συγκριτικά με το τεχνικό και καύσιμο ξύλο.</a:t>
            </a:r>
          </a:p>
          <a:p>
            <a:pPr marL="176213" indent="-176213">
              <a:buFont typeface="Wingdings" panose="05000000000000000000" pitchFamily="2" charset="2"/>
              <a:buChar char="Ø"/>
            </a:pPr>
            <a:r>
              <a:rPr lang="el-GR" sz="1400" dirty="0"/>
              <a:t>Η ποσότητα παραγωγής του τεχνικού ξύλου από το 2000 έως το 2008 κυμαίνεται άνω των 300,000κ.μ. ετησίως και στη συνέχεια κυμαίνεται από 180,000κ.μ. έως 300,000κ.μ. ετησίως, με εξαίρεση το έτος 2019, όπου η ποσότητα παραγωγής ανέρχεται άνω των 300,000κ.μ. </a:t>
            </a:r>
          </a:p>
          <a:p>
            <a:pPr marL="176213" indent="-176213">
              <a:buFont typeface="Wingdings" panose="05000000000000000000" pitchFamily="2" charset="2"/>
              <a:buChar char="Ø"/>
            </a:pPr>
            <a:r>
              <a:rPr lang="el-GR" sz="1400" dirty="0"/>
              <a:t>Διαχρονικά, η παραγωγή τεχνικού και βιομηχανικού ξύλου αθροιστικά είναι περίπου ίση με αυτή του καύσιμου.</a:t>
            </a:r>
          </a:p>
        </p:txBody>
      </p:sp>
      <p:graphicFrame>
        <p:nvGraphicFramePr>
          <p:cNvPr id="5" name="Chart 4">
            <a:extLst>
              <a:ext uri="{FF2B5EF4-FFF2-40B4-BE49-F238E27FC236}">
                <a16:creationId xmlns:a16="http://schemas.microsoft.com/office/drawing/2014/main" id="{AC707135-72C7-AE17-0385-2F1D576E54F3}"/>
              </a:ext>
            </a:extLst>
          </p:cNvPr>
          <p:cNvGraphicFramePr>
            <a:graphicFrameLocks/>
          </p:cNvGraphicFramePr>
          <p:nvPr>
            <p:extLst>
              <p:ext uri="{D42A27DB-BD31-4B8C-83A1-F6EECF244321}">
                <p14:modId xmlns:p14="http://schemas.microsoft.com/office/powerpoint/2010/main" val="4260307327"/>
              </p:ext>
            </p:extLst>
          </p:nvPr>
        </p:nvGraphicFramePr>
        <p:xfrm>
          <a:off x="508003" y="1281634"/>
          <a:ext cx="5587998" cy="5293757"/>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DF12C9EE-D3F0-57AA-5D10-5ACDEE02C0D0}"/>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7" name="Rectangle 6">
            <a:extLst>
              <a:ext uri="{FF2B5EF4-FFF2-40B4-BE49-F238E27FC236}">
                <a16:creationId xmlns:a16="http://schemas.microsoft.com/office/drawing/2014/main" id="{2447EE07-9FF9-45CE-A5DB-4B7D0474B5A2}"/>
              </a:ext>
            </a:extLst>
          </p:cNvPr>
          <p:cNvSpPr/>
          <p:nvPr/>
        </p:nvSpPr>
        <p:spPr>
          <a:xfrm>
            <a:off x="6635171" y="6356822"/>
            <a:ext cx="4725674" cy="400110"/>
          </a:xfrm>
          <a:prstGeom prst="rect">
            <a:avLst/>
          </a:prstGeom>
        </p:spPr>
        <p:txBody>
          <a:bodyPr wrap="square" lIns="91440" tIns="45720" rIns="91440" bIns="45720" anchor="t">
            <a:spAutoFit/>
          </a:bodyPr>
          <a:lstStyle/>
          <a:p>
            <a:r>
              <a:rPr lang="el-GR" sz="1000" i="1" dirty="0"/>
              <a:t>Πηγή: </a:t>
            </a:r>
            <a:r>
              <a:rPr lang="en-US" sz="1000" i="1" dirty="0">
                <a:hlinkClick r:id="rId4"/>
              </a:rPr>
              <a:t>https://ypen.gov.gr/perivallon/dasi/diacheirisi-dason/etisia-synoliki-paragogi-dasikon-proionton/</a:t>
            </a:r>
            <a:r>
              <a:rPr lang="el-GR" sz="1000" i="1" dirty="0"/>
              <a:t>  και δεδομένα της Γενικής Γραμματείας Δασών</a:t>
            </a:r>
          </a:p>
        </p:txBody>
      </p:sp>
    </p:spTree>
    <p:extLst>
      <p:ext uri="{BB962C8B-B14F-4D97-AF65-F5344CB8AC3E}">
        <p14:creationId xmlns:p14="http://schemas.microsoft.com/office/powerpoint/2010/main" val="24159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Κατανομή δασικών προϊόντων ανά δασοπονικό είδος</a:t>
            </a:r>
          </a:p>
        </p:txBody>
      </p:sp>
      <p:sp>
        <p:nvSpPr>
          <p:cNvPr id="3" name="Flowchart: Extract 2">
            <a:extLst>
              <a:ext uri="{FF2B5EF4-FFF2-40B4-BE49-F238E27FC236}">
                <a16:creationId xmlns:a16="http://schemas.microsoft.com/office/drawing/2014/main" id="{2DC0FAAD-1F7D-2030-6EF4-4FABB381201C}"/>
              </a:ext>
            </a:extLst>
          </p:cNvPr>
          <p:cNvSpPr/>
          <p:nvPr/>
        </p:nvSpPr>
        <p:spPr>
          <a:xfrm rot="16200000">
            <a:off x="3638552" y="2225918"/>
            <a:ext cx="3790948" cy="3309937"/>
          </a:xfrm>
          <a:prstGeom prst="flowChartExtract">
            <a:avLst/>
          </a:prstGeom>
          <a:gradFill>
            <a:gsLst>
              <a:gs pos="91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sp>
        <p:nvSpPr>
          <p:cNvPr id="6" name="Rectangle 5">
            <a:extLst>
              <a:ext uri="{FF2B5EF4-FFF2-40B4-BE49-F238E27FC236}">
                <a16:creationId xmlns:a16="http://schemas.microsoft.com/office/drawing/2014/main" id="{1BB48780-493C-4D07-D6D0-C48F1FF64560}"/>
              </a:ext>
            </a:extLst>
          </p:cNvPr>
          <p:cNvSpPr/>
          <p:nvPr/>
        </p:nvSpPr>
        <p:spPr>
          <a:xfrm>
            <a:off x="808352" y="1278930"/>
            <a:ext cx="4725673" cy="5238750"/>
          </a:xfrm>
          <a:prstGeom prst="rect">
            <a:avLst/>
          </a:prstGeom>
          <a:solidFill>
            <a:schemeClr val="tx2">
              <a:lumMod val="20000"/>
              <a:lumOff val="80000"/>
            </a:schemeClr>
          </a:solidFill>
          <a:ln w="19050">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l-GR" sz="2400">
              <a:solidFill>
                <a:schemeClr val="bg1"/>
              </a:solidFill>
            </a:endParaRPr>
          </a:p>
        </p:txBody>
      </p:sp>
      <p:graphicFrame>
        <p:nvGraphicFramePr>
          <p:cNvPr id="7" name="Chart 6">
            <a:extLst>
              <a:ext uri="{FF2B5EF4-FFF2-40B4-BE49-F238E27FC236}">
                <a16:creationId xmlns:a16="http://schemas.microsoft.com/office/drawing/2014/main" id="{CB54908E-424A-59EA-AE6B-3F5FB7BC9985}"/>
              </a:ext>
            </a:extLst>
          </p:cNvPr>
          <p:cNvGraphicFramePr>
            <a:graphicFrameLocks/>
          </p:cNvGraphicFramePr>
          <p:nvPr/>
        </p:nvGraphicFramePr>
        <p:xfrm>
          <a:off x="890902" y="1237253"/>
          <a:ext cx="4560570" cy="489367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D6AB2662-70DA-29BB-5BF7-484DFB1B1111}"/>
              </a:ext>
            </a:extLst>
          </p:cNvPr>
          <p:cNvSpPr/>
          <p:nvPr/>
        </p:nvSpPr>
        <p:spPr>
          <a:xfrm>
            <a:off x="808350" y="6104869"/>
            <a:ext cx="4725674" cy="400110"/>
          </a:xfrm>
          <a:prstGeom prst="rect">
            <a:avLst/>
          </a:prstGeom>
        </p:spPr>
        <p:txBody>
          <a:bodyPr wrap="square" lIns="91440" tIns="45720" rIns="91440" bIns="45720" anchor="t">
            <a:spAutoFit/>
          </a:bodyPr>
          <a:lstStyle/>
          <a:p>
            <a:r>
              <a:rPr lang="el-GR" sz="1000" i="1" dirty="0"/>
              <a:t>Πηγή: </a:t>
            </a:r>
            <a:r>
              <a:rPr lang="en-US" sz="1000" i="1" dirty="0">
                <a:hlinkClick r:id="rId4"/>
              </a:rPr>
              <a:t>https://ypen.gov.gr/perivallon/dasi/diacheirisi-dason/etisia-synoliki-paragogi-dasikon-proionton/</a:t>
            </a:r>
            <a:r>
              <a:rPr lang="el-GR" sz="1000" i="1" dirty="0"/>
              <a:t> </a:t>
            </a:r>
          </a:p>
        </p:txBody>
      </p:sp>
      <p:sp>
        <p:nvSpPr>
          <p:cNvPr id="9" name="Rectangle: Diagonal Corners Rounded 8">
            <a:extLst>
              <a:ext uri="{FF2B5EF4-FFF2-40B4-BE49-F238E27FC236}">
                <a16:creationId xmlns:a16="http://schemas.microsoft.com/office/drawing/2014/main" id="{6A10DCE2-551C-45AA-9CD9-FC9701A8BAF2}"/>
              </a:ext>
            </a:extLst>
          </p:cNvPr>
          <p:cNvSpPr/>
          <p:nvPr/>
        </p:nvSpPr>
        <p:spPr>
          <a:xfrm>
            <a:off x="6682388" y="1278930"/>
            <a:ext cx="4725673" cy="5238750"/>
          </a:xfrm>
          <a:prstGeom prst="round2DiagRect">
            <a:avLst/>
          </a:prstGeom>
          <a:solidFill>
            <a:schemeClr val="bg1">
              <a:lumMod val="95000"/>
            </a:schemeClr>
          </a:solidFill>
          <a:ln w="19050">
            <a:solidFill>
              <a:schemeClr val="accent2">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342900" indent="-342900" algn="l">
              <a:buFont typeface="Wingdings" panose="05000000000000000000" pitchFamily="2" charset="2"/>
              <a:buChar char="Ø"/>
            </a:pPr>
            <a:r>
              <a:rPr lang="el-GR" sz="1400" dirty="0">
                <a:solidFill>
                  <a:schemeClr val="tx1"/>
                </a:solidFill>
              </a:rPr>
              <a:t>Η ετήσια παραγωγή από δημόσια δάση της Χώρας αποτελείται κατά βάση (σε ποσοστό αθροιστικά 85%) από Πεύκη, Οξυά και Δρυς (σε ποσοστό 27-30% ισομερώς).</a:t>
            </a:r>
          </a:p>
          <a:p>
            <a:pPr marL="342900" indent="-342900" algn="l">
              <a:buFont typeface="Wingdings" panose="05000000000000000000" pitchFamily="2" charset="2"/>
              <a:buChar char="Ø"/>
            </a:pPr>
            <a:r>
              <a:rPr lang="el-GR" sz="1400" dirty="0">
                <a:solidFill>
                  <a:schemeClr val="tx1"/>
                </a:solidFill>
              </a:rPr>
              <a:t>Ως προς την καύσιμη ξυλεία, η Δρυς αποτελεί το μεγαλύτερο ποσοστό και ανέρχεται σε 55%. Ακολουθεί η Οξυά με 30%, ενώ ως προς το τεχνικό ξύλο το μεγαλύτερο ποσοστό αντιστοιχεί σε Πεύκη και Οξυά (&gt;30%).</a:t>
            </a:r>
          </a:p>
          <a:p>
            <a:pPr marL="342900" indent="-342900" algn="l">
              <a:buFont typeface="Wingdings" panose="05000000000000000000" pitchFamily="2" charset="2"/>
              <a:buChar char="Ø"/>
            </a:pPr>
            <a:r>
              <a:rPr lang="el-GR" sz="1400" dirty="0">
                <a:solidFill>
                  <a:schemeClr val="tx1"/>
                </a:solidFill>
              </a:rPr>
              <a:t>Το μεγαλύτερο ποσοστό βιομηχανικής ξυλείας παράγεται από την Πεύκη, το οποίο αντιστοιχεί σε ~80%.</a:t>
            </a:r>
          </a:p>
          <a:p>
            <a:pPr marL="342900" indent="-342900">
              <a:buFont typeface="Wingdings" panose="05000000000000000000" pitchFamily="2" charset="2"/>
              <a:buChar char="Ø"/>
            </a:pPr>
            <a:r>
              <a:rPr lang="el-GR" sz="1400" dirty="0">
                <a:solidFill>
                  <a:schemeClr val="tx1"/>
                </a:solidFill>
              </a:rPr>
              <a:t>~25% του συνόλου των καυσόξυλων από ΔΑΣΕ διανέμεται για την κάλυψη ατομικών αναγκών των κατοίκων, έναντι χαμηλού τιμήματος</a:t>
            </a:r>
          </a:p>
        </p:txBody>
      </p:sp>
      <p:sp>
        <p:nvSpPr>
          <p:cNvPr id="10" name="Rectangle 9">
            <a:extLst>
              <a:ext uri="{FF2B5EF4-FFF2-40B4-BE49-F238E27FC236}">
                <a16:creationId xmlns:a16="http://schemas.microsoft.com/office/drawing/2014/main" id="{2481B171-B4AE-8C69-143E-91E302A9FE92}"/>
              </a:ext>
            </a:extLst>
          </p:cNvPr>
          <p:cNvSpPr/>
          <p:nvPr/>
        </p:nvSpPr>
        <p:spPr>
          <a:xfrm>
            <a:off x="4330792" y="5869107"/>
            <a:ext cx="268764" cy="246221"/>
          </a:xfrm>
          <a:prstGeom prst="rect">
            <a:avLst/>
          </a:prstGeom>
        </p:spPr>
        <p:txBody>
          <a:bodyPr wrap="square" lIns="91440" tIns="45720" rIns="91440" bIns="45720" anchor="t">
            <a:spAutoFit/>
          </a:bodyPr>
          <a:lstStyle/>
          <a:p>
            <a:r>
              <a:rPr lang="el-GR" sz="1000" i="1"/>
              <a:t>*</a:t>
            </a:r>
          </a:p>
        </p:txBody>
      </p:sp>
      <p:cxnSp>
        <p:nvCxnSpPr>
          <p:cNvPr id="11" name="Straight Connector 10">
            <a:extLst>
              <a:ext uri="{FF2B5EF4-FFF2-40B4-BE49-F238E27FC236}">
                <a16:creationId xmlns:a16="http://schemas.microsoft.com/office/drawing/2014/main" id="{56768E07-9BEE-64BE-35C8-94D41262FED1}"/>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7272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Μέγεθος αγοράς κλάδου - Δασοκομία &amp; Υλοτομία</a:t>
            </a:r>
          </a:p>
        </p:txBody>
      </p:sp>
      <p:sp>
        <p:nvSpPr>
          <p:cNvPr id="3" name="Rectangle 2">
            <a:extLst>
              <a:ext uri="{FF2B5EF4-FFF2-40B4-BE49-F238E27FC236}">
                <a16:creationId xmlns:a16="http://schemas.microsoft.com/office/drawing/2014/main" id="{901A6986-C646-20E7-D755-DD9775A42527}"/>
              </a:ext>
            </a:extLst>
          </p:cNvPr>
          <p:cNvSpPr/>
          <p:nvPr/>
        </p:nvSpPr>
        <p:spPr>
          <a:xfrm>
            <a:off x="635089" y="1198072"/>
            <a:ext cx="5460911" cy="517020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7973" tIns="97973" rIns="97973" bIns="97973" rtlCol="0" anchor="ctr"/>
          <a:lstStyle/>
          <a:p>
            <a:pPr>
              <a:spcAft>
                <a:spcPts val="544"/>
              </a:spcAft>
            </a:pPr>
            <a:endParaRPr lang="el-GR" sz="907" b="1">
              <a:solidFill>
                <a:srgbClr val="4F2D7F"/>
              </a:solidFill>
              <a:latin typeface="Arial" panose="020B0604020202020204"/>
            </a:endParaRPr>
          </a:p>
        </p:txBody>
      </p:sp>
      <p:graphicFrame>
        <p:nvGraphicFramePr>
          <p:cNvPr id="4" name="Chart 3">
            <a:extLst>
              <a:ext uri="{FF2B5EF4-FFF2-40B4-BE49-F238E27FC236}">
                <a16:creationId xmlns:a16="http://schemas.microsoft.com/office/drawing/2014/main" id="{75EEBBC4-BDED-73C3-9132-472F4FCECC31}"/>
              </a:ext>
            </a:extLst>
          </p:cNvPr>
          <p:cNvGraphicFramePr>
            <a:graphicFrameLocks/>
          </p:cNvGraphicFramePr>
          <p:nvPr>
            <p:extLst>
              <p:ext uri="{D42A27DB-BD31-4B8C-83A1-F6EECF244321}">
                <p14:modId xmlns:p14="http://schemas.microsoft.com/office/powerpoint/2010/main" val="1204236893"/>
              </p:ext>
            </p:extLst>
          </p:nvPr>
        </p:nvGraphicFramePr>
        <p:xfrm>
          <a:off x="635092" y="1502129"/>
          <a:ext cx="5460908" cy="46086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7BED7B85-9F69-92F6-3639-EB94D8172E47}"/>
              </a:ext>
            </a:extLst>
          </p:cNvPr>
          <p:cNvSpPr/>
          <p:nvPr/>
        </p:nvSpPr>
        <p:spPr>
          <a:xfrm>
            <a:off x="635090" y="953139"/>
            <a:ext cx="10921821" cy="244933"/>
          </a:xfrm>
          <a:prstGeom prst="rect">
            <a:avLst/>
          </a:prstGeom>
          <a:solidFill>
            <a:srgbClr val="27525A"/>
          </a:solidFill>
          <a:ln>
            <a:noFill/>
          </a:ln>
        </p:spPr>
        <p:style>
          <a:lnRef idx="2">
            <a:schemeClr val="accent1">
              <a:shade val="50000"/>
            </a:schemeClr>
          </a:lnRef>
          <a:fillRef idx="1">
            <a:schemeClr val="accent1"/>
          </a:fillRef>
          <a:effectRef idx="0">
            <a:schemeClr val="accent1"/>
          </a:effectRef>
          <a:fontRef idx="minor">
            <a:schemeClr val="lt1"/>
          </a:fontRef>
        </p:style>
        <p:txBody>
          <a:bodyPr lIns="65315" tIns="0" rIns="0" bIns="0" rtlCol="0" anchor="ctr"/>
          <a:lstStyle/>
          <a:p>
            <a:pPr defTabSz="914406"/>
            <a:r>
              <a:rPr lang="el-GR" sz="1400" b="1" dirty="0">
                <a:solidFill>
                  <a:prstClr val="white"/>
                </a:solidFill>
                <a:latin typeface="Arial" panose="020B0604020202020204"/>
              </a:rPr>
              <a:t>Εισαγωγές &amp; εξαγωγές από «Δασοκομία και υλοτομία» (€ </a:t>
            </a:r>
            <a:r>
              <a:rPr lang="el-GR" sz="1400" b="1" dirty="0" err="1">
                <a:solidFill>
                  <a:prstClr val="white"/>
                </a:solidFill>
                <a:latin typeface="Arial" panose="020B0604020202020204"/>
              </a:rPr>
              <a:t>χιλ</a:t>
            </a:r>
            <a:r>
              <a:rPr lang="el-GR" sz="1400" b="1" dirty="0">
                <a:solidFill>
                  <a:prstClr val="white"/>
                </a:solidFill>
                <a:latin typeface="Arial" panose="020B0604020202020204"/>
              </a:rPr>
              <a:t>)</a:t>
            </a:r>
          </a:p>
        </p:txBody>
      </p:sp>
      <p:sp>
        <p:nvSpPr>
          <p:cNvPr id="6" name="TextBox 5">
            <a:extLst>
              <a:ext uri="{FF2B5EF4-FFF2-40B4-BE49-F238E27FC236}">
                <a16:creationId xmlns:a16="http://schemas.microsoft.com/office/drawing/2014/main" id="{B3C70A59-A8C6-5F5C-E2F8-21304E1F87E5}"/>
              </a:ext>
            </a:extLst>
          </p:cNvPr>
          <p:cNvSpPr txBox="1"/>
          <p:nvPr/>
        </p:nvSpPr>
        <p:spPr>
          <a:xfrm>
            <a:off x="724505" y="6166018"/>
            <a:ext cx="1491009" cy="146643"/>
          </a:xfrm>
          <a:prstGeom prst="rect">
            <a:avLst/>
          </a:prstGeom>
          <a:noFill/>
        </p:spPr>
        <p:txBody>
          <a:bodyPr wrap="square" lIns="0" tIns="0" rIns="0" bIns="0" rtlCol="0">
            <a:spAutoFit/>
          </a:bodyPr>
          <a:lstStyle/>
          <a:p>
            <a:r>
              <a:rPr lang="el-GR" sz="953" b="1" i="1" dirty="0"/>
              <a:t>Πηγή: </a:t>
            </a:r>
            <a:r>
              <a:rPr lang="en-US" sz="953" b="1" i="1" dirty="0"/>
              <a:t>Eurostat</a:t>
            </a:r>
            <a:endParaRPr lang="el-GR" sz="953" b="1" i="1" dirty="0"/>
          </a:p>
        </p:txBody>
      </p:sp>
      <p:sp>
        <p:nvSpPr>
          <p:cNvPr id="7" name="Rectangle: Diagonal Corners Rounded 6">
            <a:extLst>
              <a:ext uri="{FF2B5EF4-FFF2-40B4-BE49-F238E27FC236}">
                <a16:creationId xmlns:a16="http://schemas.microsoft.com/office/drawing/2014/main" id="{943AE248-8AA5-7E9F-C1B9-C8C0A2887E52}"/>
              </a:ext>
            </a:extLst>
          </p:cNvPr>
          <p:cNvSpPr/>
          <p:nvPr/>
        </p:nvSpPr>
        <p:spPr>
          <a:xfrm>
            <a:off x="6216650" y="1380026"/>
            <a:ext cx="5340258" cy="4988246"/>
          </a:xfrm>
          <a:prstGeom prst="round2DiagRect">
            <a:avLst/>
          </a:prstGeom>
          <a:solidFill>
            <a:schemeClr val="bg1">
              <a:lumMod val="95000"/>
            </a:schemeClr>
          </a:solidFill>
          <a:ln w="19050">
            <a:solidFill>
              <a:srgbClr val="27525A"/>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Bef>
                <a:spcPts val="400"/>
              </a:spcBef>
              <a:spcAft>
                <a:spcPts val="400"/>
              </a:spcAft>
            </a:pPr>
            <a:r>
              <a:rPr lang="el-GR" sz="1400" b="1" dirty="0">
                <a:solidFill>
                  <a:srgbClr val="6A884A"/>
                </a:solidFill>
              </a:rPr>
              <a:t>Στον συγκεκριμένο κλάδο περιλαμβάνονται:</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02.10</a:t>
            </a:r>
            <a:r>
              <a:rPr lang="el-GR" sz="1100" dirty="0">
                <a:solidFill>
                  <a:schemeClr val="tx1"/>
                </a:solidFill>
              </a:rPr>
              <a:t>  Δασοκομία και άλλες δασοκομικές δραστηριότητες</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02.20</a:t>
            </a:r>
            <a:r>
              <a:rPr lang="el-GR" sz="1100" dirty="0">
                <a:solidFill>
                  <a:schemeClr val="tx1"/>
                </a:solidFill>
              </a:rPr>
              <a:t>  Υλοτομία</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02.30</a:t>
            </a:r>
            <a:r>
              <a:rPr lang="el-GR" sz="1100" dirty="0">
                <a:solidFill>
                  <a:schemeClr val="tx1"/>
                </a:solidFill>
              </a:rPr>
              <a:t>  Συλλογή προϊόντων αυτοφυών φυτών μη ξυλώδους μορφής</a:t>
            </a:r>
          </a:p>
          <a:p>
            <a:pPr marL="171450" indent="-171450">
              <a:spcBef>
                <a:spcPts val="400"/>
              </a:spcBef>
              <a:spcAft>
                <a:spcPts val="400"/>
              </a:spcAft>
              <a:buFont typeface="Wingdings" panose="05000000000000000000" pitchFamily="2" charset="2"/>
              <a:buChar char="v"/>
            </a:pPr>
            <a:r>
              <a:rPr lang="el-GR" sz="1100" b="1" dirty="0">
                <a:solidFill>
                  <a:schemeClr val="tx1"/>
                </a:solidFill>
              </a:rPr>
              <a:t>02.40</a:t>
            </a:r>
            <a:r>
              <a:rPr lang="el-GR" sz="1100" dirty="0">
                <a:solidFill>
                  <a:schemeClr val="tx1"/>
                </a:solidFill>
              </a:rPr>
              <a:t>  Υποστηρικτικές προς τη δασοκομία υπηρεσίες</a:t>
            </a:r>
            <a:endParaRPr lang="el-GR" sz="1200" b="1" dirty="0">
              <a:solidFill>
                <a:srgbClr val="6A884A"/>
              </a:solidFill>
            </a:endParaRPr>
          </a:p>
          <a:p>
            <a:pPr algn="ctr">
              <a:spcBef>
                <a:spcPts val="400"/>
              </a:spcBef>
              <a:spcAft>
                <a:spcPts val="400"/>
              </a:spcAft>
            </a:pPr>
            <a:r>
              <a:rPr lang="el-GR" sz="1400" b="1" dirty="0">
                <a:solidFill>
                  <a:srgbClr val="6A884A"/>
                </a:solidFill>
              </a:rPr>
              <a:t>Βασικά προϊόντα:</a:t>
            </a:r>
          </a:p>
          <a:p>
            <a:pPr marL="171450" indent="-171450">
              <a:spcBef>
                <a:spcPts val="400"/>
              </a:spcBef>
              <a:spcAft>
                <a:spcPts val="400"/>
              </a:spcAft>
              <a:buFont typeface="Wingdings" panose="05000000000000000000" pitchFamily="2" charset="2"/>
              <a:buChar char="ü"/>
            </a:pPr>
            <a:r>
              <a:rPr lang="el-GR" sz="1100" dirty="0">
                <a:solidFill>
                  <a:schemeClr val="tx1"/>
                </a:solidFill>
              </a:rPr>
              <a:t>Ξυλεία σε μορφή κυλινδρικών στρογγυλευμένων δοκών</a:t>
            </a:r>
          </a:p>
          <a:p>
            <a:pPr marL="171450" indent="-171450">
              <a:spcBef>
                <a:spcPts val="400"/>
              </a:spcBef>
              <a:spcAft>
                <a:spcPts val="400"/>
              </a:spcAft>
              <a:buFont typeface="Wingdings" panose="05000000000000000000" pitchFamily="2" charset="2"/>
              <a:buChar char="ü"/>
            </a:pPr>
            <a:r>
              <a:rPr lang="el-GR" sz="1100" dirty="0">
                <a:solidFill>
                  <a:schemeClr val="tx1"/>
                </a:solidFill>
              </a:rPr>
              <a:t>Δασικά προϊόντα μη ξυλώδους μορφής</a:t>
            </a:r>
          </a:p>
          <a:p>
            <a:pPr marL="171450" indent="-171450">
              <a:spcBef>
                <a:spcPts val="400"/>
              </a:spcBef>
              <a:spcAft>
                <a:spcPts val="400"/>
              </a:spcAft>
              <a:buFont typeface="Wingdings" panose="05000000000000000000" pitchFamily="2" charset="2"/>
              <a:buChar char="ü"/>
            </a:pPr>
            <a:r>
              <a:rPr lang="el-GR" sz="1100" dirty="0">
                <a:solidFill>
                  <a:schemeClr val="tx1"/>
                </a:solidFill>
              </a:rPr>
              <a:t>Καυσόξυλα / Ξυλοκάρβουνα</a:t>
            </a:r>
            <a:endParaRPr lang="el-GR" sz="1200" b="1" dirty="0">
              <a:solidFill>
                <a:srgbClr val="6A884A"/>
              </a:solidFill>
            </a:endParaRPr>
          </a:p>
          <a:p>
            <a:pPr algn="ctr">
              <a:spcBef>
                <a:spcPts val="400"/>
              </a:spcBef>
              <a:spcAft>
                <a:spcPts val="400"/>
              </a:spcAft>
            </a:pPr>
            <a:r>
              <a:rPr lang="el-GR" sz="1400" b="1" dirty="0">
                <a:solidFill>
                  <a:srgbClr val="6A884A"/>
                </a:solidFill>
              </a:rPr>
              <a:t>Συμπεράσματα:</a:t>
            </a:r>
          </a:p>
          <a:p>
            <a:pPr marL="171450" indent="-171450">
              <a:spcBef>
                <a:spcPts val="400"/>
              </a:spcBef>
              <a:spcAft>
                <a:spcPts val="400"/>
              </a:spcAft>
              <a:buFont typeface="Wingdings" panose="05000000000000000000" pitchFamily="2" charset="2"/>
              <a:buChar char="Ø"/>
            </a:pPr>
            <a:r>
              <a:rPr lang="el-GR" sz="1100" dirty="0">
                <a:solidFill>
                  <a:schemeClr val="tx1"/>
                </a:solidFill>
                <a:ea typeface="Times New Roman" panose="02020603050405020304" pitchFamily="18" charset="0"/>
              </a:rPr>
              <a:t>Από το </a:t>
            </a:r>
            <a:r>
              <a:rPr lang="el-GR" sz="1100" b="1" dirty="0">
                <a:solidFill>
                  <a:schemeClr val="tx1"/>
                </a:solidFill>
                <a:ea typeface="Times New Roman" panose="02020603050405020304" pitchFamily="18" charset="0"/>
              </a:rPr>
              <a:t>2012 έως το 2022</a:t>
            </a:r>
            <a:r>
              <a:rPr lang="el-GR" sz="1100" dirty="0">
                <a:solidFill>
                  <a:schemeClr val="tx1"/>
                </a:solidFill>
                <a:ea typeface="Times New Roman" panose="02020603050405020304" pitchFamily="18" charset="0"/>
              </a:rPr>
              <a:t>, παρατηρείται </a:t>
            </a:r>
            <a:r>
              <a:rPr lang="el-GR" sz="1100" b="1" dirty="0">
                <a:solidFill>
                  <a:schemeClr val="tx1"/>
                </a:solidFill>
                <a:ea typeface="Times New Roman" panose="02020603050405020304" pitchFamily="18" charset="0"/>
              </a:rPr>
              <a:t>αύξηση των εισαγωγών κατά 107,4%</a:t>
            </a:r>
            <a:r>
              <a:rPr lang="el-GR" sz="1100" dirty="0">
                <a:solidFill>
                  <a:schemeClr val="tx1"/>
                </a:solidFill>
                <a:ea typeface="Times New Roman" panose="02020603050405020304" pitchFamily="18" charset="0"/>
              </a:rPr>
              <a:t>, ενώ παράλληλα </a:t>
            </a:r>
            <a:r>
              <a:rPr lang="el-GR" sz="1100" b="1" dirty="0">
                <a:solidFill>
                  <a:schemeClr val="tx1"/>
                </a:solidFill>
                <a:ea typeface="Times New Roman" panose="02020603050405020304" pitchFamily="18" charset="0"/>
              </a:rPr>
              <a:t>μείωση των εξαγωγών κατά 55,0%</a:t>
            </a:r>
          </a:p>
          <a:p>
            <a:pPr marL="171450" indent="-171450">
              <a:spcBef>
                <a:spcPts val="400"/>
              </a:spcBef>
              <a:spcAft>
                <a:spcPts val="400"/>
              </a:spcAft>
              <a:buFont typeface="Wingdings" panose="05000000000000000000" pitchFamily="2" charset="2"/>
              <a:buChar char="Ø"/>
            </a:pPr>
            <a:r>
              <a:rPr lang="el-GR" sz="1100" dirty="0">
                <a:solidFill>
                  <a:schemeClr val="tx1"/>
                </a:solidFill>
                <a:ea typeface="Times New Roman" panose="02020603050405020304" pitchFamily="18" charset="0"/>
              </a:rPr>
              <a:t>Το 2020 καταγράφεται η </a:t>
            </a:r>
            <a:r>
              <a:rPr lang="el-GR" sz="1100" b="1" dirty="0">
                <a:solidFill>
                  <a:schemeClr val="tx1"/>
                </a:solidFill>
                <a:ea typeface="Times New Roman" panose="02020603050405020304" pitchFamily="18" charset="0"/>
              </a:rPr>
              <a:t>χαμηλότερη εξαγωγική δραστηριότητα</a:t>
            </a:r>
            <a:r>
              <a:rPr lang="el-GR" sz="1100" dirty="0">
                <a:solidFill>
                  <a:schemeClr val="tx1"/>
                </a:solidFill>
                <a:ea typeface="Times New Roman" panose="02020603050405020304" pitchFamily="18" charset="0"/>
              </a:rPr>
              <a:t> του κλάδου, ως </a:t>
            </a:r>
            <a:r>
              <a:rPr lang="el-GR" sz="1100" b="1" dirty="0">
                <a:solidFill>
                  <a:schemeClr val="tx1"/>
                </a:solidFill>
                <a:ea typeface="Times New Roman" panose="02020603050405020304" pitchFamily="18" charset="0"/>
              </a:rPr>
              <a:t>συνέπεια των περιορισμών που επέφερε η πανδημία </a:t>
            </a:r>
            <a:r>
              <a:rPr lang="en-US" sz="1100" b="1" dirty="0">
                <a:solidFill>
                  <a:schemeClr val="tx1"/>
                </a:solidFill>
                <a:ea typeface="Times New Roman" panose="02020603050405020304" pitchFamily="18" charset="0"/>
              </a:rPr>
              <a:t>Covid-19</a:t>
            </a:r>
            <a:endParaRPr lang="el-GR" sz="1100" b="1" dirty="0">
              <a:solidFill>
                <a:schemeClr val="tx1"/>
              </a:solidFill>
              <a:ea typeface="Times New Roman" panose="02020603050405020304" pitchFamily="18" charset="0"/>
            </a:endParaRPr>
          </a:p>
          <a:p>
            <a:pPr marL="171450" indent="-171450">
              <a:spcBef>
                <a:spcPts val="400"/>
              </a:spcBef>
              <a:spcAft>
                <a:spcPts val="400"/>
              </a:spcAft>
              <a:buFont typeface="Wingdings" panose="05000000000000000000" pitchFamily="2" charset="2"/>
              <a:buChar char="Ø"/>
            </a:pPr>
            <a:r>
              <a:rPr lang="el-GR" sz="1100" dirty="0">
                <a:solidFill>
                  <a:schemeClr val="tx1"/>
                </a:solidFill>
                <a:ea typeface="Times New Roman" panose="02020603050405020304" pitchFamily="18" charset="0"/>
              </a:rPr>
              <a:t>Από το </a:t>
            </a:r>
            <a:r>
              <a:rPr lang="el-GR" sz="1100" b="1" dirty="0">
                <a:solidFill>
                  <a:schemeClr val="tx1"/>
                </a:solidFill>
                <a:ea typeface="Times New Roman" panose="02020603050405020304" pitchFamily="18" charset="0"/>
              </a:rPr>
              <a:t>2018 και έπειτα</a:t>
            </a:r>
            <a:r>
              <a:rPr lang="el-GR" sz="1100" dirty="0">
                <a:solidFill>
                  <a:schemeClr val="tx1"/>
                </a:solidFill>
                <a:ea typeface="Times New Roman" panose="02020603050405020304" pitchFamily="18" charset="0"/>
              </a:rPr>
              <a:t>, παρατηρείται </a:t>
            </a:r>
            <a:r>
              <a:rPr lang="el-GR" sz="1100" b="1" dirty="0">
                <a:solidFill>
                  <a:schemeClr val="tx1"/>
                </a:solidFill>
                <a:ea typeface="Times New Roman" panose="02020603050405020304" pitchFamily="18" charset="0"/>
              </a:rPr>
              <a:t>συνεχόμενη αύξηση των εισαγωγών</a:t>
            </a:r>
            <a:r>
              <a:rPr lang="el-GR" sz="1100" dirty="0">
                <a:solidFill>
                  <a:schemeClr val="tx1"/>
                </a:solidFill>
                <a:ea typeface="Times New Roman" panose="02020603050405020304" pitchFamily="18" charset="0"/>
              </a:rPr>
              <a:t>, με το έτος </a:t>
            </a:r>
            <a:r>
              <a:rPr lang="el-GR" sz="1100" b="1" dirty="0">
                <a:solidFill>
                  <a:schemeClr val="tx1"/>
                </a:solidFill>
                <a:ea typeface="Times New Roman" panose="02020603050405020304" pitchFamily="18" charset="0"/>
              </a:rPr>
              <a:t>2022 </a:t>
            </a:r>
            <a:r>
              <a:rPr lang="el-GR" sz="1100" dirty="0">
                <a:solidFill>
                  <a:schemeClr val="tx1"/>
                </a:solidFill>
                <a:ea typeface="Times New Roman" panose="02020603050405020304" pitchFamily="18" charset="0"/>
              </a:rPr>
              <a:t>να καταγράφεται </a:t>
            </a:r>
            <a:r>
              <a:rPr lang="el-GR" sz="1100" b="1" dirty="0">
                <a:solidFill>
                  <a:schemeClr val="tx1"/>
                </a:solidFill>
                <a:ea typeface="Times New Roman" panose="02020603050405020304" pitchFamily="18" charset="0"/>
              </a:rPr>
              <a:t>σχεδόν διπλάσια εισαγωγική δραστηριότητα</a:t>
            </a:r>
            <a:r>
              <a:rPr lang="el-GR" sz="1100" dirty="0">
                <a:solidFill>
                  <a:schemeClr val="tx1"/>
                </a:solidFill>
                <a:ea typeface="Times New Roman" panose="02020603050405020304" pitchFamily="18" charset="0"/>
              </a:rPr>
              <a:t> συγκριτικά με τον </a:t>
            </a:r>
            <a:r>
              <a:rPr lang="el-GR" sz="1100" b="1" dirty="0">
                <a:solidFill>
                  <a:schemeClr val="tx1"/>
                </a:solidFill>
                <a:ea typeface="Times New Roman" panose="02020603050405020304" pitchFamily="18" charset="0"/>
              </a:rPr>
              <a:t>Μ.Ο. της 5ετίας 2012 - 2017</a:t>
            </a:r>
            <a:endParaRPr lang="en-US" sz="1100" b="1" dirty="0">
              <a:solidFill>
                <a:schemeClr val="tx1"/>
              </a:solidFill>
              <a:ea typeface="Times New Roman" panose="02020603050405020304" pitchFamily="18" charset="0"/>
            </a:endParaRPr>
          </a:p>
          <a:p>
            <a:pPr marL="171450" indent="-171450">
              <a:spcBef>
                <a:spcPts val="300"/>
              </a:spcBef>
              <a:spcAft>
                <a:spcPts val="300"/>
              </a:spcAft>
              <a:buFont typeface="Wingdings" panose="05000000000000000000" pitchFamily="2" charset="2"/>
              <a:buChar char="Ø"/>
            </a:pPr>
            <a:endParaRPr lang="el-GR" sz="1100" b="1" dirty="0">
              <a:solidFill>
                <a:schemeClr val="tx1"/>
              </a:solidFill>
              <a:ea typeface="Times New Roman" panose="02020603050405020304" pitchFamily="18" charset="0"/>
            </a:endParaRPr>
          </a:p>
        </p:txBody>
      </p:sp>
      <p:cxnSp>
        <p:nvCxnSpPr>
          <p:cNvPr id="8" name="Straight Connector 7">
            <a:extLst>
              <a:ext uri="{FF2B5EF4-FFF2-40B4-BE49-F238E27FC236}">
                <a16:creationId xmlns:a16="http://schemas.microsoft.com/office/drawing/2014/main" id="{006DEEE8-148C-A230-48CA-A59A89BBE38B}"/>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700720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itle 706">
            <a:extLst>
              <a:ext uri="{FF2B5EF4-FFF2-40B4-BE49-F238E27FC236}">
                <a16:creationId xmlns:a16="http://schemas.microsoft.com/office/drawing/2014/main" id="{05B7318E-7729-4854-B882-996D946791D0}"/>
              </a:ext>
            </a:extLst>
          </p:cNvPr>
          <p:cNvSpPr>
            <a:spLocks noGrp="1"/>
          </p:cNvSpPr>
          <p:nvPr>
            <p:ph type="title"/>
          </p:nvPr>
        </p:nvSpPr>
        <p:spPr>
          <a:xfrm>
            <a:off x="622742" y="101068"/>
            <a:ext cx="11431606" cy="461665"/>
          </a:xfrm>
        </p:spPr>
        <p:txBody>
          <a:bodyPr/>
          <a:lstStyle/>
          <a:p>
            <a:r>
              <a:rPr lang="el-GR" dirty="0"/>
              <a:t>Αντιπαραβολή δασών Δράμας και Αρκαδίας</a:t>
            </a:r>
          </a:p>
        </p:txBody>
      </p:sp>
      <p:graphicFrame>
        <p:nvGraphicFramePr>
          <p:cNvPr id="2" name="Table 1">
            <a:extLst>
              <a:ext uri="{FF2B5EF4-FFF2-40B4-BE49-F238E27FC236}">
                <a16:creationId xmlns:a16="http://schemas.microsoft.com/office/drawing/2014/main" id="{86B0B41B-EDC6-AEE0-A509-9C8EE57E3330}"/>
              </a:ext>
            </a:extLst>
          </p:cNvPr>
          <p:cNvGraphicFramePr>
            <a:graphicFrameLocks noGrp="1"/>
          </p:cNvGraphicFramePr>
          <p:nvPr>
            <p:extLst>
              <p:ext uri="{D42A27DB-BD31-4B8C-83A1-F6EECF244321}">
                <p14:modId xmlns:p14="http://schemas.microsoft.com/office/powerpoint/2010/main" val="689339728"/>
              </p:ext>
            </p:extLst>
          </p:nvPr>
        </p:nvGraphicFramePr>
        <p:xfrm>
          <a:off x="598131" y="930789"/>
          <a:ext cx="6966451" cy="5340694"/>
        </p:xfrm>
        <a:graphic>
          <a:graphicData uri="http://schemas.openxmlformats.org/drawingml/2006/table">
            <a:tbl>
              <a:tblPr firstRow="1" bandRow="1">
                <a:tableStyleId>{79A5969B-65F0-4F1C-96AB-84BB84F7BFFD}</a:tableStyleId>
              </a:tblPr>
              <a:tblGrid>
                <a:gridCol w="2988384">
                  <a:extLst>
                    <a:ext uri="{9D8B030D-6E8A-4147-A177-3AD203B41FA5}">
                      <a16:colId xmlns:a16="http://schemas.microsoft.com/office/drawing/2014/main" val="3494877139"/>
                    </a:ext>
                  </a:extLst>
                </a:gridCol>
                <a:gridCol w="1678322">
                  <a:extLst>
                    <a:ext uri="{9D8B030D-6E8A-4147-A177-3AD203B41FA5}">
                      <a16:colId xmlns:a16="http://schemas.microsoft.com/office/drawing/2014/main" val="1621472753"/>
                    </a:ext>
                  </a:extLst>
                </a:gridCol>
                <a:gridCol w="2299745">
                  <a:extLst>
                    <a:ext uri="{9D8B030D-6E8A-4147-A177-3AD203B41FA5}">
                      <a16:colId xmlns:a16="http://schemas.microsoft.com/office/drawing/2014/main" val="2474127209"/>
                    </a:ext>
                  </a:extLst>
                </a:gridCol>
              </a:tblGrid>
              <a:tr h="650469">
                <a:tc>
                  <a:txBody>
                    <a:bodyPr/>
                    <a:lstStyle/>
                    <a:p>
                      <a:r>
                        <a:rPr lang="el-GR" sz="1600" dirty="0">
                          <a:solidFill>
                            <a:schemeClr val="bg1"/>
                          </a:solidFill>
                        </a:rPr>
                        <a:t>Ενδεικτικά στοιχεία διαχείρισης Δάσους</a:t>
                      </a:r>
                    </a:p>
                  </a:txBody>
                  <a:tcPr anchor="ctr">
                    <a:solidFill>
                      <a:srgbClr val="3C5711"/>
                    </a:solidFill>
                  </a:tcPr>
                </a:tc>
                <a:tc>
                  <a:txBody>
                    <a:bodyPr/>
                    <a:lstStyle/>
                    <a:p>
                      <a:pPr algn="ctr"/>
                      <a:r>
                        <a:rPr lang="el-GR" sz="1600" dirty="0">
                          <a:solidFill>
                            <a:schemeClr val="bg1"/>
                          </a:solidFill>
                        </a:rPr>
                        <a:t>Δράμα</a:t>
                      </a:r>
                    </a:p>
                  </a:txBody>
                  <a:tcPr anchor="ctr">
                    <a:solidFill>
                      <a:srgbClr val="3C5711"/>
                    </a:solidFill>
                  </a:tcPr>
                </a:tc>
                <a:tc>
                  <a:txBody>
                    <a:bodyPr/>
                    <a:lstStyle/>
                    <a:p>
                      <a:pPr marL="0" marR="0" lvl="0" indent="0" algn="ctr" defTabSz="736656"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600" dirty="0">
                          <a:solidFill>
                            <a:schemeClr val="bg1"/>
                          </a:solidFill>
                        </a:rPr>
                        <a:t>Αρκαδία</a:t>
                      </a:r>
                    </a:p>
                  </a:txBody>
                  <a:tcPr anchor="ctr">
                    <a:solidFill>
                      <a:srgbClr val="3C5711"/>
                    </a:solidFill>
                  </a:tcPr>
                </a:tc>
                <a:extLst>
                  <a:ext uri="{0D108BD9-81ED-4DB2-BD59-A6C34878D82A}">
                    <a16:rowId xmlns:a16="http://schemas.microsoft.com/office/drawing/2014/main" val="3903119764"/>
                  </a:ext>
                </a:extLst>
              </a:tr>
              <a:tr h="342352">
                <a:tc>
                  <a:txBody>
                    <a:bodyPr/>
                    <a:lstStyle/>
                    <a:p>
                      <a:pPr algn="l"/>
                      <a:r>
                        <a:rPr lang="el-GR" sz="1400" b="1" dirty="0">
                          <a:solidFill>
                            <a:schemeClr val="tx1"/>
                          </a:solidFill>
                        </a:rPr>
                        <a:t>Ιδιοκτησιακό καθεστώς</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Δημόσιο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Δημόσιο</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2669068354"/>
                  </a:ext>
                </a:extLst>
              </a:tr>
              <a:tr h="342352">
                <a:tc>
                  <a:txBody>
                    <a:bodyPr/>
                    <a:lstStyle/>
                    <a:p>
                      <a:pPr algn="l"/>
                      <a:r>
                        <a:rPr lang="el-GR" sz="1400" b="1" dirty="0">
                          <a:solidFill>
                            <a:schemeClr val="tx1"/>
                          </a:solidFill>
                        </a:rPr>
                        <a:t>Διαχειριστικές μελέτες</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13 (σε ισχύ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3 (σε ισχύ καμία)</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534036338"/>
                  </a:ext>
                </a:extLst>
              </a:tr>
              <a:tr h="581999">
                <a:tc>
                  <a:txBody>
                    <a:bodyPr/>
                    <a:lstStyle/>
                    <a:p>
                      <a:pPr algn="l"/>
                      <a:r>
                        <a:rPr lang="el-GR" sz="1400" b="1" dirty="0">
                          <a:solidFill>
                            <a:schemeClr val="tx1"/>
                          </a:solidFill>
                        </a:rPr>
                        <a:t>Έκταση διαχειριζόμενων δασικών οικοσυστημάτων (</a:t>
                      </a:r>
                      <a:r>
                        <a:rPr lang="el-GR" sz="1400" b="1" dirty="0" err="1">
                          <a:solidFill>
                            <a:schemeClr val="tx1"/>
                          </a:solidFill>
                        </a:rPr>
                        <a:t>στρμ</a:t>
                      </a:r>
                      <a:r>
                        <a:rPr lang="el-GR" sz="1400" b="1" dirty="0">
                          <a:solidFill>
                            <a:schemeClr val="tx1"/>
                          </a:solidFill>
                        </a:rPr>
                        <a:t>)</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465.407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27.610</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154412268"/>
                  </a:ext>
                </a:extLst>
              </a:tr>
              <a:tr h="581999">
                <a:tc>
                  <a:txBody>
                    <a:bodyPr/>
                    <a:lstStyle/>
                    <a:p>
                      <a:pPr algn="l"/>
                      <a:r>
                        <a:rPr lang="el-GR" sz="1400" b="1" dirty="0">
                          <a:solidFill>
                            <a:schemeClr val="tx1"/>
                          </a:solidFill>
                        </a:rPr>
                        <a:t>Συνολική δασικού χαρακτήρα έκταση του νομού (</a:t>
                      </a:r>
                      <a:r>
                        <a:rPr lang="el-GR" sz="1400" b="1" dirty="0" err="1">
                          <a:solidFill>
                            <a:schemeClr val="tx1"/>
                          </a:solidFill>
                        </a:rPr>
                        <a:t>στρμ</a:t>
                      </a:r>
                      <a:r>
                        <a:rPr lang="el-GR" sz="1400" b="1" dirty="0">
                          <a:solidFill>
                            <a:schemeClr val="tx1"/>
                          </a:solidFill>
                        </a:rPr>
                        <a:t>)</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2.662.881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2.941.525</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83488834"/>
                  </a:ext>
                </a:extLst>
              </a:tr>
              <a:tr h="581999">
                <a:tc>
                  <a:txBody>
                    <a:bodyPr/>
                    <a:lstStyle/>
                    <a:p>
                      <a:pPr marL="0" marR="0" lvl="0" indent="0" algn="l" defTabSz="736656"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400" b="1" dirty="0">
                          <a:solidFill>
                            <a:schemeClr val="tx1"/>
                          </a:solidFill>
                        </a:rPr>
                        <a:t>Αριθμός ΔΑΣΕ με έδρα στην Διεύθυνση Δασών</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1</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1242802229"/>
                  </a:ext>
                </a:extLst>
              </a:tr>
              <a:tr h="581999">
                <a:tc>
                  <a:txBody>
                    <a:bodyPr/>
                    <a:lstStyle/>
                    <a:p>
                      <a:pPr marL="0" marR="0" lvl="0" indent="0" algn="l" defTabSz="736656" rtl="0" eaLnBrk="1" fontAlgn="auto" latinLnBrk="0" hangingPunct="1">
                        <a:lnSpc>
                          <a:spcPct val="100000"/>
                        </a:lnSpc>
                        <a:spcBef>
                          <a:spcPts val="0"/>
                        </a:spcBef>
                        <a:spcAft>
                          <a:spcPts val="600"/>
                        </a:spcAft>
                        <a:buClrTx/>
                        <a:buSzTx/>
                        <a:buFont typeface="Arial" panose="020B0604020202020204" pitchFamily="34" charset="0"/>
                        <a:buNone/>
                        <a:tabLst/>
                        <a:defRPr/>
                      </a:pPr>
                      <a:r>
                        <a:rPr lang="el-GR" sz="1400" b="1" dirty="0">
                          <a:solidFill>
                            <a:schemeClr val="tx1"/>
                          </a:solidFill>
                        </a:rPr>
                        <a:t>Αριθμός Δασεργατών - μέλη των ΔΑΣΕ</a:t>
                      </a:r>
                      <a:endParaRPr lang="en-US" sz="1400" b="1" dirty="0">
                        <a:solidFill>
                          <a:schemeClr val="tx1"/>
                        </a:solidFill>
                      </a:endParaRP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28</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490880605"/>
                  </a:ext>
                </a:extLst>
              </a:tr>
              <a:tr h="650469">
                <a:tc>
                  <a:txBody>
                    <a:bodyPr/>
                    <a:lstStyle/>
                    <a:p>
                      <a:pPr algn="l"/>
                      <a:r>
                        <a:rPr lang="el-GR" sz="1600" b="1" dirty="0">
                          <a:solidFill>
                            <a:schemeClr val="bg1"/>
                          </a:solidFill>
                        </a:rPr>
                        <a:t>Παραγωγή 2022 από δημόσια δάση (</a:t>
                      </a:r>
                      <a:r>
                        <a:rPr lang="el-GR" sz="1600" b="1" dirty="0" err="1">
                          <a:solidFill>
                            <a:schemeClr val="bg1"/>
                          </a:solidFill>
                        </a:rPr>
                        <a:t>κ.μ</a:t>
                      </a:r>
                      <a:r>
                        <a:rPr lang="el-GR" sz="1600" b="1" dirty="0">
                          <a:solidFill>
                            <a:schemeClr val="bg1"/>
                          </a:solidFill>
                        </a:rPr>
                        <a:t>.) </a:t>
                      </a:r>
                    </a:p>
                  </a:txBody>
                  <a:tcPr anchor="ctr">
                    <a:solidFill>
                      <a:srgbClr val="353013"/>
                    </a:solidFill>
                  </a:tcPr>
                </a:tc>
                <a:tc>
                  <a:txBody>
                    <a:bodyPr/>
                    <a:lstStyle/>
                    <a:p>
                      <a:pPr algn="ctr"/>
                      <a:endParaRPr lang="el-GR" sz="1400" dirty="0">
                        <a:solidFill>
                          <a:schemeClr val="bg1"/>
                        </a:solidFill>
                      </a:endParaRPr>
                    </a:p>
                  </a:txBody>
                  <a:tcPr anchor="ctr">
                    <a:solidFill>
                      <a:srgbClr val="353013"/>
                    </a:solidFill>
                  </a:tcPr>
                </a:tc>
                <a:tc>
                  <a:txBody>
                    <a:bodyPr/>
                    <a:lstStyle/>
                    <a:p>
                      <a:pPr algn="ctr"/>
                      <a:endParaRPr lang="el-GR" sz="1400" dirty="0">
                        <a:solidFill>
                          <a:schemeClr val="bg1"/>
                        </a:solidFill>
                      </a:endParaRPr>
                    </a:p>
                  </a:txBody>
                  <a:tcPr anchor="ctr">
                    <a:solidFill>
                      <a:srgbClr val="353013"/>
                    </a:solidFill>
                  </a:tcPr>
                </a:tc>
                <a:extLst>
                  <a:ext uri="{0D108BD9-81ED-4DB2-BD59-A6C34878D82A}">
                    <a16:rowId xmlns:a16="http://schemas.microsoft.com/office/drawing/2014/main" val="4239558520"/>
                  </a:ext>
                </a:extLst>
              </a:tr>
              <a:tr h="342352">
                <a:tc>
                  <a:txBody>
                    <a:bodyPr/>
                    <a:lstStyle/>
                    <a:p>
                      <a:pPr marL="354013" indent="0" algn="l"/>
                      <a:r>
                        <a:rPr lang="el-GR" sz="1400" b="1" i="1" dirty="0">
                          <a:solidFill>
                            <a:schemeClr val="tx1"/>
                          </a:solidFill>
                        </a:rPr>
                        <a:t>Τεχνικό ξύλο</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65.243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2.150</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4005790399"/>
                  </a:ext>
                </a:extLst>
              </a:tr>
              <a:tr h="342352">
                <a:tc>
                  <a:txBody>
                    <a:bodyPr/>
                    <a:lstStyle/>
                    <a:p>
                      <a:pPr marL="354013" indent="0" algn="l"/>
                      <a:r>
                        <a:rPr lang="el-GR" sz="1400" b="1" i="1" dirty="0">
                          <a:solidFill>
                            <a:schemeClr val="tx1"/>
                          </a:solidFill>
                        </a:rPr>
                        <a:t>Βιομηχανικό ξύλο</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4.941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0</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2323554605"/>
                  </a:ext>
                </a:extLst>
              </a:tr>
              <a:tr h="342352">
                <a:tc>
                  <a:txBody>
                    <a:bodyPr/>
                    <a:lstStyle/>
                    <a:p>
                      <a:pPr marL="355600" indent="0" algn="l"/>
                      <a:r>
                        <a:rPr lang="el-GR" sz="1400" b="1" i="1" dirty="0">
                          <a:solidFill>
                            <a:schemeClr val="tx1"/>
                          </a:solidFill>
                        </a:rPr>
                        <a:t>Καύσιμο ξύλο</a:t>
                      </a:r>
                    </a:p>
                  </a:txBody>
                  <a:tcPr anchor="ctr">
                    <a:lnR w="12700" cap="flat" cmpd="sng" algn="ctr">
                      <a:solidFill>
                        <a:schemeClr val="tx1"/>
                      </a:solidFill>
                      <a:prstDash val="solid"/>
                      <a:round/>
                      <a:headEnd type="none" w="med" len="med"/>
                      <a:tailEnd type="none" w="med" len="med"/>
                    </a:lnR>
                  </a:tcPr>
                </a:tc>
                <a:tc>
                  <a:txBody>
                    <a:bodyPr/>
                    <a:lstStyle/>
                    <a:p>
                      <a:pPr algn="ctr"/>
                      <a:r>
                        <a:rPr lang="el-GR" sz="1400" dirty="0">
                          <a:solidFill>
                            <a:schemeClr val="tx1"/>
                          </a:solidFill>
                        </a:rPr>
                        <a:t>28.938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tcPr>
                </a:tc>
                <a:tc>
                  <a:txBody>
                    <a:bodyPr/>
                    <a:lstStyle/>
                    <a:p>
                      <a:pPr algn="ctr"/>
                      <a:r>
                        <a:rPr lang="el-GR" sz="1400" dirty="0">
                          <a:solidFill>
                            <a:schemeClr val="tx1"/>
                          </a:solidFill>
                        </a:rPr>
                        <a:t>2.245</a:t>
                      </a:r>
                    </a:p>
                  </a:txBody>
                  <a:tcPr anchor="ct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2159382367"/>
                  </a:ext>
                </a:extLst>
              </a:tr>
            </a:tbl>
          </a:graphicData>
        </a:graphic>
      </p:graphicFrame>
      <p:cxnSp>
        <p:nvCxnSpPr>
          <p:cNvPr id="3" name="Straight Connector 2">
            <a:extLst>
              <a:ext uri="{FF2B5EF4-FFF2-40B4-BE49-F238E27FC236}">
                <a16:creationId xmlns:a16="http://schemas.microsoft.com/office/drawing/2014/main" id="{53601184-1985-0CD2-AD99-3FD39A8D1334}"/>
              </a:ext>
            </a:extLst>
          </p:cNvPr>
          <p:cNvCxnSpPr>
            <a:cxnSpLocks/>
          </p:cNvCxnSpPr>
          <p:nvPr/>
        </p:nvCxnSpPr>
        <p:spPr>
          <a:xfrm>
            <a:off x="524361" y="746761"/>
            <a:ext cx="6764660" cy="0"/>
          </a:xfrm>
          <a:prstGeom prst="line">
            <a:avLst/>
          </a:prstGeom>
          <a:ln w="28575">
            <a:gradFill>
              <a:gsLst>
                <a:gs pos="100000">
                  <a:schemeClr val="accent2">
                    <a:lumMod val="50000"/>
                    <a:alpha val="0"/>
                  </a:schemeClr>
                </a:gs>
                <a:gs pos="0">
                  <a:schemeClr val="accent2">
                    <a:lumMod val="50000"/>
                    <a:alpha val="0"/>
                  </a:schemeClr>
                </a:gs>
                <a:gs pos="70000">
                  <a:schemeClr val="accent2">
                    <a:lumMod val="50000"/>
                  </a:schemeClr>
                </a:gs>
                <a:gs pos="30000">
                  <a:schemeClr val="accent2">
                    <a:lumMod val="50000"/>
                  </a:schemeClr>
                </a:gs>
              </a:gsLst>
              <a:lin ang="0" scaled="0"/>
            </a:gradFill>
          </a:ln>
        </p:spPr>
        <p:style>
          <a:lnRef idx="1">
            <a:schemeClr val="accent4"/>
          </a:lnRef>
          <a:fillRef idx="0">
            <a:schemeClr val="accent4"/>
          </a:fillRef>
          <a:effectRef idx="0">
            <a:schemeClr val="accent4"/>
          </a:effectRef>
          <a:fontRef idx="minor">
            <a:schemeClr val="tx1"/>
          </a:fontRef>
        </p:style>
      </p:cxnSp>
      <p:sp>
        <p:nvSpPr>
          <p:cNvPr id="5" name="Rectangle: Diagonal Corners Rounded 4">
            <a:extLst>
              <a:ext uri="{FF2B5EF4-FFF2-40B4-BE49-F238E27FC236}">
                <a16:creationId xmlns:a16="http://schemas.microsoft.com/office/drawing/2014/main" id="{8531FE74-1B96-4298-AB37-B91AD28E23C1}"/>
              </a:ext>
            </a:extLst>
          </p:cNvPr>
          <p:cNvSpPr/>
          <p:nvPr/>
        </p:nvSpPr>
        <p:spPr>
          <a:xfrm>
            <a:off x="8220364" y="930788"/>
            <a:ext cx="3483260" cy="5340693"/>
          </a:xfrm>
          <a:prstGeom prst="round2DiagRect">
            <a:avLst/>
          </a:prstGeom>
          <a:solidFill>
            <a:schemeClr val="bg1">
              <a:lumMod val="95000"/>
            </a:schemeClr>
          </a:solidFill>
          <a:ln w="19050">
            <a:solidFill>
              <a:schemeClr val="accent2">
                <a:lumMod val="50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marL="342900" indent="-342900">
              <a:buFont typeface="Wingdings" panose="05000000000000000000" pitchFamily="2" charset="2"/>
              <a:buChar char="Ø"/>
            </a:pPr>
            <a:r>
              <a:rPr lang="el-GR" sz="1200" dirty="0">
                <a:solidFill>
                  <a:schemeClr val="tx1"/>
                </a:solidFill>
              </a:rPr>
              <a:t>Παρατίθενται δυο παραδείγματα δασικών οικοσυστημάτων, από τα οποία το ένα (Δράμας) τελεί υπό παραγωγική διαχείριση με 12 Διαχειριστικές Μελέτες σε ισχύ και στο άλλο (Αρκαδίας) δεν υπάρχει καμία Διαχειριστική Μελέτη σε ισχύ σήμερα.</a:t>
            </a:r>
            <a:endParaRPr lang="en-US" sz="1200" dirty="0">
              <a:solidFill>
                <a:schemeClr val="tx1"/>
              </a:solidFill>
            </a:endParaRPr>
          </a:p>
          <a:p>
            <a:pPr marL="342900" indent="-342900">
              <a:buFont typeface="Wingdings" panose="05000000000000000000" pitchFamily="2" charset="2"/>
              <a:buChar char="Ø"/>
            </a:pPr>
            <a:r>
              <a:rPr lang="el-GR" sz="1200" dirty="0">
                <a:solidFill>
                  <a:schemeClr val="tx1"/>
                </a:solidFill>
              </a:rPr>
              <a:t>Στο δασικό οικοσύστημα της Δράμας:</a:t>
            </a:r>
          </a:p>
          <a:p>
            <a:pPr marL="511992" lvl="1" indent="-342900"/>
            <a:r>
              <a:rPr lang="el-GR" sz="1200" dirty="0">
                <a:solidFill>
                  <a:schemeClr val="tx1"/>
                </a:solidFill>
              </a:rPr>
              <a:t>διαχειρίζεται το 17% της συνολικής δασικού χαρακτήρα έκτασης</a:t>
            </a:r>
          </a:p>
          <a:p>
            <a:pPr marL="511992" lvl="1" indent="-342900"/>
            <a:r>
              <a:rPr lang="el-GR" sz="1200" dirty="0">
                <a:solidFill>
                  <a:schemeClr val="tx1"/>
                </a:solidFill>
              </a:rPr>
              <a:t>υπάρχουν 23 ΔΑΣΕ με 750 δασεργάτες – μέλη των ΔΑΣΕ που αντιστοιχεί σε μέσο όρο ~32 δασεργάτες – μέλη ανά ΔΑΣΕ, καλύπτοντας την προϋπόθεση για κατ’ ελάχιστον 21 δασεργάτες ανά ΔΑΣΕ.</a:t>
            </a:r>
          </a:p>
          <a:p>
            <a:pPr marL="511992" lvl="1" indent="-342900"/>
            <a:r>
              <a:rPr lang="el-GR" sz="1200" dirty="0">
                <a:solidFill>
                  <a:schemeClr val="tx1"/>
                </a:solidFill>
              </a:rPr>
              <a:t>το 66%, 29% και 5% της παραγωγής σε δημόσια δάση το 2022 αφορά τεχνικό, καύσιμο και βιομηχανικό ξύλο αντίστοιχα.</a:t>
            </a:r>
          </a:p>
        </p:txBody>
      </p:sp>
    </p:spTree>
    <p:extLst>
      <p:ext uri="{BB962C8B-B14F-4D97-AF65-F5344CB8AC3E}">
        <p14:creationId xmlns:p14="http://schemas.microsoft.com/office/powerpoint/2010/main" val="2237965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UBAQEBAQEBAQEBAQEBAQIAAAAAAAAAAwAAAAMAAAAA/////wQAGwwAAAAAAAAAAAAAIAD///////////////8AAAD///////////////8DAAAAAgD///////8DAAAAAgD///////8DAAAAAwD///////8DAAAAAwD///////////////////////////////////////////////////////////////////////////////////////////////////////////////////////////////////////////////////////////////////////////////////////////////////////////////////////////////////////////////////////////////////////////////////////////////////////////////////////////////////////////////////////////////////////////////////////////////////////////////////////////////////////////////////////////////8BACAA////////////////AAAO////////AwAAAAMA////////////////////////////////////////////////////////////////////////////////////////////////////////////////////////////////////////////////////////////////////////////////////////////////////////////////////////////////////////////////////////////////////////////////////////////////////////////////////////////////////////////////////////////////////////////////////////////////////////////////////////////////////////////////////////////////////////////////////////////////////////////////////////AgACAP///////wQAAAACABAACw5SdWqeLsBIjOEF6lwOFjYFAAAAAAADAAAAAAADAAAAAwADAAAAAAADAAAAAwADAAQA////////BAAAAAMAEAALnv4B1VpePEWlOrF/T4isnAUAAAABAAMAAAACAAMAAAABAAMAAAACAP///////wMAAAAAAP///////wMAAAAA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PALAAAAAAAAAAAAACAB////////////////AAAA////////////////BAAAAAMA////////BAAAAAMA////////BAAAAAIA////////BAAAAAIA////////BAAAAAIA////////////////////////////////////////////////////////////////////////////////////////////////////////////////////////////////////////////////////////////////////////////////////////////////////////////////////////////////////////////////////////////////////////////////////////////////////////////////////////////////////////////////////////////////////////////////////////////////////////////////////////////////////////////////AQAgAf///////////////wAADv///////wQAAAACAP///////////////////////////////////////////////////////////////////////////////////////////////////////////////////////////////////////////////////////////////////////////////////////////////////////////////////////////////////////////////////////////////////////////////////////////////////////////////////////////////////////////////////////////////////////////////////////////////////////////////////////////////////////////////////////////////////////////////////////////////////////////////////////wIABQEDAAAAAgD///////8aAAZMaW5rZWRTaGFwZXNEYXRhUHJvcGVydHlfMAUAAAAAAAQAAAADAAQAAAABAAQAAAADAP///////wQAAAAAAP///////wQAAAAAAP///////wQAAAAAAP///////wMAAgEDAAAAAwD///////8lAAZMaW5rZWRTaGFwZVByZXNlbnRhdGlvblNldHRpbmdzRGF0YV8wBQAAAAE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A5SdWqeLsBIjOEF6lwOFjYDRGF0YQAbAAAABExpbmtlZFNoYXBlRGF0YQAFAAAAAAACTmFtZQAZAAAATGlua2VkU2hhcGVzRGF0YVByb3BlcnR5ABBWZXJzaW9uAAAAAAAJTGFzdFdyaXRlANH6seeEAQAAAAEA/////8YAxgAAAAVfaWQAEAAAAASe/gHVWl48RaU6sX9PiKycA0RhdGEAUwAAAAhQcmVzZW50YXRpb25TY2FubmVkRm9yTGlua2VkU2hhcGVzAAECTnVtYmVyRm9ybWF0U2VwYXJhdG9yTW9kZQAKAAAAQXV0b21hdGljAAACTmFtZQAkAAAATGlua2VkU2hhcGVQcmVzZW50YXRpb25TZXR0aW5nc0RhdGEAEFZlcnNpb24AAAAAAAlMYXN0V3JpdGUAlfux54Q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LASTWRITEDATE" val="638059313120501607"/>
  <p:tag name="EMPOWERCHARTSPROPERTIES_B_LENGTH" val="24576"/>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SKIPVERSION" val="01.01.0001 00:00:00"/>
  <p:tag name="MIO_UPDATE" val="True"/>
  <p:tag name="MIO_FALLBACK_LAYOUT" val="10"/>
  <p:tag name="MIO_SHOW_DATE" val="False"/>
  <p:tag name="MIO_SHOW_FOOTER" val="True"/>
  <p:tag name="MIO_SHOW_PAGENUMBER" val="True"/>
  <p:tag name="MIO_AVOID_BLANK_LAYOUT" val="True"/>
  <p:tag name="MIO_CD_LAYOUT_VALID_AREA" val="False"/>
  <p:tag name="MIO_EMBED_FONT" val="False"/>
  <p:tag name="MIO_MATCH_COLOR_SCHEME" val="False"/>
  <p:tag name="MIO_NUMBER_OF_VALID_LAYOUTS" val="42"/>
  <p:tag name="MIO_EKGUID" val="f9de6dbd-0819-4778-8b38-c9b16a8465d7"/>
  <p:tag name="MIO_DBID" val="B8D51924-5F73-4C32-81A5-4ABBFA34CF79"/>
  <p:tag name="MIO_OBJECTNAME" val="Global Presentation Template 2023 - Arial"/>
  <p:tag name="MIO_VERSION" val="15.03.2023 11:12:56"/>
  <p:tag name="MIO_LASTDOWNLOADED" val="24.04.2023 10:14:58.624"/>
  <p:tag name="MIO_CDID" val="637e7177-7e89-4e63-ac68-cb3ad981297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CE_YdTYS2.op6xygsl1U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LFR7sXiRJeUEHhppPuTU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bCE_YdTYS2.op6xygsl1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LFR7sXiRJeUEHhppPuTUA"/>
</p:tagLst>
</file>

<file path=ppt/theme/theme1.xml><?xml version="1.0" encoding="utf-8"?>
<a:theme xmlns:a="http://schemas.openxmlformats.org/drawingml/2006/main" name="Grant Thornton 16x9">
  <a:themeElements>
    <a:clrScheme name="GT Empower">
      <a:dk1>
        <a:sysClr val="windowText" lastClr="000000"/>
      </a:dk1>
      <a:lt1>
        <a:sysClr val="window" lastClr="FFFFFF"/>
      </a:lt1>
      <a:dk2>
        <a:srgbClr val="CCC4BD"/>
      </a:dk2>
      <a:lt2>
        <a:srgbClr val="F2F0EE"/>
      </a:lt2>
      <a:accent1>
        <a:srgbClr val="4F2D7F"/>
      </a:accent1>
      <a:accent2>
        <a:srgbClr val="4FA4B3"/>
      </a:accent2>
      <a:accent3>
        <a:srgbClr val="FF5149"/>
      </a:accent3>
      <a:accent4>
        <a:srgbClr val="FFC23D"/>
      </a:accent4>
      <a:accent5>
        <a:srgbClr val="A06DFF"/>
      </a:accent5>
      <a:accent6>
        <a:srgbClr val="2B144C"/>
      </a:accent6>
      <a:hlink>
        <a:srgbClr val="2B144C"/>
      </a:hlink>
      <a:folHlink>
        <a:srgbClr val="2B144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88000">
              <a:schemeClr val="accent1">
                <a:lumMod val="5000"/>
                <a:lumOff val="95000"/>
              </a:schemeClr>
            </a:gs>
            <a:gs pos="19000">
              <a:schemeClr val="accent1">
                <a:lumMod val="45000"/>
                <a:lumOff val="55000"/>
              </a:schemeClr>
            </a:gs>
            <a:gs pos="56000">
              <a:srgbClr val="27525A"/>
            </a:gs>
            <a:gs pos="100000">
              <a:schemeClr val="accent1">
                <a:lumMod val="30000"/>
                <a:lumOff val="70000"/>
              </a:schemeClr>
            </a:gs>
          </a:gsLst>
          <a:lin ang="5400000" scaled="1"/>
        </a:gradFill>
        <a:ln>
          <a:noFill/>
        </a:ln>
        <a:effectLst/>
      </a:spPr>
      <a:bodyPr rtlCol="0" anchor="ctr"/>
      <a:lstStyle>
        <a:defPPr algn="l">
          <a:defRPr sz="240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400" dirty="0"/>
        </a:defPPr>
      </a:lstStyle>
    </a:txDef>
  </a:objectDefaults>
  <a:extraClrSchemeLst/>
  <a:custClrLst>
    <a:custClr name="Core Purple 80%">
      <a:srgbClr val="725799"/>
    </a:custClr>
    <a:custClr name="Core Purple 80%">
      <a:srgbClr val="9581B2"/>
    </a:custClr>
    <a:custClr name="Core Purple 40%">
      <a:srgbClr val="B9ABCC"/>
    </a:custClr>
    <a:custClr name="Core Purple 20%">
      <a:srgbClr val="DCD5E5"/>
    </a:custClr>
    <a:custClr name="Bright Purple 80%">
      <a:srgbClr val="B38AFF"/>
    </a:custClr>
    <a:custClr name="Bright Purple 60%">
      <a:srgbClr val="C6A7FF"/>
    </a:custClr>
    <a:custClr name="Bright Purple 40%">
      <a:srgbClr val="D9C5FF"/>
    </a:custClr>
    <a:custClr name="Bright Purple 20%">
      <a:srgbClr val="ECE2FF"/>
    </a:custClr>
    <a:custClr>
      <a:srgbClr val="FFFFFF"/>
    </a:custClr>
    <a:custClr>
      <a:srgbClr val="FFFFFF"/>
    </a:custClr>
    <a:custClr name="Dark Purple 80%">
      <a:srgbClr val="554370"/>
    </a:custClr>
    <a:custClr name="Dark Purple 60%">
      <a:srgbClr val="807294"/>
    </a:custClr>
    <a:custClr name="Dark Purple 40%">
      <a:srgbClr val="AAA1B7"/>
    </a:custClr>
    <a:custClr name="Dark Purple 20%">
      <a:srgbClr val="D5D0DB"/>
    </a:custClr>
    <a:custClr name="Teal 80%">
      <a:srgbClr val="33B6C2"/>
    </a:custClr>
    <a:custClr name="Teal 60%">
      <a:srgbClr val="66C8D1"/>
    </a:custClr>
    <a:custClr name="Teal 40%">
      <a:srgbClr val="99DBE1"/>
    </a:custClr>
    <a:custClr name="Teal 20%">
      <a:srgbClr val="CCEDF0"/>
    </a:custClr>
    <a:custClr>
      <a:srgbClr val="FFFFFF"/>
    </a:custClr>
    <a:custClr>
      <a:srgbClr val="FFFFFF"/>
    </a:custClr>
    <a:custClr name="Coral 80%">
      <a:srgbClr val="FF746D"/>
    </a:custClr>
    <a:custClr name="Coral 60%">
      <a:srgbClr val="FF9792"/>
    </a:custClr>
    <a:custClr name="Coral 40%">
      <a:srgbClr val="FFB9B6"/>
    </a:custClr>
    <a:custClr name="Coral 20%">
      <a:srgbClr val="FFDCDB"/>
    </a:custClr>
    <a:custClr name="Yellow 80%">
      <a:srgbClr val="FFCE64"/>
    </a:custClr>
    <a:custClr name="Yellow 60%">
      <a:srgbClr val="FFDA8B"/>
    </a:custClr>
    <a:custClr name="Yellow 40%">
      <a:srgbClr val="FFE7B1"/>
    </a:custClr>
    <a:custClr name="Yellow 20%">
      <a:srgbClr val="FFF3D8"/>
    </a:custClr>
    <a:custClr>
      <a:srgbClr val="FFFFFF"/>
    </a:custClr>
    <a:custClr>
      <a:srgbClr val="FFFFFF"/>
    </a:custClr>
    <a:custClr name="Dark Grey">
      <a:srgbClr val="CCC4BD"/>
    </a:custClr>
    <a:custClr name="Mid Grey">
      <a:srgbClr val="E0DCD7"/>
    </a:custClr>
    <a:custClr name="Light Grey">
      <a:srgbClr val="F2F0EE"/>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Global Presentation Template 2023.potx" id="{46A6EE25-CAED-40EC-8DD0-8E1ADD60ADDE}" vid="{C15FD039-2254-4187-BF32-D40153CD95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T">
    <a:dk1>
      <a:sysClr val="windowText" lastClr="000000"/>
    </a:dk1>
    <a:lt1>
      <a:sysClr val="window" lastClr="FFFFFF"/>
    </a:lt1>
    <a:dk2>
      <a:srgbClr val="44546A"/>
    </a:dk2>
    <a:lt2>
      <a:srgbClr val="E7E6E6"/>
    </a:lt2>
    <a:accent1>
      <a:srgbClr val="4F2D7F"/>
    </a:accent1>
    <a:accent2>
      <a:srgbClr val="CBC4BC"/>
    </a:accent2>
    <a:accent3>
      <a:srgbClr val="00A7B5"/>
    </a:accent3>
    <a:accent4>
      <a:srgbClr val="9BD732"/>
    </a:accent4>
    <a:accent5>
      <a:srgbClr val="FF7D1E"/>
    </a:accent5>
    <a:accent6>
      <a:srgbClr val="E92841"/>
    </a:accent6>
    <a:hlink>
      <a:srgbClr val="4F2D7F"/>
    </a:hlink>
    <a:folHlink>
      <a:srgbClr val="00A7B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CEE924E92BB54190990FE67987027D" ma:contentTypeVersion="27" ma:contentTypeDescription="Create a new document." ma:contentTypeScope="" ma:versionID="3243ae28ca950f39701aeb7bdcdf4deb">
  <xsd:schema xmlns:xsd="http://www.w3.org/2001/XMLSchema" xmlns:xs="http://www.w3.org/2001/XMLSchema" xmlns:p="http://schemas.microsoft.com/office/2006/metadata/properties" xmlns:ns1="http://schemas.microsoft.com/sharepoint/v3" xmlns:ns2="9300985e-39b3-4abd-9d78-758df8ad3c27" xmlns:ns3="1245a0cc-d3b5-453f-a25b-905cec2ffeda" targetNamespace="http://schemas.microsoft.com/office/2006/metadata/properties" ma:root="true" ma:fieldsID="32c782119dbea5c26ff8b6f311326fba" ns1:_="" ns2:_="" ns3:_="">
    <xsd:import namespace="http://schemas.microsoft.com/sharepoint/v3"/>
    <xsd:import namespace="9300985e-39b3-4abd-9d78-758df8ad3c27"/>
    <xsd:import namespace="1245a0cc-d3b5-453f-a25b-905cec2ffeda"/>
    <xsd:element name="properties">
      <xsd:complexType>
        <xsd:sequence>
          <xsd:element name="documentManagement">
            <xsd:complexType>
              <xsd:all>
                <xsd:element ref="ns3:Test" minOccurs="0"/>
                <xsd:element ref="ns3:Icon"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l91a9cc87bea49a1838df93b8271acb3" minOccurs="0"/>
                <xsd:element ref="ns2:TaxCatchAll" minOccurs="0"/>
                <xsd:element ref="ns2:TaxKeywordTaxHTField"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00985e-39b3-4abd-9d78-758df8ad3c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53b4293-7e68-46ae-acbd-bb87084c35d5}" ma:internalName="TaxCatchAll" ma:showField="CatchAllData" ma:web="9300985e-39b3-4abd-9d78-758df8ad3c27">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6cc3e670-e3cd-4e3e-b247-833b089b6a3f"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245a0cc-d3b5-453f-a25b-905cec2ffeda" elementFormDefault="qualified">
    <xsd:import namespace="http://schemas.microsoft.com/office/2006/documentManagement/types"/>
    <xsd:import namespace="http://schemas.microsoft.com/office/infopath/2007/PartnerControls"/>
    <xsd:element name="Test" ma:index="3" nillable="true" ma:displayName="Expertise" ma:description="Areas of specialization" ma:format="Dropdown" ma:internalName="Test">
      <xsd:complexType>
        <xsd:complexContent>
          <xsd:extension base="dms:MultiChoiceFillIn">
            <xsd:sequence>
              <xsd:element name="Value" maxOccurs="unbounded" minOccurs="0" nillable="true">
                <xsd:simpleType>
                  <xsd:union memberTypes="dms:Text">
                    <xsd:simpleType>
                      <xsd:restriction base="dms:Choice">
                        <xsd:enumeration value="Electricity"/>
                        <xsd:enumeration value="Gas"/>
                        <xsd:enumeration value="Renewables"/>
                      </xsd:restriction>
                    </xsd:simpleType>
                  </xsd:union>
                </xsd:simpleType>
              </xsd:element>
            </xsd:sequence>
          </xsd:extension>
        </xsd:complexContent>
      </xsd:complexType>
    </xsd:element>
    <xsd:element name="Icon" ma:index="5" nillable="true" ma:displayName="Icon" ma:format="Image" ma:internalName="Icon">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91a9cc87bea49a1838df93b8271acb3" ma:index="18" nillable="true" ma:taxonomy="true" ma:internalName="l91a9cc87bea49a1838df93b8271acb3" ma:taxonomyFieldName="ExpertIn" ma:displayName="ExpertIn" ma:default="" ma:fieldId="{591a9cc8-7bea-49a1-838d-f93b8271acb3}" ma:taxonomyMulti="true" ma:sspId="6cc3e670-e3cd-4e3e-b247-833b089b6a3f" ma:termSetId="7727eade-7942-4bb5-a7d4-2067a86b7bda" ma:anchorId="00000000-0000-0000-0000-000000000000" ma:open="true" ma:isKeyword="false">
      <xsd:complexType>
        <xsd:sequence>
          <xsd:element ref="pc:Terms" minOccurs="0" maxOccurs="1"/>
        </xsd:sequence>
      </xsd:complex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6cc3e670-e3cd-4e3e-b247-833b089b6a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245a0cc-d3b5-453f-a25b-905cec2ffeda">
      <Terms xmlns="http://schemas.microsoft.com/office/infopath/2007/PartnerControls"/>
    </lcf76f155ced4ddcb4097134ff3c332f>
    <TaxCatchAll xmlns="9300985e-39b3-4abd-9d78-758df8ad3c27" xsi:nil="true"/>
    <l91a9cc87bea49a1838df93b8271acb3 xmlns="1245a0cc-d3b5-453f-a25b-905cec2ffeda">
      <Terms xmlns="http://schemas.microsoft.com/office/infopath/2007/PartnerControls"/>
    </l91a9cc87bea49a1838df93b8271acb3>
    <Test xmlns="1245a0cc-d3b5-453f-a25b-905cec2ffeda" xsi:nil="true"/>
    <TaxKeywordTaxHTField xmlns="9300985e-39b3-4abd-9d78-758df8ad3c27">
      <Terms xmlns="http://schemas.microsoft.com/office/infopath/2007/PartnerControls"/>
    </TaxKeywordTaxHTField>
    <Icon xmlns="1245a0cc-d3b5-453f-a25b-905cec2ffeda">
      <Url xsi:nil="true"/>
      <Description xsi:nil="true"/>
    </Icon>
    <SharedWithUsers xmlns="9300985e-39b3-4abd-9d78-758df8ad3c27">
      <UserInfo>
        <DisplayName>Ioannis Stefanou</DisplayName>
        <AccountId>408</AccountId>
        <AccountType/>
      </UserInfo>
      <UserInfo>
        <DisplayName>Andreas Staikos</DisplayName>
        <AccountId>793</AccountId>
        <AccountType/>
      </UserInfo>
      <UserInfo>
        <DisplayName>Pavlos Palierakis</DisplayName>
        <AccountId>841</AccountId>
        <AccountType/>
      </UserInfo>
      <UserInfo>
        <DisplayName>Konstantinos Stamatopoulos</DisplayName>
        <AccountId>866</AccountId>
        <AccountType/>
      </UserInfo>
    </SharedWithUsers>
  </documentManagement>
</p:properties>
</file>

<file path=customXml/itemProps1.xml><?xml version="1.0" encoding="utf-8"?>
<ds:datastoreItem xmlns:ds="http://schemas.openxmlformats.org/officeDocument/2006/customXml" ds:itemID="{28AD352D-CBCD-4B76-9954-47C605F17C68}">
  <ds:schemaRefs>
    <ds:schemaRef ds:uri="http://schemas.microsoft.com/sharepoint/v3/contenttype/forms"/>
  </ds:schemaRefs>
</ds:datastoreItem>
</file>

<file path=customXml/itemProps2.xml><?xml version="1.0" encoding="utf-8"?>
<ds:datastoreItem xmlns:ds="http://schemas.openxmlformats.org/officeDocument/2006/customXml" ds:itemID="{B3195205-CC33-4C96-8ABA-5750AA98A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00985e-39b3-4abd-9d78-758df8ad3c27"/>
    <ds:schemaRef ds:uri="1245a0cc-d3b5-453f-a25b-905cec2ffe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31ACCF-50DA-4B87-AE10-C04EF8733CB7}">
  <ds:schemaRefs>
    <ds:schemaRef ds:uri="http://schemas.microsoft.com/office/2006/metadata/properties"/>
    <ds:schemaRef ds:uri="http://schemas.microsoft.com/sharepoint/v3"/>
    <ds:schemaRef ds:uri="http://purl.org/dc/dcmitype/"/>
    <ds:schemaRef ds:uri="9300985e-39b3-4abd-9d78-758df8ad3c27"/>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1245a0cc-d3b5-453f-a25b-905cec2ffed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1854</TotalTime>
  <Words>2690</Words>
  <Application>Microsoft Office PowerPoint</Application>
  <PresentationFormat>Ευρεία οθόνη</PresentationFormat>
  <Paragraphs>263</Paragraphs>
  <Slides>15</Slides>
  <Notes>13</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Arial</vt:lpstr>
      <vt:lpstr>Calibri</vt:lpstr>
      <vt:lpstr>Times New Roman</vt:lpstr>
      <vt:lpstr>Wingdings</vt:lpstr>
      <vt:lpstr>Grant Thornton 16x9</vt:lpstr>
      <vt:lpstr>Πρόταση για την ολοκληρωμένη διαχείριση των δασικών οικοσυστημάτων</vt:lpstr>
      <vt:lpstr>Υφιστάμενη κατάσταση στην Ελλάδα</vt:lpstr>
      <vt:lpstr>Χαρτογράφηση έκτασης δασών και Διαχειριστικών Μελετών</vt:lpstr>
      <vt:lpstr>Μεταβολή του τρόπου εκμετάλλευσης των δημοσίων δασικών οικοσυστημάτων</vt:lpstr>
      <vt:lpstr>Χαρτογράφηση των ΔΑΣΕ και Δασεργατών - μελών τους</vt:lpstr>
      <vt:lpstr>Εξέλιξη ετήσιας συνολικής παραγωγής ανά κατηγορία ξύλου</vt:lpstr>
      <vt:lpstr>Κατανομή δασικών προϊόντων ανά δασοπονικό είδος</vt:lpstr>
      <vt:lpstr>Μέγεθος αγοράς κλάδου - Δασοκομία &amp; Υλοτομία</vt:lpstr>
      <vt:lpstr>Αντιπαραβολή δασών Δράμας και Αρκαδίας</vt:lpstr>
      <vt:lpstr>Βασικά στοιχεία δασικών υπαλλήλων</vt:lpstr>
      <vt:lpstr>Ανάλυση των σημερινών δεδομένων διαχείρισης (1/2)</vt:lpstr>
      <vt:lpstr>Ανάλυση των σημερινών δεδομένων διαχείρισης (2/2)</vt:lpstr>
      <vt:lpstr>Αδυναμίες</vt:lpstr>
      <vt:lpstr>Στρατηγική και πολιτική στόχευση</vt:lpstr>
      <vt:lpstr>Κατευθύνσεις και βασικά βήματα υλοποίησης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Siepmann</dc:creator>
  <cp:lastModifiedBy>Stefanis Petros</cp:lastModifiedBy>
  <cp:revision>116</cp:revision>
  <cp:lastPrinted>2017-03-31T13:01:56Z</cp:lastPrinted>
  <dcterms:created xsi:type="dcterms:W3CDTF">2023-01-23T16:38:51Z</dcterms:created>
  <dcterms:modified xsi:type="dcterms:W3CDTF">2023-10-23T14:52:42Z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0x01010070CEE924E92BB54190990FE67987027D</vt:lpwstr>
  </property>
  <property fmtid="{D5CDD505-2E9C-101B-9397-08002B2CF9AE}" pid="3" name="TaxKeyword">
    <vt:lpwstr/>
  </property>
  <property fmtid="{D5CDD505-2E9C-101B-9397-08002B2CF9AE}" pid="4" name="MediaServiceImageTags">
    <vt:lpwstr/>
  </property>
  <property fmtid="{D5CDD505-2E9C-101B-9397-08002B2CF9AE}" pid="5" name="ExpertIn">
    <vt:lpwstr/>
  </property>
</Properties>
</file>