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3840">
          <p15:clr>
            <a:srgbClr val="A4A3A4"/>
          </p15:clr>
        </p15:guide>
        <p15:guide id="3" pos="7333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47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vDNS+PTWdqAHbIm1uAY0xsRRu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56"/>
  </p:normalViewPr>
  <p:slideViewPr>
    <p:cSldViewPr snapToGrid="0">
      <p:cViewPr varScale="1">
        <p:scale>
          <a:sx n="86" d="100"/>
          <a:sy n="86" d="100"/>
        </p:scale>
        <p:origin x="798" y="90"/>
      </p:cViewPr>
      <p:guideLst>
        <p:guide orient="horz" pos="3884"/>
        <p:guide pos="3840"/>
        <p:guide pos="7333"/>
        <p:guide orient="horz" pos="368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4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Intro /01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44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76" name="Google Shape;27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49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99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242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910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94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27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End /01</a:t>
            </a:r>
            <a:endParaRPr/>
          </a:p>
        </p:txBody>
      </p:sp>
      <p:sp>
        <p:nvSpPr>
          <p:cNvPr id="387" name="Google Shape;3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4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11" name="Google Shape;2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5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-GR"/>
              <a:t>Intro /01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35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39" name="Google Shape;2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06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52" name="Google Shape;25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68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Do not use full images in this slide. Only mockups and staff.</a:t>
            </a:r>
            <a:endParaRPr/>
          </a:p>
        </p:txBody>
      </p:sp>
      <p:sp>
        <p:nvSpPr>
          <p:cNvPr id="264" name="Google Shape;26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5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 descr="A blue background with a blue shield and a blue circle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" y="0"/>
            <a:ext cx="12189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/>
        </p:nvSpPr>
        <p:spPr>
          <a:xfrm>
            <a:off x="668763" y="5182617"/>
            <a:ext cx="7646053" cy="86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«Νέο πλαίσιο επιλογής διοικήσεων των φορέων του δημοσίου και ενίσχυση της αποτελεσματικότητάς τους»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668764" y="3925230"/>
            <a:ext cx="7646054" cy="14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Σχέδιο Νόμου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 Εσωτερικών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"/>
          <p:cNvCxnSpPr/>
          <p:nvPr/>
        </p:nvCxnSpPr>
        <p:spPr>
          <a:xfrm>
            <a:off x="379142" y="3902927"/>
            <a:ext cx="0" cy="1935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p1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930" y="567558"/>
            <a:ext cx="4001718" cy="100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 descr="A person holding a p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04"/>
          <a:stretch/>
        </p:blipFill>
        <p:spPr>
          <a:xfrm>
            <a:off x="467911" y="783867"/>
            <a:ext cx="4490146" cy="49021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5560858" y="1029974"/>
            <a:ext cx="6157568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ετήσια σχέδια δράσης για κάθε φορέα, με προγραμματισμό δράσεων, με ποιοτικούς στόχους, με ποσοτικούς στόχους, με συγκεκριμένους δείκτες απόδοσης. </a:t>
            </a:r>
            <a:endParaRPr sz="23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Με συμβόλαια απόδοσης από την αρχή της θητείας τους.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Αξιολόγηση σε ετήσια βάση με δυνατότητα: </a:t>
            </a:r>
            <a:endParaRPr dirty="0"/>
          </a:p>
        </p:txBody>
      </p:sp>
      <p:cxnSp>
        <p:nvCxnSpPr>
          <p:cNvPr id="280" name="Google Shape;280;p25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25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 των διοικήσεων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272"/>
          <a:stretch/>
        </p:blipFill>
        <p:spPr>
          <a:xfrm>
            <a:off x="290701" y="3285096"/>
            <a:ext cx="4490146" cy="239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5908637" y="4864537"/>
            <a:ext cx="5703911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Επιβράβευσης (</a:t>
            </a:r>
            <a:r>
              <a:rPr lang="el-GR" sz="1800" b="0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παραγωγικότητας),</a:t>
            </a:r>
            <a:endParaRPr dirty="0"/>
          </a:p>
          <a:p>
            <a:pPr marL="285750" marR="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9EE2"/>
              </a:buClr>
              <a:buSzPts val="1800"/>
              <a:buFont typeface="Arial"/>
              <a:buChar char="-"/>
            </a:pPr>
            <a:r>
              <a:rPr lang="el-GR" sz="18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Παύσης (με εισήγηση του αρμόδιου Υπουργού). </a:t>
            </a:r>
            <a:endParaRPr sz="18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1144452" y="4988575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</a:t>
            </a:r>
            <a:endParaRPr/>
          </a:p>
        </p:txBody>
      </p:sp>
      <p:sp>
        <p:nvSpPr>
          <p:cNvPr id="291" name="Google Shape;291;p6"/>
          <p:cNvSpPr txBox="1"/>
          <p:nvPr/>
        </p:nvSpPr>
        <p:spPr>
          <a:xfrm>
            <a:off x="1144453" y="1561666"/>
            <a:ext cx="164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144452" y="3505952"/>
            <a:ext cx="16458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</a:t>
            </a:r>
            <a:endParaRPr sz="2400" b="1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550863" y="305010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ΟΜΑΔΟΠΟΙΗΣΗ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3503032" y="976890"/>
            <a:ext cx="631034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όλη την επικράτεια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Εθνικός Οργανισμός Φαρμάκων) και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Υγειονομικές Περιφέρειες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της χώρας. ≃ 190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3503031" y="3075065"/>
            <a:ext cx="63103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Νομικά πρόσωπα των οποίων οι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αρμοδιότητες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έχουν </a:t>
            </a:r>
            <a:r>
              <a:rPr lang="el-GR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όλως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ειδικό χαρακτήρα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 εκτείνονται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συγκεκριμένη περιοχή της χώρας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(π.χ. τοπικά αθλητικά κέντρα). ≃ 270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3503031" y="4741415"/>
            <a:ext cx="47172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νοσοκομεία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(υψηλότερες απαιτήσεις για όσα έχουν περισσότερες από 400 κλίνες).</a:t>
            </a:r>
            <a:r>
              <a:rPr lang="el-GR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≃ 160 θέσεις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6"/>
          <p:cNvCxnSpPr/>
          <p:nvPr/>
        </p:nvCxnSpPr>
        <p:spPr>
          <a:xfrm>
            <a:off x="3086024" y="1017835"/>
            <a:ext cx="0" cy="1549327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6"/>
          <p:cNvCxnSpPr/>
          <p:nvPr/>
        </p:nvCxnSpPr>
        <p:spPr>
          <a:xfrm>
            <a:off x="3086024" y="3125750"/>
            <a:ext cx="0" cy="1222069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6"/>
          <p:cNvCxnSpPr/>
          <p:nvPr/>
        </p:nvCxnSpPr>
        <p:spPr>
          <a:xfrm>
            <a:off x="3086024" y="4877701"/>
            <a:ext cx="0" cy="683413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8700" y="1084966"/>
            <a:ext cx="3866599" cy="38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472351" y="281200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ΕΠΙΤΡΟΠΕΣ ΕΠΙΛΟΓΗΣ ΑΝΑ ΟΜΑΔΑ ΦΟΡΕΩΝ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4975780" y="1166426"/>
            <a:ext cx="38103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Β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(τοπικής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72349" y="1165919"/>
            <a:ext cx="44985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Α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(εθνικής εμβέλειας) 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72350" y="1775639"/>
            <a:ext cx="422793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Νομικός Σύμβουλος του Κράτους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της Προεδρίας της Κυβέρνησης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Δημόσιας Διοίκησης του Υπουργείου Εσωτερικών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Γενικός Γραμματέας Οικονομικής Πολιτικής και Στρατηγικής του Υπουργείου Εθνικής Οικονομίας και Οικονομικών στην περίπτωση ανωνύμων εταιριών του Δημοσίου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4970901" y="1779084"/>
            <a:ext cx="3137401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εποπτεύοντος Υπουργείου του φορέα (Πρόεδρος Επιτροπής)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Γραμματέας της οικείας Αποκεντρωμένης Διοίκησης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ΔΕΠ με σχετική ειδίκευση </a:t>
            </a:r>
            <a:r>
              <a:rPr lang="el-GR" sz="14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ιδιώτης εμπειρογνώμονας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8515544" y="1165919"/>
            <a:ext cx="36764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Ομάδα Γ </a:t>
            </a:r>
            <a:r>
              <a:rPr lang="el-GR" sz="16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(νοσοκομεία)</a:t>
            </a:r>
            <a:endParaRPr sz="1600" b="1" i="0" u="none" strike="noStrike" cap="none" dirty="0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8515543" y="1775639"/>
            <a:ext cx="3370667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Μέλος του ΑΣΕΠ (Πρόεδρος Επιτροπής)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Γενικός Γραμματέας του Υπουργείου Υγείας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EE2"/>
              </a:buClr>
              <a:buSzPts val="1400"/>
              <a:buFont typeface="Arial"/>
              <a:buAutoNum type="arabicPeriod"/>
            </a:pPr>
            <a:r>
              <a:rPr lang="el-G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Διοικητής της οικείας Υγειονομικής Περιφέρειας (ο οποίος έχει επιλεγεί με τη διαδικασία του παρόντος)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6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6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/>
        </p:nvSpPr>
        <p:spPr>
          <a:xfrm>
            <a:off x="464113" y="284168"/>
            <a:ext cx="66838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ΣΤΑΔΙΑ ΔΙΑΔΙΚΑΣΙΑΣ ΕΠΙΛΟΓΗΣ – 5 ΒΗΜΑΤΑ</a:t>
            </a:r>
            <a:endParaRPr sz="1600" b="1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7"/>
          <p:cNvCxnSpPr/>
          <p:nvPr/>
        </p:nvCxnSpPr>
        <p:spPr>
          <a:xfrm rot="10800000" flipH="1">
            <a:off x="954188" y="970961"/>
            <a:ext cx="10100662" cy="4250927"/>
          </a:xfrm>
          <a:prstGeom prst="straightConnector1">
            <a:avLst/>
          </a:prstGeom>
          <a:noFill/>
          <a:ln w="952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27"/>
          <p:cNvSpPr txBox="1"/>
          <p:nvPr/>
        </p:nvSpPr>
        <p:spPr>
          <a:xfrm>
            <a:off x="518806" y="2099197"/>
            <a:ext cx="1669027" cy="132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Έκδοση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πρόσκλησης εκδήλωσης ενδιαφέροντος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το εποπτεύον Υπουργείο, κατόπιν ελέγχου του ΑΣΕΠ.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7"/>
          <p:cNvCxnSpPr/>
          <p:nvPr/>
        </p:nvCxnSpPr>
        <p:spPr>
          <a:xfrm>
            <a:off x="954188" y="3736187"/>
            <a:ext cx="0" cy="90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25" name="Google Shape;325;p27"/>
          <p:cNvSpPr txBox="1"/>
          <p:nvPr/>
        </p:nvSpPr>
        <p:spPr>
          <a:xfrm>
            <a:off x="2787858" y="1341459"/>
            <a:ext cx="1898335" cy="166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Για τις Ομάδες Α &amp; Γ, διεξαγωγή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δοκιμασίας διακρίβωσης των δεξιοτήτων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των υποψηφίων.</a:t>
            </a:r>
            <a:endParaRPr dirty="0"/>
          </a:p>
        </p:txBody>
      </p:sp>
      <p:sp>
        <p:nvSpPr>
          <p:cNvPr id="327" name="Google Shape;327;p27"/>
          <p:cNvSpPr txBox="1"/>
          <p:nvPr/>
        </p:nvSpPr>
        <p:spPr>
          <a:xfrm>
            <a:off x="5275941" y="4348774"/>
            <a:ext cx="1524663" cy="66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1" i="0" u="none" strike="noStrike" cap="none" dirty="0" err="1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Μοριοδότηση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τυπικών προσόντων και εργασιακής εμπειρίας.</a:t>
            </a:r>
            <a:endParaRPr dirty="0"/>
          </a:p>
        </p:txBody>
      </p:sp>
      <p:pic>
        <p:nvPicPr>
          <p:cNvPr id="328" name="Google Shape;328;p27" descr="A white circle with blue numb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505" y="244507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A white circle with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682" y="1455393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 descr="A white circle with blu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7262" y="486318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descr="A white circle with blu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6120" y="3491819"/>
            <a:ext cx="1435777" cy="143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 descr="A white circle with blue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99" y="4430401"/>
            <a:ext cx="1435777" cy="143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7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4" name="Google Shape;334;p27" descr="Blue text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7"/>
          <p:cNvCxnSpPr/>
          <p:nvPr/>
        </p:nvCxnSpPr>
        <p:spPr>
          <a:xfrm>
            <a:off x="5884811" y="3711765"/>
            <a:ext cx="0" cy="5331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6" name="Google Shape;336;p27"/>
          <p:cNvCxnSpPr/>
          <p:nvPr/>
        </p:nvCxnSpPr>
        <p:spPr>
          <a:xfrm>
            <a:off x="3396881" y="3182744"/>
            <a:ext cx="0" cy="4512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7" name="Google Shape;337;p27"/>
          <p:cNvCxnSpPr/>
          <p:nvPr/>
        </p:nvCxnSpPr>
        <p:spPr>
          <a:xfrm rot="10800000">
            <a:off x="10646976" y="1799063"/>
            <a:ext cx="0" cy="73704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9" name="Google Shape;339;p27"/>
          <p:cNvCxnSpPr/>
          <p:nvPr/>
        </p:nvCxnSpPr>
        <p:spPr>
          <a:xfrm rot="10800000">
            <a:off x="8299108" y="2746369"/>
            <a:ext cx="0" cy="60739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345;p28">
            <a:extLst>
              <a:ext uri="{FF2B5EF4-FFF2-40B4-BE49-F238E27FC236}">
                <a16:creationId xmlns:a16="http://schemas.microsoft.com/office/drawing/2014/main" id="{947E59A3-FA5F-3646-A691-C70B927FD71B}"/>
              </a:ext>
            </a:extLst>
          </p:cNvPr>
          <p:cNvSpPr txBox="1"/>
          <p:nvPr/>
        </p:nvSpPr>
        <p:spPr>
          <a:xfrm>
            <a:off x="7546574" y="3062269"/>
            <a:ext cx="1893888" cy="129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Κλήση σε δομημένη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συνέντευξη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των 7 πρώτων υποψηφίων για κάθε θέση. </a:t>
            </a: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46;p28">
            <a:extLst>
              <a:ext uri="{FF2B5EF4-FFF2-40B4-BE49-F238E27FC236}">
                <a16:creationId xmlns:a16="http://schemas.microsoft.com/office/drawing/2014/main" id="{321C9222-E07D-784C-95F5-357A0713C17D}"/>
              </a:ext>
            </a:extLst>
          </p:cNvPr>
          <p:cNvSpPr txBox="1"/>
          <p:nvPr/>
        </p:nvSpPr>
        <p:spPr>
          <a:xfrm>
            <a:off x="9762008" y="3299265"/>
            <a:ext cx="2277103" cy="12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1600"/>
            </a:pP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Κατάρτιση πίνακα των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τριών επικρατέστερων υποψηφίων 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από την Επιτροπή Επιλογής Στελεχών &amp; </a:t>
            </a:r>
            <a:r>
              <a:rPr lang="el-GR" sz="1600" b="1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επιλογή ενός εκ των τριών</a:t>
            </a:r>
            <a:r>
              <a:rPr lang="el-GR" sz="16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από τον αρμόδιο Υπουργό. </a:t>
            </a:r>
            <a:endParaRPr lang="el-GR" sz="16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9" descr="A group of people smil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416169" y="48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b="1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Οφέλη για τον πολίτη</a:t>
            </a:r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315430" y="1565073"/>
            <a:ext cx="7871847" cy="44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Διοικήσεις φορέων υψηλότερης ποιότητας με περισσότερες δυνατότητες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Καλύτερες δημόσιες υπηρεσίες για όλους, ταχύτερη εξυπηρέτηση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 και αντικειμενικότητα στην επιλογή διοικήσεων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Clr>
                <a:srgbClr val="0A9EE2"/>
              </a:buClr>
              <a:buSzPts val="1800"/>
              <a:buChar char="•"/>
            </a:pPr>
            <a:r>
              <a:rPr lang="el-GR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Επίτευξη στόχων και συνεχής αξιολόγηση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4">
            <a:alphaModFix/>
          </a:blip>
          <a:srcRect r="50283"/>
          <a:stretch/>
        </p:blipFill>
        <p:spPr>
          <a:xfrm>
            <a:off x="9416467" y="387400"/>
            <a:ext cx="2775533" cy="55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29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30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0" name="Google Shape;380;p3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3550075" y="670459"/>
            <a:ext cx="5091848" cy="509184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 txBox="1"/>
          <p:nvPr/>
        </p:nvSpPr>
        <p:spPr>
          <a:xfrm>
            <a:off x="1497495" y="3178982"/>
            <a:ext cx="91970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ένα κράτος που βάζει πάντα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τον πολίτη στο επίκεντρο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0908F-274C-6D63-B57B-9539CFCC076B}"/>
              </a:ext>
            </a:extLst>
          </p:cNvPr>
          <p:cNvSpPr txBox="1"/>
          <p:nvPr/>
        </p:nvSpPr>
        <p:spPr>
          <a:xfrm>
            <a:off x="2368109" y="2005307"/>
            <a:ext cx="7455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Αποτελεσματικότερο, σύγχρονο Δημόσιο με νέο σύστημα επιλογής </a:t>
            </a:r>
            <a:r>
              <a:rPr lang="el-GR" sz="2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και αξιολόγησης </a:t>
            </a:r>
            <a:r>
              <a:rPr lang="el-GR" sz="2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των διοικήσεων των φορέων του Δημοσίου προς όφελος των πολιτών.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715" y="1787289"/>
            <a:ext cx="3972570" cy="264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A person holding a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8" t="662" r="597" b="66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938695" y="1746626"/>
            <a:ext cx="4664247" cy="212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Νομοθετικό Έργο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Εσωτερικών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-GR" sz="40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ης</a:t>
            </a:r>
            <a:r>
              <a:rPr lang="el-GR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κυβερνητικής θητείας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6096000" y="1001040"/>
            <a:ext cx="5056406" cy="4855917"/>
            <a:chOff x="5830090" y="1080054"/>
            <a:chExt cx="5056406" cy="4855917"/>
          </a:xfrm>
        </p:grpSpPr>
        <p:cxnSp>
          <p:nvCxnSpPr>
            <p:cNvPr id="177" name="Google Shape;177;p5"/>
            <p:cNvCxnSpPr/>
            <p:nvPr/>
          </p:nvCxnSpPr>
          <p:spPr>
            <a:xfrm rot="10800000">
              <a:off x="6096000" y="127386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5"/>
            <p:cNvCxnSpPr>
              <a:endCxn id="179" idx="0"/>
            </p:cNvCxnSpPr>
            <p:nvPr/>
          </p:nvCxnSpPr>
          <p:spPr>
            <a:xfrm rot="10800000">
              <a:off x="5902090" y="1201863"/>
              <a:ext cx="0" cy="461280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" name="Google Shape;179;p5"/>
            <p:cNvSpPr/>
            <p:nvPr/>
          </p:nvSpPr>
          <p:spPr>
            <a:xfrm>
              <a:off x="5830090" y="1201863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392603" y="1080054"/>
              <a:ext cx="409465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 dirty="0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Ν. 5044/2023</a:t>
              </a:r>
              <a:endParaRPr sz="18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Άρση όλων των περιορισμών στην άσκηση του εκλογικού δικαιώματος Ελλήνων πολιτών από το εξωτερικό.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6392603" y="2887748"/>
              <a:ext cx="3512011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l-GR" sz="1800" b="1" dirty="0">
                  <a:solidFill>
                    <a:srgbClr val="0A9EE2"/>
                  </a:solidFill>
                </a:rPr>
                <a:t>Ν. 5056/2023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Αναμόρφωση του συστήματος διακυβέρνησης των Οργανισμών Τοπικής Αυτοδιοίκησης.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395149" y="4658698"/>
              <a:ext cx="4491347" cy="127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>
                  <a:solidFill>
                    <a:srgbClr val="0A9EE2"/>
                  </a:solidFill>
                  <a:latin typeface="Arial"/>
                  <a:ea typeface="Arial"/>
                  <a:cs typeface="Arial"/>
                  <a:sym typeface="Arial"/>
                </a:rPr>
                <a:t>Νομοσχέδιο</a:t>
              </a:r>
              <a:endParaRPr sz="1800" b="1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Νέο πλαίσιο επιλογής διοικήσεων των φορέων του Δημοσίου και ενίσχυση της αποτελεσματικότητάς τους.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830090" y="3009342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830090" y="4780104"/>
              <a:ext cx="144000" cy="144000"/>
            </a:xfrm>
            <a:prstGeom prst="ellipse">
              <a:avLst/>
            </a:prstGeom>
            <a:solidFill>
              <a:srgbClr val="029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5"/>
            <p:cNvCxnSpPr/>
            <p:nvPr/>
          </p:nvCxnSpPr>
          <p:spPr>
            <a:xfrm rot="10800000">
              <a:off x="6096000" y="308234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5"/>
            <p:cNvCxnSpPr/>
            <p:nvPr/>
          </p:nvCxnSpPr>
          <p:spPr>
            <a:xfrm rot="10800000">
              <a:off x="6096000" y="4850183"/>
              <a:ext cx="182880" cy="0"/>
            </a:xfrm>
            <a:prstGeom prst="straightConnector1">
              <a:avLst/>
            </a:prstGeom>
            <a:noFill/>
            <a:ln w="12700" cap="flat" cmpd="sng">
              <a:solidFill>
                <a:srgbClr val="029EE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  <p:pic>
        <p:nvPicPr>
          <p:cNvPr id="193" name="Google Shape;193;p2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"/>
          <p:cNvSpPr txBox="1"/>
          <p:nvPr/>
        </p:nvSpPr>
        <p:spPr>
          <a:xfrm>
            <a:off x="1235324" y="1591647"/>
            <a:ext cx="7282024" cy="134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l-GR" sz="2900">
                <a:solidFill>
                  <a:schemeClr val="lt1"/>
                </a:solidFill>
              </a:rPr>
              <a:t>Αναβαθμισμένα κριτήρια επιλογής διοικήσεων, στοχοθεσία και αξιολόγηση οδηγούν το Δημόσιο στη νέα εποχή.</a:t>
            </a:r>
            <a:endParaRPr/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3014" y="963358"/>
            <a:ext cx="4507332" cy="450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"/>
          <p:cNvSpPr txBox="1"/>
          <p:nvPr/>
        </p:nvSpPr>
        <p:spPr>
          <a:xfrm>
            <a:off x="1235324" y="3031718"/>
            <a:ext cx="7109375" cy="183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l-GR" sz="3400" b="1" i="0" u="none" strike="noStrike" cap="none" dirty="0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Για ένα κράτος σύγχρονο και αποτελεσματικό που βάζει πάντα τον πολίτη στο επίκεντρο.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1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111" y="1133071"/>
            <a:ext cx="4103777" cy="410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235324" y="1804785"/>
            <a:ext cx="7996237" cy="276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rgbClr val="0A9EE2"/>
                </a:solidFill>
                <a:sym typeface="Arial"/>
              </a:rPr>
              <a:t>&gt; 600 θέσεις</a:t>
            </a:r>
            <a:endParaRPr sz="28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solidFill>
                  <a:schemeClr val="lt1"/>
                </a:solidFill>
              </a:rPr>
              <a:t>Πρόεδροι, Αντιπρόεδροι, Διοικητές, Αναπληρωτές Διοικητές, Υποδιοικητές, Διευθύνοντες και Εντεταλμένοι Σύμβουλοι σε Νομικά Πρόσωπα Δημοσίου Δικαίου και Νομικά Πρόσωπα Ιδιωτικού Δικαίου για τα οποία η επιλογή των διοικήσεων ανήκει στην Κυβέρνηση. </a:t>
            </a:r>
            <a:endParaRPr sz="28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473573" y="275388"/>
            <a:ext cx="11553107" cy="41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Σ/Ν «Νέο πλαίσιο επιλογής διοικήσεων των φορέων του δημοσίου και ενίσχυση της αποτελεσματικότητάς τους»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/>
        </p:nvSpPr>
        <p:spPr>
          <a:xfrm>
            <a:off x="550863" y="334334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ΑΞΟΝΕΣ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955146" y="1382433"/>
            <a:ext cx="45650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επιλογής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 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6671842" y="1382432"/>
            <a:ext cx="50465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Νέο σύστημα 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αξιολόγησης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διοικήσεων</a:t>
            </a:r>
            <a:r>
              <a:rPr lang="el-GR" sz="2200" b="0" i="0" u="sng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0" i="0" u="none" strike="noStrike" cap="none">
                <a:solidFill>
                  <a:srgbClr val="0A9EE2"/>
                </a:solidFill>
                <a:latin typeface="Arial"/>
                <a:ea typeface="Arial"/>
                <a:cs typeface="Arial"/>
                <a:sym typeface="Arial"/>
              </a:rPr>
              <a:t>φορέων του Δημοσίου Τομέα</a:t>
            </a:r>
            <a:endParaRPr sz="2200" b="0" i="0" u="none" strike="noStrike" cap="none">
              <a:solidFill>
                <a:srgbClr val="0A9E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955145" y="2374749"/>
            <a:ext cx="491225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Ομαδοποίηση των φορέων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ανάλογα με το εύρος και το είδος των αρμοδιοτήτων τους.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Αυξημένες απαιτήσεις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αυστηρά ελάχιστα (on-off) προσόντα.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Τεστ δεξιοτήτων 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των υποψηφίων με </a:t>
            </a: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ψηφιακό τρόπο.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Συγκεκριμένες προθεσμίες</a:t>
            </a: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το σύνολο των φορέων.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6671842" y="2408945"/>
            <a:ext cx="5046575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σχέδια δράσης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κάθε φορέα.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Συμβόλαια απόδοσης.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Αύξηση της θητείας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από 3 σε 4 έτη.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Ετήσια αξιολόγηση των διοικήσεων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δυνατότητα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ανταμοιβής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l-GR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bonus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παραγωγικότητας) ή </a:t>
            </a:r>
            <a:r>
              <a:rPr lang="el-G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άμεσης λήξης της θητείας τους.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4"/>
          <p:cNvCxnSpPr/>
          <p:nvPr/>
        </p:nvCxnSpPr>
        <p:spPr>
          <a:xfrm>
            <a:off x="6096000" y="1092396"/>
            <a:ext cx="0" cy="43033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9" name="Google Shape;219;p4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30873" cy="457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2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9" name="Google Shape;229;p22" descr="A blue outline of a numb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0414" y="665638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 descr="A blue outline of numbers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0414" y="1997643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descr="A blue outline of number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4290" y="3329649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A blue outline of numbers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4290" y="4589354"/>
            <a:ext cx="1443417" cy="10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447" y="1106214"/>
            <a:ext cx="3829264" cy="38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6785541" y="751903"/>
            <a:ext cx="456501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απαιτήσεων 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κάθε θέση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αξιοκρατίας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διαφάνειας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κατά την επιλογή και κατά την αξιολόγηση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του συστήματος επιλογής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l-G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Αξιολόγηση</a:t>
            </a:r>
            <a:r>
              <a:rPr lang="el-G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διοικήσεων, συνεχής και </a:t>
            </a:r>
            <a:r>
              <a:rPr lang="el-G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στοχευμένη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73573" y="1688516"/>
            <a:ext cx="4565012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Βασικοί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sz="6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" descr="A group of hands holding a puzzle pie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413"/>
          <a:stretch/>
        </p:blipFill>
        <p:spPr>
          <a:xfrm>
            <a:off x="473573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 descr="A blue outline of a numb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610"/>
          <a:stretch/>
        </p:blipFill>
        <p:spPr>
          <a:xfrm>
            <a:off x="263816" y="3301463"/>
            <a:ext cx="4490146" cy="2382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3234137" y="3428379"/>
            <a:ext cx="53122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5633263" y="802502"/>
            <a:ext cx="5826208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Υποχρεωτικά πτυχίο ανώτατης εκπαίδευσης.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Γνώση ξένης γλώσσας.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10 έτη εργασιακή εμπειρία (6 έτη για φορείς τοπικής εμβέλειας</a:t>
            </a:r>
            <a:r>
              <a:rPr lang="en-GB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dirty="0">
                <a:solidFill>
                  <a:srgbClr val="013476"/>
                </a:solidFill>
              </a:rPr>
              <a:t>Συν</a:t>
            </a:r>
            <a:r>
              <a:rPr lang="en-US" sz="1900" dirty="0" err="1">
                <a:solidFill>
                  <a:srgbClr val="013476"/>
                </a:solidFill>
              </a:rPr>
              <a:t>ά</a:t>
            </a:r>
            <a:r>
              <a:rPr lang="el-GR" sz="1900" dirty="0" err="1">
                <a:solidFill>
                  <a:srgbClr val="013476"/>
                </a:solidFill>
              </a:rPr>
              <a:t>φεια</a:t>
            </a:r>
            <a:r>
              <a:rPr lang="el-GR" sz="1900" dirty="0">
                <a:solidFill>
                  <a:srgbClr val="013476"/>
                </a:solidFill>
              </a:rPr>
              <a:t> του π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τυχίου ή/και (κατά περίπτωση) τουλάχιστον 5 </a:t>
            </a:r>
            <a:r>
              <a:rPr lang="el-GR" sz="1900" dirty="0">
                <a:solidFill>
                  <a:srgbClr val="013476"/>
                </a:solidFill>
              </a:rPr>
              <a:t>ετών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 εργασιακής εμπειρίας, προς το αντικείμενο της θέσης ή την άσκηση διοίκησης (3 έτη για φορείς τοπικής εμβέλειας ή</a:t>
            </a:r>
            <a:r>
              <a:rPr lang="el-GR" sz="1900" dirty="0">
                <a:solidFill>
                  <a:srgbClr val="013476"/>
                </a:solidFill>
              </a:rPr>
              <a:t> </a:t>
            </a:r>
            <a:r>
              <a:rPr lang="el-GR" sz="1900" dirty="0" err="1">
                <a:solidFill>
                  <a:srgbClr val="013476"/>
                </a:solidFill>
              </a:rPr>
              <a:t>όλως</a:t>
            </a:r>
            <a:r>
              <a:rPr lang="el-GR" sz="1900" dirty="0">
                <a:solidFill>
                  <a:srgbClr val="013476"/>
                </a:solidFill>
              </a:rPr>
              <a:t> ειδικού χαρακτήρα</a:t>
            </a: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900" dirty="0"/>
          </a:p>
          <a:p>
            <a:pPr marL="342900" marR="0" lvl="0" indent="-342900" algn="l" rtl="0">
              <a:lnSpc>
                <a:spcPct val="108695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19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Τεστ δεξιοτήτων των υποψηφίων για ορισμένες ομάδες φορέων σε ψηφιακό περιβάλλον με άμεσα και αξιόπιστα αποτελέσματα, κατά τα διεθνή πρότυπα.</a:t>
            </a:r>
            <a:endParaRPr sz="1900" b="0" i="0" u="none" strike="noStrike" cap="none" dirty="0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7" name="Google Shape;247;p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 txBox="1"/>
          <p:nvPr/>
        </p:nvSpPr>
        <p:spPr>
          <a:xfrm>
            <a:off x="1065050" y="1473998"/>
            <a:ext cx="30487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Αναβάθμιση των απαιτήσεων για κάθε θέση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A person holding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1070712" y="1436042"/>
            <a:ext cx="388734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Ενίσχυση της αξιοκρατίας και της διαφάνειας 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3" descr="A blue outline of numbers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8574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3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3"/>
          <p:cNvSpPr txBox="1"/>
          <p:nvPr/>
        </p:nvSpPr>
        <p:spPr>
          <a:xfrm>
            <a:off x="5690693" y="1745824"/>
            <a:ext cx="6027733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Το ΑΣΕΠ ενισχύει το αδιάβλητο της διαδικασίας.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Κοινές διαδικασίες επιλογής ανά ομάδα φορέων με δίκαια και διαφανή κριτήρια.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Αύξηση θητείας των διοικήσεων από 3 σε 4 έτη ώστε να υπάρχει ικανότερος χρόνος για την ολοκλήρωση του έργου τους.</a:t>
            </a:r>
            <a:endParaRPr dirty="0"/>
          </a:p>
        </p:txBody>
      </p:sp>
      <p:pic>
        <p:nvPicPr>
          <p:cNvPr id="259" name="Google Shape;259;p23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 descr="A finger pointing at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413"/>
          <a:stretch/>
        </p:blipFill>
        <p:spPr>
          <a:xfrm>
            <a:off x="467911" y="783383"/>
            <a:ext cx="4490146" cy="490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5690693" y="1332095"/>
            <a:ext cx="6027733" cy="386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Πολλαπλές Επιτροπές Επιλογής Στελεχών (αντί για ένα όργανο επιλογής για το σύνολο των φορέων).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Προσκλήσεις εκδήλωσης ενδιαφέροντος με ευθύνη των αρμόδιων Υπουργείων (κατόπιν ελέγχου του ΑΣΕΠ).</a:t>
            </a:r>
            <a:endParaRPr dirty="0"/>
          </a:p>
          <a:p>
            <a:pPr marL="342900" marR="0" lvl="0" indent="-342900" algn="l" rtl="0">
              <a:lnSpc>
                <a:spcPct val="117391"/>
              </a:lnSpc>
              <a:spcBef>
                <a:spcPts val="1800"/>
              </a:spcBef>
              <a:spcAft>
                <a:spcPts val="0"/>
              </a:spcAft>
              <a:buClr>
                <a:srgbClr val="0A9EE2"/>
              </a:buClr>
              <a:buSzPts val="2300"/>
              <a:buFont typeface="Arial"/>
              <a:buChar char="•"/>
            </a:pPr>
            <a:r>
              <a:rPr lang="el-GR" sz="2300" b="0" i="0" u="none" strike="noStrike" cap="none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Οι πρώτοι 7 υποψήφιοι καλούνται για συνέντευξη.</a:t>
            </a:r>
            <a:endParaRPr dirty="0"/>
          </a:p>
        </p:txBody>
      </p:sp>
      <p:cxnSp>
        <p:nvCxnSpPr>
          <p:cNvPr id="268" name="Google Shape;268;p24"/>
          <p:cNvCxnSpPr/>
          <p:nvPr/>
        </p:nvCxnSpPr>
        <p:spPr>
          <a:xfrm>
            <a:off x="473573" y="5970050"/>
            <a:ext cx="11244853" cy="0"/>
          </a:xfrm>
          <a:prstGeom prst="straightConnector1">
            <a:avLst/>
          </a:prstGeom>
          <a:noFill/>
          <a:ln w="9525" cap="flat" cmpd="sng">
            <a:solidFill>
              <a:srgbClr val="0A9EE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24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73" y="6177794"/>
            <a:ext cx="1844588" cy="4611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1070712" y="1436042"/>
            <a:ext cx="38873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Αποτελεσματικότητα του συστήματος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4" descr="A blue outline of number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28575"/>
          <a:stretch/>
        </p:blipFill>
        <p:spPr>
          <a:xfrm>
            <a:off x="290701" y="3302202"/>
            <a:ext cx="4490146" cy="238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473573" y="314986"/>
            <a:ext cx="6027733" cy="45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 ΒΑΣΙΚΟΙ ΣΤΟΧΟΙ</a:t>
            </a:r>
            <a:endParaRPr sz="1600" b="0" i="0" u="none" strike="noStrike" cap="none">
              <a:solidFill>
                <a:srgbClr val="013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998</Words>
  <Application>Microsoft Office PowerPoint</Application>
  <PresentationFormat>Ευρεία οθόνη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Οφέλη για τον πολίτη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Karayianni</dc:creator>
  <cp:lastModifiedBy>Stefanis Petros</cp:lastModifiedBy>
  <cp:revision>14</cp:revision>
  <dcterms:created xsi:type="dcterms:W3CDTF">2019-09-02T08:29:26Z</dcterms:created>
  <dcterms:modified xsi:type="dcterms:W3CDTF">2023-10-10T10:41:17Z</dcterms:modified>
</cp:coreProperties>
</file>