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67" r:id="rId2"/>
    <p:sldId id="260" r:id="rId3"/>
    <p:sldId id="263" r:id="rId4"/>
    <p:sldId id="259" r:id="rId5"/>
    <p:sldId id="262" r:id="rId6"/>
    <p:sldId id="264" r:id="rId7"/>
    <p:sldId id="265" r:id="rId8"/>
    <p:sldId id="266"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046AB-CD4F-FB3A-36B3-6CD143527A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a:extLst>
              <a:ext uri="{FF2B5EF4-FFF2-40B4-BE49-F238E27FC236}">
                <a16:creationId xmlns:a16="http://schemas.microsoft.com/office/drawing/2014/main" id="{F02AB514-4E5C-98BB-80D7-E7CEFA50DD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a:extLst>
              <a:ext uri="{FF2B5EF4-FFF2-40B4-BE49-F238E27FC236}">
                <a16:creationId xmlns:a16="http://schemas.microsoft.com/office/drawing/2014/main" id="{7358B9DE-D17F-B47E-368C-91BC4527D33E}"/>
              </a:ext>
            </a:extLst>
          </p:cNvPr>
          <p:cNvSpPr>
            <a:spLocks noGrp="1"/>
          </p:cNvSpPr>
          <p:nvPr>
            <p:ph type="dt" sz="half" idx="10"/>
          </p:nvPr>
        </p:nvSpPr>
        <p:spPr/>
        <p:txBody>
          <a:bodyPr/>
          <a:lstStyle/>
          <a:p>
            <a:fld id="{0E71C058-5C57-45D2-AD40-88AAAD693C2F}" type="datetimeFigureOut">
              <a:rPr lang="el-GR" smtClean="0"/>
              <a:t>18/9/2023</a:t>
            </a:fld>
            <a:endParaRPr lang="el-GR"/>
          </a:p>
        </p:txBody>
      </p:sp>
      <p:sp>
        <p:nvSpPr>
          <p:cNvPr id="5" name="Footer Placeholder 4">
            <a:extLst>
              <a:ext uri="{FF2B5EF4-FFF2-40B4-BE49-F238E27FC236}">
                <a16:creationId xmlns:a16="http://schemas.microsoft.com/office/drawing/2014/main" id="{E362B424-C256-1044-F584-06A0B2DE46A9}"/>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FB0CA0FB-E953-16F7-D72B-1D3DEDA775C1}"/>
              </a:ext>
            </a:extLst>
          </p:cNvPr>
          <p:cNvSpPr>
            <a:spLocks noGrp="1"/>
          </p:cNvSpPr>
          <p:nvPr>
            <p:ph type="sldNum" sz="quarter" idx="12"/>
          </p:nvPr>
        </p:nvSpPr>
        <p:spPr/>
        <p:txBody>
          <a:bodyPr/>
          <a:lstStyle/>
          <a:p>
            <a:fld id="{B4B2E72E-0AF5-4285-A20A-254AB7DBA872}" type="slidenum">
              <a:rPr lang="el-GR" smtClean="0"/>
              <a:t>‹#›</a:t>
            </a:fld>
            <a:endParaRPr lang="el-GR"/>
          </a:p>
        </p:txBody>
      </p:sp>
    </p:spTree>
    <p:extLst>
      <p:ext uri="{BB962C8B-B14F-4D97-AF65-F5344CB8AC3E}">
        <p14:creationId xmlns:p14="http://schemas.microsoft.com/office/powerpoint/2010/main" val="4193448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D5553-623C-DE3A-7DB6-E7957250E452}"/>
              </a:ext>
            </a:extLst>
          </p:cNvPr>
          <p:cNvSpPr>
            <a:spLocks noGrp="1"/>
          </p:cNvSpPr>
          <p:nvPr>
            <p:ph type="title"/>
          </p:nvPr>
        </p:nvSpPr>
        <p:spPr/>
        <p:txBody>
          <a:bodyPr/>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EEF300DC-588E-89FE-5AFA-66E7B3CE49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4193A099-6F27-C0B0-91E5-ABEEC1584113}"/>
              </a:ext>
            </a:extLst>
          </p:cNvPr>
          <p:cNvSpPr>
            <a:spLocks noGrp="1"/>
          </p:cNvSpPr>
          <p:nvPr>
            <p:ph type="dt" sz="half" idx="10"/>
          </p:nvPr>
        </p:nvSpPr>
        <p:spPr/>
        <p:txBody>
          <a:bodyPr/>
          <a:lstStyle/>
          <a:p>
            <a:fld id="{0E71C058-5C57-45D2-AD40-88AAAD693C2F}" type="datetimeFigureOut">
              <a:rPr lang="el-GR" smtClean="0"/>
              <a:t>18/9/2023</a:t>
            </a:fld>
            <a:endParaRPr lang="el-GR"/>
          </a:p>
        </p:txBody>
      </p:sp>
      <p:sp>
        <p:nvSpPr>
          <p:cNvPr id="5" name="Footer Placeholder 4">
            <a:extLst>
              <a:ext uri="{FF2B5EF4-FFF2-40B4-BE49-F238E27FC236}">
                <a16:creationId xmlns:a16="http://schemas.microsoft.com/office/drawing/2014/main" id="{516284A5-4034-E35C-B451-EB4BF3F5D2F2}"/>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6A5371B6-B9E0-10D8-5116-8F160F327B96}"/>
              </a:ext>
            </a:extLst>
          </p:cNvPr>
          <p:cNvSpPr>
            <a:spLocks noGrp="1"/>
          </p:cNvSpPr>
          <p:nvPr>
            <p:ph type="sldNum" sz="quarter" idx="12"/>
          </p:nvPr>
        </p:nvSpPr>
        <p:spPr/>
        <p:txBody>
          <a:bodyPr/>
          <a:lstStyle/>
          <a:p>
            <a:fld id="{B4B2E72E-0AF5-4285-A20A-254AB7DBA872}" type="slidenum">
              <a:rPr lang="el-GR" smtClean="0"/>
              <a:t>‹#›</a:t>
            </a:fld>
            <a:endParaRPr lang="el-GR"/>
          </a:p>
        </p:txBody>
      </p:sp>
    </p:spTree>
    <p:extLst>
      <p:ext uri="{BB962C8B-B14F-4D97-AF65-F5344CB8AC3E}">
        <p14:creationId xmlns:p14="http://schemas.microsoft.com/office/powerpoint/2010/main" val="1274400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CF8BFF-3F61-1CBA-2946-712C86F5B0D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0602B980-2E7F-39B2-965A-FE5DA03E11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A4FC7C33-B918-0EA4-E389-1CA8AEA907FB}"/>
              </a:ext>
            </a:extLst>
          </p:cNvPr>
          <p:cNvSpPr>
            <a:spLocks noGrp="1"/>
          </p:cNvSpPr>
          <p:nvPr>
            <p:ph type="dt" sz="half" idx="10"/>
          </p:nvPr>
        </p:nvSpPr>
        <p:spPr/>
        <p:txBody>
          <a:bodyPr/>
          <a:lstStyle/>
          <a:p>
            <a:fld id="{0E71C058-5C57-45D2-AD40-88AAAD693C2F}" type="datetimeFigureOut">
              <a:rPr lang="el-GR" smtClean="0"/>
              <a:t>18/9/2023</a:t>
            </a:fld>
            <a:endParaRPr lang="el-GR"/>
          </a:p>
        </p:txBody>
      </p:sp>
      <p:sp>
        <p:nvSpPr>
          <p:cNvPr id="5" name="Footer Placeholder 4">
            <a:extLst>
              <a:ext uri="{FF2B5EF4-FFF2-40B4-BE49-F238E27FC236}">
                <a16:creationId xmlns:a16="http://schemas.microsoft.com/office/drawing/2014/main" id="{2D3B037E-8829-0EB4-442F-E493C51DED44}"/>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5A15D8E4-1F79-C598-A675-4F5BFF5562E1}"/>
              </a:ext>
            </a:extLst>
          </p:cNvPr>
          <p:cNvSpPr>
            <a:spLocks noGrp="1"/>
          </p:cNvSpPr>
          <p:nvPr>
            <p:ph type="sldNum" sz="quarter" idx="12"/>
          </p:nvPr>
        </p:nvSpPr>
        <p:spPr/>
        <p:txBody>
          <a:bodyPr/>
          <a:lstStyle/>
          <a:p>
            <a:fld id="{B4B2E72E-0AF5-4285-A20A-254AB7DBA872}" type="slidenum">
              <a:rPr lang="el-GR" smtClean="0"/>
              <a:t>‹#›</a:t>
            </a:fld>
            <a:endParaRPr lang="el-GR"/>
          </a:p>
        </p:txBody>
      </p:sp>
    </p:spTree>
    <p:extLst>
      <p:ext uri="{BB962C8B-B14F-4D97-AF65-F5344CB8AC3E}">
        <p14:creationId xmlns:p14="http://schemas.microsoft.com/office/powerpoint/2010/main" val="1061514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21CA1-CAEC-0419-3CE6-52F0EFEC20C4}"/>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2FC50E8B-5D7C-D5DC-D0CA-6F09A9FE983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FE5E8323-012F-B272-9B81-DA27B10D054A}"/>
              </a:ext>
            </a:extLst>
          </p:cNvPr>
          <p:cNvSpPr>
            <a:spLocks noGrp="1"/>
          </p:cNvSpPr>
          <p:nvPr>
            <p:ph type="dt" sz="half" idx="10"/>
          </p:nvPr>
        </p:nvSpPr>
        <p:spPr/>
        <p:txBody>
          <a:bodyPr/>
          <a:lstStyle/>
          <a:p>
            <a:fld id="{0E71C058-5C57-45D2-AD40-88AAAD693C2F}" type="datetimeFigureOut">
              <a:rPr lang="el-GR" smtClean="0"/>
              <a:t>18/9/2023</a:t>
            </a:fld>
            <a:endParaRPr lang="el-GR"/>
          </a:p>
        </p:txBody>
      </p:sp>
      <p:sp>
        <p:nvSpPr>
          <p:cNvPr id="5" name="Footer Placeholder 4">
            <a:extLst>
              <a:ext uri="{FF2B5EF4-FFF2-40B4-BE49-F238E27FC236}">
                <a16:creationId xmlns:a16="http://schemas.microsoft.com/office/drawing/2014/main" id="{56823123-5161-1173-DA79-057DBB5D8472}"/>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BBC8B9B9-B4DC-629A-321D-4046803E618D}"/>
              </a:ext>
            </a:extLst>
          </p:cNvPr>
          <p:cNvSpPr>
            <a:spLocks noGrp="1"/>
          </p:cNvSpPr>
          <p:nvPr>
            <p:ph type="sldNum" sz="quarter" idx="12"/>
          </p:nvPr>
        </p:nvSpPr>
        <p:spPr/>
        <p:txBody>
          <a:bodyPr/>
          <a:lstStyle/>
          <a:p>
            <a:fld id="{B4B2E72E-0AF5-4285-A20A-254AB7DBA872}" type="slidenum">
              <a:rPr lang="el-GR" smtClean="0"/>
              <a:t>‹#›</a:t>
            </a:fld>
            <a:endParaRPr lang="el-GR"/>
          </a:p>
        </p:txBody>
      </p:sp>
    </p:spTree>
    <p:extLst>
      <p:ext uri="{BB962C8B-B14F-4D97-AF65-F5344CB8AC3E}">
        <p14:creationId xmlns:p14="http://schemas.microsoft.com/office/powerpoint/2010/main" val="176402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A0C39-296D-EB6C-8BD6-06C64630FF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a:extLst>
              <a:ext uri="{FF2B5EF4-FFF2-40B4-BE49-F238E27FC236}">
                <a16:creationId xmlns:a16="http://schemas.microsoft.com/office/drawing/2014/main" id="{29658C4A-C92B-9443-BC4F-5AA550D040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B1BEC1-0442-D2E9-0276-4DD6901C70B3}"/>
              </a:ext>
            </a:extLst>
          </p:cNvPr>
          <p:cNvSpPr>
            <a:spLocks noGrp="1"/>
          </p:cNvSpPr>
          <p:nvPr>
            <p:ph type="dt" sz="half" idx="10"/>
          </p:nvPr>
        </p:nvSpPr>
        <p:spPr/>
        <p:txBody>
          <a:bodyPr/>
          <a:lstStyle/>
          <a:p>
            <a:fld id="{0E71C058-5C57-45D2-AD40-88AAAD693C2F}" type="datetimeFigureOut">
              <a:rPr lang="el-GR" smtClean="0"/>
              <a:t>18/9/2023</a:t>
            </a:fld>
            <a:endParaRPr lang="el-GR"/>
          </a:p>
        </p:txBody>
      </p:sp>
      <p:sp>
        <p:nvSpPr>
          <p:cNvPr id="5" name="Footer Placeholder 4">
            <a:extLst>
              <a:ext uri="{FF2B5EF4-FFF2-40B4-BE49-F238E27FC236}">
                <a16:creationId xmlns:a16="http://schemas.microsoft.com/office/drawing/2014/main" id="{99A3277E-67F6-547F-92B7-1D3ED657DA21}"/>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0E1DC5EB-FC66-27D2-CCCB-F62DE40F3440}"/>
              </a:ext>
            </a:extLst>
          </p:cNvPr>
          <p:cNvSpPr>
            <a:spLocks noGrp="1"/>
          </p:cNvSpPr>
          <p:nvPr>
            <p:ph type="sldNum" sz="quarter" idx="12"/>
          </p:nvPr>
        </p:nvSpPr>
        <p:spPr/>
        <p:txBody>
          <a:bodyPr/>
          <a:lstStyle/>
          <a:p>
            <a:fld id="{B4B2E72E-0AF5-4285-A20A-254AB7DBA872}" type="slidenum">
              <a:rPr lang="el-GR" smtClean="0"/>
              <a:t>‹#›</a:t>
            </a:fld>
            <a:endParaRPr lang="el-GR"/>
          </a:p>
        </p:txBody>
      </p:sp>
    </p:spTree>
    <p:extLst>
      <p:ext uri="{BB962C8B-B14F-4D97-AF65-F5344CB8AC3E}">
        <p14:creationId xmlns:p14="http://schemas.microsoft.com/office/powerpoint/2010/main" val="997352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C9E03-4EE8-7F87-4F33-8B5E4BDA89BC}"/>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F5304871-AD98-01F6-E817-3DBEEA336C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a:extLst>
              <a:ext uri="{FF2B5EF4-FFF2-40B4-BE49-F238E27FC236}">
                <a16:creationId xmlns:a16="http://schemas.microsoft.com/office/drawing/2014/main" id="{8D36BA92-A3B3-A0B6-5BE1-0032958CEE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a:extLst>
              <a:ext uri="{FF2B5EF4-FFF2-40B4-BE49-F238E27FC236}">
                <a16:creationId xmlns:a16="http://schemas.microsoft.com/office/drawing/2014/main" id="{BF5B8A85-BDDB-DBF2-F317-0DAEFE762DBA}"/>
              </a:ext>
            </a:extLst>
          </p:cNvPr>
          <p:cNvSpPr>
            <a:spLocks noGrp="1"/>
          </p:cNvSpPr>
          <p:nvPr>
            <p:ph type="dt" sz="half" idx="10"/>
          </p:nvPr>
        </p:nvSpPr>
        <p:spPr/>
        <p:txBody>
          <a:bodyPr/>
          <a:lstStyle/>
          <a:p>
            <a:fld id="{0E71C058-5C57-45D2-AD40-88AAAD693C2F}" type="datetimeFigureOut">
              <a:rPr lang="el-GR" smtClean="0"/>
              <a:t>18/9/2023</a:t>
            </a:fld>
            <a:endParaRPr lang="el-GR"/>
          </a:p>
        </p:txBody>
      </p:sp>
      <p:sp>
        <p:nvSpPr>
          <p:cNvPr id="6" name="Footer Placeholder 5">
            <a:extLst>
              <a:ext uri="{FF2B5EF4-FFF2-40B4-BE49-F238E27FC236}">
                <a16:creationId xmlns:a16="http://schemas.microsoft.com/office/drawing/2014/main" id="{C574F4D2-80D9-04EF-56B5-7C8E78E729A6}"/>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BC98C31B-8DFD-A42D-D7D6-0B8705EDBE43}"/>
              </a:ext>
            </a:extLst>
          </p:cNvPr>
          <p:cNvSpPr>
            <a:spLocks noGrp="1"/>
          </p:cNvSpPr>
          <p:nvPr>
            <p:ph type="sldNum" sz="quarter" idx="12"/>
          </p:nvPr>
        </p:nvSpPr>
        <p:spPr/>
        <p:txBody>
          <a:bodyPr/>
          <a:lstStyle/>
          <a:p>
            <a:fld id="{B4B2E72E-0AF5-4285-A20A-254AB7DBA872}" type="slidenum">
              <a:rPr lang="el-GR" smtClean="0"/>
              <a:t>‹#›</a:t>
            </a:fld>
            <a:endParaRPr lang="el-GR"/>
          </a:p>
        </p:txBody>
      </p:sp>
    </p:spTree>
    <p:extLst>
      <p:ext uri="{BB962C8B-B14F-4D97-AF65-F5344CB8AC3E}">
        <p14:creationId xmlns:p14="http://schemas.microsoft.com/office/powerpoint/2010/main" val="3677036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BB5DB-D201-48AB-83CD-560FB1DE6391}"/>
              </a:ext>
            </a:extLst>
          </p:cNvPr>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a:extLst>
              <a:ext uri="{FF2B5EF4-FFF2-40B4-BE49-F238E27FC236}">
                <a16:creationId xmlns:a16="http://schemas.microsoft.com/office/drawing/2014/main" id="{795873E7-B852-1C60-CB70-2A742D0EE3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FE347F6-5225-2D5C-B72B-9CF0D8E7A7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a:extLst>
              <a:ext uri="{FF2B5EF4-FFF2-40B4-BE49-F238E27FC236}">
                <a16:creationId xmlns:a16="http://schemas.microsoft.com/office/drawing/2014/main" id="{9A6D366D-CBA1-4FD7-2B75-35A07DD664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A4EDADE-E54A-4151-B642-E78489B70B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a:extLst>
              <a:ext uri="{FF2B5EF4-FFF2-40B4-BE49-F238E27FC236}">
                <a16:creationId xmlns:a16="http://schemas.microsoft.com/office/drawing/2014/main" id="{03DC72C4-E352-28C9-4BA6-9C6DB5904E08}"/>
              </a:ext>
            </a:extLst>
          </p:cNvPr>
          <p:cNvSpPr>
            <a:spLocks noGrp="1"/>
          </p:cNvSpPr>
          <p:nvPr>
            <p:ph type="dt" sz="half" idx="10"/>
          </p:nvPr>
        </p:nvSpPr>
        <p:spPr/>
        <p:txBody>
          <a:bodyPr/>
          <a:lstStyle/>
          <a:p>
            <a:fld id="{0E71C058-5C57-45D2-AD40-88AAAD693C2F}" type="datetimeFigureOut">
              <a:rPr lang="el-GR" smtClean="0"/>
              <a:t>18/9/2023</a:t>
            </a:fld>
            <a:endParaRPr lang="el-GR"/>
          </a:p>
        </p:txBody>
      </p:sp>
      <p:sp>
        <p:nvSpPr>
          <p:cNvPr id="8" name="Footer Placeholder 7">
            <a:extLst>
              <a:ext uri="{FF2B5EF4-FFF2-40B4-BE49-F238E27FC236}">
                <a16:creationId xmlns:a16="http://schemas.microsoft.com/office/drawing/2014/main" id="{63923F53-4CE6-AF82-E807-5FCF2C6308B3}"/>
              </a:ext>
            </a:extLst>
          </p:cNvPr>
          <p:cNvSpPr>
            <a:spLocks noGrp="1"/>
          </p:cNvSpPr>
          <p:nvPr>
            <p:ph type="ftr" sz="quarter" idx="11"/>
          </p:nvPr>
        </p:nvSpPr>
        <p:spPr/>
        <p:txBody>
          <a:bodyPr/>
          <a:lstStyle/>
          <a:p>
            <a:endParaRPr lang="el-GR"/>
          </a:p>
        </p:txBody>
      </p:sp>
      <p:sp>
        <p:nvSpPr>
          <p:cNvPr id="9" name="Slide Number Placeholder 8">
            <a:extLst>
              <a:ext uri="{FF2B5EF4-FFF2-40B4-BE49-F238E27FC236}">
                <a16:creationId xmlns:a16="http://schemas.microsoft.com/office/drawing/2014/main" id="{6F5C5520-4F78-13D9-C7EE-BC3B970F686B}"/>
              </a:ext>
            </a:extLst>
          </p:cNvPr>
          <p:cNvSpPr>
            <a:spLocks noGrp="1"/>
          </p:cNvSpPr>
          <p:nvPr>
            <p:ph type="sldNum" sz="quarter" idx="12"/>
          </p:nvPr>
        </p:nvSpPr>
        <p:spPr/>
        <p:txBody>
          <a:bodyPr/>
          <a:lstStyle/>
          <a:p>
            <a:fld id="{B4B2E72E-0AF5-4285-A20A-254AB7DBA872}" type="slidenum">
              <a:rPr lang="el-GR" smtClean="0"/>
              <a:t>‹#›</a:t>
            </a:fld>
            <a:endParaRPr lang="el-GR"/>
          </a:p>
        </p:txBody>
      </p:sp>
    </p:spTree>
    <p:extLst>
      <p:ext uri="{BB962C8B-B14F-4D97-AF65-F5344CB8AC3E}">
        <p14:creationId xmlns:p14="http://schemas.microsoft.com/office/powerpoint/2010/main" val="1618966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2DF28-D889-DB40-F0AD-A8A377C762BB}"/>
              </a:ext>
            </a:extLst>
          </p:cNvPr>
          <p:cNvSpPr>
            <a:spLocks noGrp="1"/>
          </p:cNvSpPr>
          <p:nvPr>
            <p:ph type="title"/>
          </p:nvPr>
        </p:nvSpPr>
        <p:spPr/>
        <p:txBody>
          <a:bodyPr/>
          <a:lstStyle/>
          <a:p>
            <a:r>
              <a:rPr lang="en-US"/>
              <a:t>Click to edit Master title style</a:t>
            </a:r>
            <a:endParaRPr lang="el-GR"/>
          </a:p>
        </p:txBody>
      </p:sp>
      <p:sp>
        <p:nvSpPr>
          <p:cNvPr id="3" name="Date Placeholder 2">
            <a:extLst>
              <a:ext uri="{FF2B5EF4-FFF2-40B4-BE49-F238E27FC236}">
                <a16:creationId xmlns:a16="http://schemas.microsoft.com/office/drawing/2014/main" id="{1CE24CB3-766F-32E7-9507-0DD3281E7E56}"/>
              </a:ext>
            </a:extLst>
          </p:cNvPr>
          <p:cNvSpPr>
            <a:spLocks noGrp="1"/>
          </p:cNvSpPr>
          <p:nvPr>
            <p:ph type="dt" sz="half" idx="10"/>
          </p:nvPr>
        </p:nvSpPr>
        <p:spPr/>
        <p:txBody>
          <a:bodyPr/>
          <a:lstStyle/>
          <a:p>
            <a:fld id="{0E71C058-5C57-45D2-AD40-88AAAD693C2F}" type="datetimeFigureOut">
              <a:rPr lang="el-GR" smtClean="0"/>
              <a:t>18/9/2023</a:t>
            </a:fld>
            <a:endParaRPr lang="el-GR"/>
          </a:p>
        </p:txBody>
      </p:sp>
      <p:sp>
        <p:nvSpPr>
          <p:cNvPr id="4" name="Footer Placeholder 3">
            <a:extLst>
              <a:ext uri="{FF2B5EF4-FFF2-40B4-BE49-F238E27FC236}">
                <a16:creationId xmlns:a16="http://schemas.microsoft.com/office/drawing/2014/main" id="{669B600B-94E2-81F1-9C72-4601AF9036BB}"/>
              </a:ext>
            </a:extLst>
          </p:cNvPr>
          <p:cNvSpPr>
            <a:spLocks noGrp="1"/>
          </p:cNvSpPr>
          <p:nvPr>
            <p:ph type="ftr" sz="quarter" idx="11"/>
          </p:nvPr>
        </p:nvSpPr>
        <p:spPr/>
        <p:txBody>
          <a:bodyPr/>
          <a:lstStyle/>
          <a:p>
            <a:endParaRPr lang="el-GR"/>
          </a:p>
        </p:txBody>
      </p:sp>
      <p:sp>
        <p:nvSpPr>
          <p:cNvPr id="5" name="Slide Number Placeholder 4">
            <a:extLst>
              <a:ext uri="{FF2B5EF4-FFF2-40B4-BE49-F238E27FC236}">
                <a16:creationId xmlns:a16="http://schemas.microsoft.com/office/drawing/2014/main" id="{E2932A2F-217E-C6CC-C4CC-7E67049B5E77}"/>
              </a:ext>
            </a:extLst>
          </p:cNvPr>
          <p:cNvSpPr>
            <a:spLocks noGrp="1"/>
          </p:cNvSpPr>
          <p:nvPr>
            <p:ph type="sldNum" sz="quarter" idx="12"/>
          </p:nvPr>
        </p:nvSpPr>
        <p:spPr/>
        <p:txBody>
          <a:bodyPr/>
          <a:lstStyle/>
          <a:p>
            <a:fld id="{B4B2E72E-0AF5-4285-A20A-254AB7DBA872}" type="slidenum">
              <a:rPr lang="el-GR" smtClean="0"/>
              <a:t>‹#›</a:t>
            </a:fld>
            <a:endParaRPr lang="el-GR"/>
          </a:p>
        </p:txBody>
      </p:sp>
    </p:spTree>
    <p:extLst>
      <p:ext uri="{BB962C8B-B14F-4D97-AF65-F5344CB8AC3E}">
        <p14:creationId xmlns:p14="http://schemas.microsoft.com/office/powerpoint/2010/main" val="1952900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A366BD-B857-49B6-58FD-BF951615B8D6}"/>
              </a:ext>
            </a:extLst>
          </p:cNvPr>
          <p:cNvSpPr>
            <a:spLocks noGrp="1"/>
          </p:cNvSpPr>
          <p:nvPr>
            <p:ph type="dt" sz="half" idx="10"/>
          </p:nvPr>
        </p:nvSpPr>
        <p:spPr/>
        <p:txBody>
          <a:bodyPr/>
          <a:lstStyle/>
          <a:p>
            <a:fld id="{0E71C058-5C57-45D2-AD40-88AAAD693C2F}" type="datetimeFigureOut">
              <a:rPr lang="el-GR" smtClean="0"/>
              <a:t>18/9/2023</a:t>
            </a:fld>
            <a:endParaRPr lang="el-GR"/>
          </a:p>
        </p:txBody>
      </p:sp>
      <p:sp>
        <p:nvSpPr>
          <p:cNvPr id="3" name="Footer Placeholder 2">
            <a:extLst>
              <a:ext uri="{FF2B5EF4-FFF2-40B4-BE49-F238E27FC236}">
                <a16:creationId xmlns:a16="http://schemas.microsoft.com/office/drawing/2014/main" id="{13405CCF-BD68-73BE-86C0-01697FFCDFB4}"/>
              </a:ext>
            </a:extLst>
          </p:cNvPr>
          <p:cNvSpPr>
            <a:spLocks noGrp="1"/>
          </p:cNvSpPr>
          <p:nvPr>
            <p:ph type="ftr" sz="quarter" idx="11"/>
          </p:nvPr>
        </p:nvSpPr>
        <p:spPr/>
        <p:txBody>
          <a:bodyPr/>
          <a:lstStyle/>
          <a:p>
            <a:endParaRPr lang="el-GR"/>
          </a:p>
        </p:txBody>
      </p:sp>
      <p:sp>
        <p:nvSpPr>
          <p:cNvPr id="4" name="Slide Number Placeholder 3">
            <a:extLst>
              <a:ext uri="{FF2B5EF4-FFF2-40B4-BE49-F238E27FC236}">
                <a16:creationId xmlns:a16="http://schemas.microsoft.com/office/drawing/2014/main" id="{4B1BA14B-2095-419F-2FFD-45BF6BAC7CD7}"/>
              </a:ext>
            </a:extLst>
          </p:cNvPr>
          <p:cNvSpPr>
            <a:spLocks noGrp="1"/>
          </p:cNvSpPr>
          <p:nvPr>
            <p:ph type="sldNum" sz="quarter" idx="12"/>
          </p:nvPr>
        </p:nvSpPr>
        <p:spPr/>
        <p:txBody>
          <a:bodyPr/>
          <a:lstStyle/>
          <a:p>
            <a:fld id="{B4B2E72E-0AF5-4285-A20A-254AB7DBA872}" type="slidenum">
              <a:rPr lang="el-GR" smtClean="0"/>
              <a:t>‹#›</a:t>
            </a:fld>
            <a:endParaRPr lang="el-GR"/>
          </a:p>
        </p:txBody>
      </p:sp>
    </p:spTree>
    <p:extLst>
      <p:ext uri="{BB962C8B-B14F-4D97-AF65-F5344CB8AC3E}">
        <p14:creationId xmlns:p14="http://schemas.microsoft.com/office/powerpoint/2010/main" val="1126131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8B092-660A-DD5C-95F7-BA8C2ECD70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a:extLst>
              <a:ext uri="{FF2B5EF4-FFF2-40B4-BE49-F238E27FC236}">
                <a16:creationId xmlns:a16="http://schemas.microsoft.com/office/drawing/2014/main" id="{7D21B2E9-F59F-E562-3625-D9C1A177AE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a:extLst>
              <a:ext uri="{FF2B5EF4-FFF2-40B4-BE49-F238E27FC236}">
                <a16:creationId xmlns:a16="http://schemas.microsoft.com/office/drawing/2014/main" id="{9B974D62-FE92-D06B-B605-D3CA7C87B9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A4B26B-C30B-D906-6CA7-658E03142EA3}"/>
              </a:ext>
            </a:extLst>
          </p:cNvPr>
          <p:cNvSpPr>
            <a:spLocks noGrp="1"/>
          </p:cNvSpPr>
          <p:nvPr>
            <p:ph type="dt" sz="half" idx="10"/>
          </p:nvPr>
        </p:nvSpPr>
        <p:spPr/>
        <p:txBody>
          <a:bodyPr/>
          <a:lstStyle/>
          <a:p>
            <a:fld id="{0E71C058-5C57-45D2-AD40-88AAAD693C2F}" type="datetimeFigureOut">
              <a:rPr lang="el-GR" smtClean="0"/>
              <a:t>18/9/2023</a:t>
            </a:fld>
            <a:endParaRPr lang="el-GR"/>
          </a:p>
        </p:txBody>
      </p:sp>
      <p:sp>
        <p:nvSpPr>
          <p:cNvPr id="6" name="Footer Placeholder 5">
            <a:extLst>
              <a:ext uri="{FF2B5EF4-FFF2-40B4-BE49-F238E27FC236}">
                <a16:creationId xmlns:a16="http://schemas.microsoft.com/office/drawing/2014/main" id="{FD02E7E9-1A33-486F-1D4D-E0BC8D9BE3EF}"/>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810CE866-E0BE-4EB5-C4D8-59F51BBBA3A5}"/>
              </a:ext>
            </a:extLst>
          </p:cNvPr>
          <p:cNvSpPr>
            <a:spLocks noGrp="1"/>
          </p:cNvSpPr>
          <p:nvPr>
            <p:ph type="sldNum" sz="quarter" idx="12"/>
          </p:nvPr>
        </p:nvSpPr>
        <p:spPr/>
        <p:txBody>
          <a:bodyPr/>
          <a:lstStyle/>
          <a:p>
            <a:fld id="{B4B2E72E-0AF5-4285-A20A-254AB7DBA872}" type="slidenum">
              <a:rPr lang="el-GR" smtClean="0"/>
              <a:t>‹#›</a:t>
            </a:fld>
            <a:endParaRPr lang="el-GR"/>
          </a:p>
        </p:txBody>
      </p:sp>
    </p:spTree>
    <p:extLst>
      <p:ext uri="{BB962C8B-B14F-4D97-AF65-F5344CB8AC3E}">
        <p14:creationId xmlns:p14="http://schemas.microsoft.com/office/powerpoint/2010/main" val="786627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FF8C4-9A90-237B-5E05-42DAE18FD6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a:extLst>
              <a:ext uri="{FF2B5EF4-FFF2-40B4-BE49-F238E27FC236}">
                <a16:creationId xmlns:a16="http://schemas.microsoft.com/office/drawing/2014/main" id="{E57F56BF-DFEF-5F40-BA26-E90E010DDD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a:extLst>
              <a:ext uri="{FF2B5EF4-FFF2-40B4-BE49-F238E27FC236}">
                <a16:creationId xmlns:a16="http://schemas.microsoft.com/office/drawing/2014/main" id="{1347E29E-2E9B-C217-6EF9-2F2979BEEC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2610B5-95CE-9BA9-A76D-CC2FAFFAD0A2}"/>
              </a:ext>
            </a:extLst>
          </p:cNvPr>
          <p:cNvSpPr>
            <a:spLocks noGrp="1"/>
          </p:cNvSpPr>
          <p:nvPr>
            <p:ph type="dt" sz="half" idx="10"/>
          </p:nvPr>
        </p:nvSpPr>
        <p:spPr/>
        <p:txBody>
          <a:bodyPr/>
          <a:lstStyle/>
          <a:p>
            <a:fld id="{0E71C058-5C57-45D2-AD40-88AAAD693C2F}" type="datetimeFigureOut">
              <a:rPr lang="el-GR" smtClean="0"/>
              <a:t>18/9/2023</a:t>
            </a:fld>
            <a:endParaRPr lang="el-GR"/>
          </a:p>
        </p:txBody>
      </p:sp>
      <p:sp>
        <p:nvSpPr>
          <p:cNvPr id="6" name="Footer Placeholder 5">
            <a:extLst>
              <a:ext uri="{FF2B5EF4-FFF2-40B4-BE49-F238E27FC236}">
                <a16:creationId xmlns:a16="http://schemas.microsoft.com/office/drawing/2014/main" id="{4ABC188B-7D36-8734-575A-216B3366B69D}"/>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8BB0A94A-F887-C857-8D69-024D76AD1928}"/>
              </a:ext>
            </a:extLst>
          </p:cNvPr>
          <p:cNvSpPr>
            <a:spLocks noGrp="1"/>
          </p:cNvSpPr>
          <p:nvPr>
            <p:ph type="sldNum" sz="quarter" idx="12"/>
          </p:nvPr>
        </p:nvSpPr>
        <p:spPr/>
        <p:txBody>
          <a:bodyPr/>
          <a:lstStyle/>
          <a:p>
            <a:fld id="{B4B2E72E-0AF5-4285-A20A-254AB7DBA872}" type="slidenum">
              <a:rPr lang="el-GR" smtClean="0"/>
              <a:t>‹#›</a:t>
            </a:fld>
            <a:endParaRPr lang="el-GR"/>
          </a:p>
        </p:txBody>
      </p:sp>
    </p:spTree>
    <p:extLst>
      <p:ext uri="{BB962C8B-B14F-4D97-AF65-F5344CB8AC3E}">
        <p14:creationId xmlns:p14="http://schemas.microsoft.com/office/powerpoint/2010/main" val="1143469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7DBF96-0A1A-21AA-24F9-6061B857CE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a:extLst>
              <a:ext uri="{FF2B5EF4-FFF2-40B4-BE49-F238E27FC236}">
                <a16:creationId xmlns:a16="http://schemas.microsoft.com/office/drawing/2014/main" id="{F8830061-042E-07B2-F078-A4E7CAEEED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39149D69-884B-4C77-7EA4-74F812B50C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71C058-5C57-45D2-AD40-88AAAD693C2F}" type="datetimeFigureOut">
              <a:rPr lang="el-GR" smtClean="0"/>
              <a:t>18/9/2023</a:t>
            </a:fld>
            <a:endParaRPr lang="el-GR"/>
          </a:p>
        </p:txBody>
      </p:sp>
      <p:sp>
        <p:nvSpPr>
          <p:cNvPr id="5" name="Footer Placeholder 4">
            <a:extLst>
              <a:ext uri="{FF2B5EF4-FFF2-40B4-BE49-F238E27FC236}">
                <a16:creationId xmlns:a16="http://schemas.microsoft.com/office/drawing/2014/main" id="{473EA884-1847-B004-1489-3E7EB643A4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a:extLst>
              <a:ext uri="{FF2B5EF4-FFF2-40B4-BE49-F238E27FC236}">
                <a16:creationId xmlns:a16="http://schemas.microsoft.com/office/drawing/2014/main" id="{D16091B1-229F-B647-004E-728BFC932E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B2E72E-0AF5-4285-A20A-254AB7DBA872}" type="slidenum">
              <a:rPr lang="el-GR" smtClean="0"/>
              <a:t>‹#›</a:t>
            </a:fld>
            <a:endParaRPr lang="el-GR"/>
          </a:p>
        </p:txBody>
      </p:sp>
    </p:spTree>
    <p:extLst>
      <p:ext uri="{BB962C8B-B14F-4D97-AF65-F5344CB8AC3E}">
        <p14:creationId xmlns:p14="http://schemas.microsoft.com/office/powerpoint/2010/main" val="3447327761"/>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srcRect t="79162"/>
          <a:stretch/>
        </p:blipFill>
        <p:spPr>
          <a:xfrm>
            <a:off x="-1" y="0"/>
            <a:ext cx="12192001" cy="6858000"/>
          </a:xfrm>
          <a:prstGeom prst="rect">
            <a:avLst/>
          </a:prstGeom>
        </p:spPr>
      </p:pic>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18994"/>
          <a:stretch/>
        </p:blipFill>
        <p:spPr>
          <a:xfrm>
            <a:off x="1249532" y="0"/>
            <a:ext cx="9692935" cy="5555411"/>
          </a:xfrm>
          <a:prstGeom prst="rect">
            <a:avLst/>
          </a:prstGeom>
        </p:spPr>
      </p:pic>
      <p:sp>
        <p:nvSpPr>
          <p:cNvPr id="3" name="Subtitle 2">
            <a:extLst>
              <a:ext uri="{FF2B5EF4-FFF2-40B4-BE49-F238E27FC236}">
                <a16:creationId xmlns:a16="http://schemas.microsoft.com/office/drawing/2014/main" id="{AE720A64-869B-F6EA-004B-38FAE3EE7766}"/>
              </a:ext>
            </a:extLst>
          </p:cNvPr>
          <p:cNvSpPr>
            <a:spLocks noGrp="1"/>
          </p:cNvSpPr>
          <p:nvPr>
            <p:ph type="subTitle" idx="1"/>
          </p:nvPr>
        </p:nvSpPr>
        <p:spPr>
          <a:xfrm>
            <a:off x="1523999" y="4240392"/>
            <a:ext cx="9144000" cy="1655762"/>
          </a:xfrm>
        </p:spPr>
        <p:txBody>
          <a:bodyPr>
            <a:normAutofit/>
          </a:bodyPr>
          <a:lstStyle/>
          <a:p>
            <a:r>
              <a:rPr lang="el-GR" sz="3200" b="1" dirty="0">
                <a:solidFill>
                  <a:schemeClr val="bg1"/>
                </a:solidFill>
                <a:effectLst>
                  <a:outerShdw blurRad="38100" dist="38100" dir="2700000" algn="tl">
                    <a:srgbClr val="000000">
                      <a:alpha val="43137"/>
                    </a:srgbClr>
                  </a:outerShdw>
                </a:effectLst>
              </a:rPr>
              <a:t>Νέο νομοθετικό πλαίσιο για την αμοιβή του χρονου προϋπηρεσίας και την ανοδική αναπροσαρμογή των αποδοχών των εργαζομένων</a:t>
            </a:r>
          </a:p>
        </p:txBody>
      </p:sp>
    </p:spTree>
    <p:extLst>
      <p:ext uri="{BB962C8B-B14F-4D97-AF65-F5344CB8AC3E}">
        <p14:creationId xmlns:p14="http://schemas.microsoft.com/office/powerpoint/2010/main" val="3321846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2EF79-35EB-1E25-EFE8-2A9BB712D1D3}"/>
              </a:ext>
            </a:extLst>
          </p:cNvPr>
          <p:cNvSpPr>
            <a:spLocks noGrp="1"/>
          </p:cNvSpPr>
          <p:nvPr>
            <p:ph type="title"/>
          </p:nvPr>
        </p:nvSpPr>
        <p:spPr/>
        <p:txBody>
          <a:bodyPr/>
          <a:lstStyle/>
          <a:p>
            <a:r>
              <a:rPr lang="el-GR" b="1" dirty="0"/>
              <a:t>Νομοθετούμε</a:t>
            </a:r>
          </a:p>
        </p:txBody>
      </p:sp>
      <p:sp>
        <p:nvSpPr>
          <p:cNvPr id="3" name="Content Placeholder 2">
            <a:extLst>
              <a:ext uri="{FF2B5EF4-FFF2-40B4-BE49-F238E27FC236}">
                <a16:creationId xmlns:a16="http://schemas.microsoft.com/office/drawing/2014/main" id="{337A2498-C120-D922-21C6-E4E5D319E5F1}"/>
              </a:ext>
            </a:extLst>
          </p:cNvPr>
          <p:cNvSpPr>
            <a:spLocks noGrp="1"/>
          </p:cNvSpPr>
          <p:nvPr>
            <p:ph idx="1"/>
          </p:nvPr>
        </p:nvSpPr>
        <p:spPr/>
        <p:txBody>
          <a:bodyPr>
            <a:normAutofit fontScale="85000" lnSpcReduction="20000"/>
          </a:bodyPr>
          <a:lstStyle/>
          <a:p>
            <a:r>
              <a:rPr lang="el-GR" b="1" dirty="0"/>
              <a:t>Την επαναφορά της προσαύξησης του κατώτατου νομοθετημένου μισθού </a:t>
            </a:r>
            <a:r>
              <a:rPr lang="el-GR" dirty="0"/>
              <a:t>με επίδομα προϋπηρεσίας (τριετίες), τόσο για τους υπαλλήλους όσο και για τους εργατοτεχνίτες, από 01.01.2024</a:t>
            </a:r>
          </a:p>
          <a:p>
            <a:r>
              <a:rPr lang="el-GR" b="1" dirty="0"/>
              <a:t>Την άρση της αναστολής </a:t>
            </a:r>
            <a:r>
              <a:rPr lang="el-GR" dirty="0"/>
              <a:t>της ισχύος διατάξεων Συλλογικών Συμβάσεων Εργασίας και Διαιτητικών Αποφάσεων, οι οποίες προβλέπουν σήμερα ή θα προβλέψουν στο μέλλον προσαυξήσεις προϋπηρεσίας (τριετίες, πενταετίες και γενικά επιδόματα πολυετούς εργασίας)</a:t>
            </a:r>
          </a:p>
          <a:p>
            <a:r>
              <a:rPr lang="el-GR" b="1" dirty="0"/>
              <a:t>Την αναγνώριση, </a:t>
            </a:r>
            <a:r>
              <a:rPr lang="el-GR" dirty="0"/>
              <a:t>προκειμένου να υπολογιστεί το επίδομα προϋπηρεσίας, </a:t>
            </a:r>
            <a:r>
              <a:rPr lang="el-GR" b="1" dirty="0"/>
              <a:t>του χρόνου εργασίας που διανύθηκε πριν τις 14.02.2012 καθώς και αυτού που θα διανυθεί μετά την 01.01.2024 (όχι αναδρομική αναζήτηση των ετών που μεσολάβησαν για την περίοδο 14.2.2012 έως και 31.12.2023)</a:t>
            </a:r>
          </a:p>
          <a:p>
            <a:r>
              <a:rPr lang="el-GR" b="1" dirty="0"/>
              <a:t>Τη θεμελίωση από 01.01.2024 της αξίωσης καταβολής του επιδόματος προϋπηρεσίας στον κατώτατο νομοθετημένο μισθό και των επιδομάτων πολυετίας των Συλλογικών Συμβάσεων Εργασίας</a:t>
            </a:r>
          </a:p>
          <a:p>
            <a:pPr marL="0" indent="0">
              <a:buNone/>
            </a:pPr>
            <a:endParaRPr lang="el-GR" b="1" dirty="0"/>
          </a:p>
        </p:txBody>
      </p:sp>
      <p:pic>
        <p:nvPicPr>
          <p:cNvPr id="4" name="Picture 3"/>
          <p:cNvPicPr>
            <a:picLocks noChangeAspect="1"/>
          </p:cNvPicPr>
          <p:nvPr/>
        </p:nvPicPr>
        <p:blipFill rotWithShape="1">
          <a:blip r:embed="rId2"/>
          <a:srcRect t="79162"/>
          <a:stretch/>
        </p:blipFill>
        <p:spPr>
          <a:xfrm>
            <a:off x="-1" y="5900468"/>
            <a:ext cx="12192001" cy="957532"/>
          </a:xfrm>
          <a:prstGeom prst="rect">
            <a:avLst/>
          </a:prstGeom>
        </p:spPr>
      </p:pic>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t="35723" b="30944"/>
          <a:stretch/>
        </p:blipFill>
        <p:spPr>
          <a:xfrm>
            <a:off x="8167917" y="5900468"/>
            <a:ext cx="3874559" cy="913783"/>
          </a:xfrm>
          <a:prstGeom prst="rect">
            <a:avLst/>
          </a:prstGeom>
        </p:spPr>
      </p:pic>
    </p:spTree>
    <p:extLst>
      <p:ext uri="{BB962C8B-B14F-4D97-AF65-F5344CB8AC3E}">
        <p14:creationId xmlns:p14="http://schemas.microsoft.com/office/powerpoint/2010/main" val="3433894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A54F6-4A18-B73B-1BFA-7B365404D07D}"/>
              </a:ext>
            </a:extLst>
          </p:cNvPr>
          <p:cNvSpPr>
            <a:spLocks noGrp="1"/>
          </p:cNvSpPr>
          <p:nvPr>
            <p:ph type="title"/>
          </p:nvPr>
        </p:nvSpPr>
        <p:spPr/>
        <p:txBody>
          <a:bodyPr>
            <a:normAutofit fontScale="90000"/>
          </a:bodyPr>
          <a:lstStyle/>
          <a:p>
            <a:r>
              <a:rPr lang="el-GR" dirty="0"/>
              <a:t>Παράδειγμα 1: Υπάλληλος αμειβόμενος με τον κατώτατο μισθό – Προσληφθείς </a:t>
            </a:r>
            <a:r>
              <a:rPr lang="el-GR" b="1" dirty="0"/>
              <a:t>14.09.2003</a:t>
            </a:r>
          </a:p>
        </p:txBody>
      </p:sp>
      <p:sp>
        <p:nvSpPr>
          <p:cNvPr id="3" name="Text Placeholder 2">
            <a:extLst>
              <a:ext uri="{FF2B5EF4-FFF2-40B4-BE49-F238E27FC236}">
                <a16:creationId xmlns:a16="http://schemas.microsoft.com/office/drawing/2014/main" id="{80474092-F482-602D-3012-C302968C6D15}"/>
              </a:ext>
            </a:extLst>
          </p:cNvPr>
          <p:cNvSpPr>
            <a:spLocks noGrp="1"/>
          </p:cNvSpPr>
          <p:nvPr>
            <p:ph type="body" idx="1"/>
          </p:nvPr>
        </p:nvSpPr>
        <p:spPr>
          <a:xfrm>
            <a:off x="862014" y="1690688"/>
            <a:ext cx="5157787" cy="823912"/>
          </a:xfrm>
        </p:spPr>
        <p:txBody>
          <a:bodyPr>
            <a:normAutofit/>
          </a:bodyPr>
          <a:lstStyle/>
          <a:p>
            <a:r>
              <a:rPr lang="el-GR" dirty="0"/>
              <a:t>Την  14.2.2012 που έγινε η αναστολή με την ΠΥΣ 6/2012 ο εργαζόμενος είχε </a:t>
            </a:r>
          </a:p>
        </p:txBody>
      </p:sp>
      <p:sp>
        <p:nvSpPr>
          <p:cNvPr id="4" name="Content Placeholder 3">
            <a:extLst>
              <a:ext uri="{FF2B5EF4-FFF2-40B4-BE49-F238E27FC236}">
                <a16:creationId xmlns:a16="http://schemas.microsoft.com/office/drawing/2014/main" id="{FAB81C00-C2BC-D72C-B045-08F6235FCFC5}"/>
              </a:ext>
            </a:extLst>
          </p:cNvPr>
          <p:cNvSpPr>
            <a:spLocks noGrp="1"/>
          </p:cNvSpPr>
          <p:nvPr>
            <p:ph sz="half" idx="2"/>
          </p:nvPr>
        </p:nvSpPr>
        <p:spPr/>
        <p:txBody>
          <a:bodyPr>
            <a:normAutofit/>
          </a:bodyPr>
          <a:lstStyle/>
          <a:p>
            <a:r>
              <a:rPr lang="el-GR" b="1" dirty="0"/>
              <a:t>8 χρόνια και 5 μήνες προϋπηρεσία</a:t>
            </a:r>
          </a:p>
        </p:txBody>
      </p:sp>
      <p:sp>
        <p:nvSpPr>
          <p:cNvPr id="5" name="Text Placeholder 4">
            <a:extLst>
              <a:ext uri="{FF2B5EF4-FFF2-40B4-BE49-F238E27FC236}">
                <a16:creationId xmlns:a16="http://schemas.microsoft.com/office/drawing/2014/main" id="{DCD3FECE-1C18-53E2-91E0-CC115864C801}"/>
              </a:ext>
            </a:extLst>
          </p:cNvPr>
          <p:cNvSpPr>
            <a:spLocks noGrp="1"/>
          </p:cNvSpPr>
          <p:nvPr>
            <p:ph type="body" sz="quarter" idx="3"/>
          </p:nvPr>
        </p:nvSpPr>
        <p:spPr/>
        <p:txBody>
          <a:bodyPr>
            <a:normAutofit fontScale="85000" lnSpcReduction="10000"/>
          </a:bodyPr>
          <a:lstStyle/>
          <a:p>
            <a:r>
              <a:rPr lang="el-GR" dirty="0"/>
              <a:t>ΠΛΕΟΝ</a:t>
            </a:r>
          </a:p>
          <a:p>
            <a:r>
              <a:rPr lang="el-GR" dirty="0"/>
              <a:t>Από 01.01.2024 που ξεπαγώνουν οι τριετίες </a:t>
            </a:r>
          </a:p>
        </p:txBody>
      </p:sp>
      <p:sp>
        <p:nvSpPr>
          <p:cNvPr id="6" name="Content Placeholder 5">
            <a:extLst>
              <a:ext uri="{FF2B5EF4-FFF2-40B4-BE49-F238E27FC236}">
                <a16:creationId xmlns:a16="http://schemas.microsoft.com/office/drawing/2014/main" id="{BDD4BD13-DBB5-C992-045E-8E58FFA47064}"/>
              </a:ext>
            </a:extLst>
          </p:cNvPr>
          <p:cNvSpPr>
            <a:spLocks noGrp="1"/>
          </p:cNvSpPr>
          <p:nvPr>
            <p:ph sz="quarter" idx="4"/>
          </p:nvPr>
        </p:nvSpPr>
        <p:spPr/>
        <p:txBody>
          <a:bodyPr>
            <a:normAutofit/>
          </a:bodyPr>
          <a:lstStyle/>
          <a:p>
            <a:r>
              <a:rPr lang="el-GR" sz="2400" dirty="0"/>
              <a:t>Ο εργαζόμενος την 01η.08.2024 θα μπορέσει πλέον να συμπληρώσει την 3</a:t>
            </a:r>
            <a:r>
              <a:rPr lang="el-GR" sz="2400" baseline="30000" dirty="0"/>
              <a:t>η</a:t>
            </a:r>
            <a:r>
              <a:rPr lang="el-GR" sz="2400" dirty="0"/>
              <a:t> τριετία του και να δικαιούται αποδοχές </a:t>
            </a:r>
            <a:r>
              <a:rPr lang="el-GR" sz="2400" b="1" dirty="0"/>
              <a:t>1014 ευρώ </a:t>
            </a:r>
          </a:p>
          <a:p>
            <a:r>
              <a:rPr lang="el-GR" sz="2400" b="1" dirty="0"/>
              <a:t>ΑΡΑ ΠΡΟΣΥΞΗΣΗ ΓΙΑ ΤΗΝ 3</a:t>
            </a:r>
            <a:r>
              <a:rPr lang="el-GR" sz="2400" b="1" baseline="30000" dirty="0"/>
              <a:t>Η</a:t>
            </a:r>
            <a:r>
              <a:rPr lang="el-GR" sz="2400" b="1" dirty="0"/>
              <a:t> ΤΡΙΕΤΙΑ ΕΠΙΠΛΕΟΝ  10%</a:t>
            </a:r>
            <a:r>
              <a:rPr lang="en-US" sz="2400" b="1" dirty="0"/>
              <a:t> </a:t>
            </a:r>
            <a:endParaRPr lang="el-GR" sz="2400" b="1" dirty="0"/>
          </a:p>
          <a:p>
            <a:r>
              <a:rPr lang="el-GR" sz="2400" b="1" dirty="0"/>
              <a:t>ΣΥΝΟΛΙΚΗ ΠΡΟΣΑΥΞΗΣΗ ΛΟΓΩ ΤΡΙΕΤΙΩΝ 234 ΕΥΡΩ /780+30%</a:t>
            </a:r>
          </a:p>
        </p:txBody>
      </p:sp>
      <p:pic>
        <p:nvPicPr>
          <p:cNvPr id="7" name="Picture 6"/>
          <p:cNvPicPr>
            <a:picLocks noChangeAspect="1"/>
          </p:cNvPicPr>
          <p:nvPr/>
        </p:nvPicPr>
        <p:blipFill rotWithShape="1">
          <a:blip r:embed="rId2"/>
          <a:srcRect t="79162"/>
          <a:stretch/>
        </p:blipFill>
        <p:spPr>
          <a:xfrm>
            <a:off x="-1" y="5900468"/>
            <a:ext cx="12192001" cy="957532"/>
          </a:xfrm>
          <a:prstGeom prst="rect">
            <a:avLst/>
          </a:prstGeom>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35723" b="30944"/>
          <a:stretch/>
        </p:blipFill>
        <p:spPr>
          <a:xfrm>
            <a:off x="8167917" y="5900468"/>
            <a:ext cx="3874559" cy="913783"/>
          </a:xfrm>
          <a:prstGeom prst="rect">
            <a:avLst/>
          </a:prstGeom>
        </p:spPr>
      </p:pic>
    </p:spTree>
    <p:extLst>
      <p:ext uri="{BB962C8B-B14F-4D97-AF65-F5344CB8AC3E}">
        <p14:creationId xmlns:p14="http://schemas.microsoft.com/office/powerpoint/2010/main" val="947076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A54F6-4A18-B73B-1BFA-7B365404D07D}"/>
              </a:ext>
            </a:extLst>
          </p:cNvPr>
          <p:cNvSpPr>
            <a:spLocks noGrp="1"/>
          </p:cNvSpPr>
          <p:nvPr>
            <p:ph type="title"/>
          </p:nvPr>
        </p:nvSpPr>
        <p:spPr/>
        <p:txBody>
          <a:bodyPr>
            <a:normAutofit fontScale="90000"/>
          </a:bodyPr>
          <a:lstStyle/>
          <a:p>
            <a:r>
              <a:rPr lang="el-GR" dirty="0"/>
              <a:t>Παράδειγμα 2: Υπάλληλος αμειβόμενος με τον κατώτατο μισθό – Προσληφθείς </a:t>
            </a:r>
            <a:r>
              <a:rPr lang="el-GR" b="1" dirty="0"/>
              <a:t>1.05.2006</a:t>
            </a:r>
          </a:p>
        </p:txBody>
      </p:sp>
      <p:sp>
        <p:nvSpPr>
          <p:cNvPr id="3" name="Text Placeholder 2">
            <a:extLst>
              <a:ext uri="{FF2B5EF4-FFF2-40B4-BE49-F238E27FC236}">
                <a16:creationId xmlns:a16="http://schemas.microsoft.com/office/drawing/2014/main" id="{80474092-F482-602D-3012-C302968C6D15}"/>
              </a:ext>
            </a:extLst>
          </p:cNvPr>
          <p:cNvSpPr>
            <a:spLocks noGrp="1"/>
          </p:cNvSpPr>
          <p:nvPr>
            <p:ph type="body" idx="1"/>
          </p:nvPr>
        </p:nvSpPr>
        <p:spPr/>
        <p:txBody>
          <a:bodyPr>
            <a:normAutofit fontScale="40000" lnSpcReduction="20000"/>
          </a:bodyPr>
          <a:lstStyle/>
          <a:p>
            <a:endParaRPr lang="el-GR" dirty="0"/>
          </a:p>
          <a:p>
            <a:r>
              <a:rPr lang="el-GR" sz="4900" dirty="0"/>
              <a:t>Την  14.2.2012 που έγινε η αναστολή με την ΠΥΣ 6/2012 ο εργαζόμενος είχε προϋπηρεσία</a:t>
            </a:r>
          </a:p>
          <a:p>
            <a:endParaRPr lang="el-GR" dirty="0"/>
          </a:p>
        </p:txBody>
      </p:sp>
      <p:sp>
        <p:nvSpPr>
          <p:cNvPr id="4" name="Content Placeholder 3">
            <a:extLst>
              <a:ext uri="{FF2B5EF4-FFF2-40B4-BE49-F238E27FC236}">
                <a16:creationId xmlns:a16="http://schemas.microsoft.com/office/drawing/2014/main" id="{FAB81C00-C2BC-D72C-B045-08F6235FCFC5}"/>
              </a:ext>
            </a:extLst>
          </p:cNvPr>
          <p:cNvSpPr>
            <a:spLocks noGrp="1"/>
          </p:cNvSpPr>
          <p:nvPr>
            <p:ph sz="half" idx="2"/>
          </p:nvPr>
        </p:nvSpPr>
        <p:spPr/>
        <p:txBody>
          <a:bodyPr>
            <a:normAutofit/>
          </a:bodyPr>
          <a:lstStyle/>
          <a:p>
            <a:r>
              <a:rPr lang="el-GR" b="1" dirty="0"/>
              <a:t>5 χρόνια, 9 μήνες και 13 ημέρες έως 14.02.2012</a:t>
            </a:r>
            <a:r>
              <a:rPr lang="el-GR" dirty="0"/>
              <a:t> </a:t>
            </a:r>
          </a:p>
        </p:txBody>
      </p:sp>
      <p:sp>
        <p:nvSpPr>
          <p:cNvPr id="5" name="Text Placeholder 4">
            <a:extLst>
              <a:ext uri="{FF2B5EF4-FFF2-40B4-BE49-F238E27FC236}">
                <a16:creationId xmlns:a16="http://schemas.microsoft.com/office/drawing/2014/main" id="{DCD3FECE-1C18-53E2-91E0-CC115864C801}"/>
              </a:ext>
            </a:extLst>
          </p:cNvPr>
          <p:cNvSpPr>
            <a:spLocks noGrp="1"/>
          </p:cNvSpPr>
          <p:nvPr>
            <p:ph type="body" sz="quarter" idx="3"/>
          </p:nvPr>
        </p:nvSpPr>
        <p:spPr/>
        <p:txBody>
          <a:bodyPr>
            <a:normAutofit fontScale="32500" lnSpcReduction="20000"/>
          </a:bodyPr>
          <a:lstStyle/>
          <a:p>
            <a:endParaRPr lang="el-GR" sz="3200" dirty="0"/>
          </a:p>
          <a:p>
            <a:r>
              <a:rPr lang="el-GR" sz="4500" dirty="0"/>
              <a:t>ΠΛΕΟΝ</a:t>
            </a:r>
          </a:p>
          <a:p>
            <a:r>
              <a:rPr lang="el-GR" sz="4500" dirty="0"/>
              <a:t>Από 01.01.2024 που ξεπαγώνουν οι τριετίες </a:t>
            </a:r>
          </a:p>
          <a:p>
            <a:endParaRPr lang="el-GR" dirty="0"/>
          </a:p>
        </p:txBody>
      </p:sp>
      <p:sp>
        <p:nvSpPr>
          <p:cNvPr id="6" name="Content Placeholder 5">
            <a:extLst>
              <a:ext uri="{FF2B5EF4-FFF2-40B4-BE49-F238E27FC236}">
                <a16:creationId xmlns:a16="http://schemas.microsoft.com/office/drawing/2014/main" id="{BDD4BD13-DBB5-C992-045E-8E58FFA47064}"/>
              </a:ext>
            </a:extLst>
          </p:cNvPr>
          <p:cNvSpPr>
            <a:spLocks noGrp="1"/>
          </p:cNvSpPr>
          <p:nvPr>
            <p:ph sz="quarter" idx="4"/>
          </p:nvPr>
        </p:nvSpPr>
        <p:spPr/>
        <p:txBody>
          <a:bodyPr>
            <a:normAutofit lnSpcReduction="10000"/>
          </a:bodyPr>
          <a:lstStyle/>
          <a:p>
            <a:r>
              <a:rPr lang="el-GR" sz="2800" dirty="0"/>
              <a:t>Ο εργαζόμενος την </a:t>
            </a:r>
            <a:r>
              <a:rPr lang="el-GR" dirty="0"/>
              <a:t>18η.03.2024 </a:t>
            </a:r>
            <a:r>
              <a:rPr lang="el-GR" sz="2800" dirty="0"/>
              <a:t>θα μπορέσει πλέον να συμπληρώσει την 2</a:t>
            </a:r>
            <a:r>
              <a:rPr lang="el-GR" sz="2800" baseline="30000" dirty="0"/>
              <a:t>η</a:t>
            </a:r>
            <a:r>
              <a:rPr lang="el-GR" sz="2800" dirty="0"/>
              <a:t> τριετία του και να δικαιούται αποδοχές 936 </a:t>
            </a:r>
            <a:r>
              <a:rPr lang="el-GR" sz="2800" b="1" dirty="0"/>
              <a:t>ευρώ </a:t>
            </a:r>
            <a:r>
              <a:rPr lang="el-GR" b="1" dirty="0"/>
              <a:t> </a:t>
            </a:r>
            <a:r>
              <a:rPr lang="el-GR" sz="2800" b="1" dirty="0"/>
              <a:t>(780+20%)</a:t>
            </a:r>
          </a:p>
          <a:p>
            <a:r>
              <a:rPr lang="el-GR" sz="2800" b="1" dirty="0"/>
              <a:t>ΑΡΑ ΠΡΟΣΑΥΞΗΣΗ ΓΙΑ ΤΗΝ 2</a:t>
            </a:r>
            <a:r>
              <a:rPr lang="el-GR" sz="2800" b="1" baseline="30000" dirty="0"/>
              <a:t>Η</a:t>
            </a:r>
            <a:r>
              <a:rPr lang="el-GR" sz="2800" b="1" dirty="0"/>
              <a:t> ΤΡΙΕΤΙΑ ΕΠΙΠΛΕΟΝ  10%</a:t>
            </a:r>
          </a:p>
          <a:p>
            <a:r>
              <a:rPr lang="el-GR" sz="2800" b="1" dirty="0"/>
              <a:t>ΣΥΝΟΛΙΚΗ ΠΡΟΣΑΥΞΗΣΗ ΛΟΓΩ ΤΡΙΕΤΙΩΝ 156 ΕΥΡΩ /780+20%</a:t>
            </a:r>
          </a:p>
          <a:p>
            <a:endParaRPr lang="el-GR" sz="2800" b="1" dirty="0"/>
          </a:p>
          <a:p>
            <a:pPr marL="0" indent="0">
              <a:buNone/>
            </a:pPr>
            <a:endParaRPr lang="el-GR" dirty="0"/>
          </a:p>
          <a:p>
            <a:endParaRPr lang="el-GR" dirty="0"/>
          </a:p>
        </p:txBody>
      </p:sp>
      <p:pic>
        <p:nvPicPr>
          <p:cNvPr id="7" name="Picture 6"/>
          <p:cNvPicPr>
            <a:picLocks noChangeAspect="1"/>
          </p:cNvPicPr>
          <p:nvPr/>
        </p:nvPicPr>
        <p:blipFill rotWithShape="1">
          <a:blip r:embed="rId2"/>
          <a:srcRect t="79162"/>
          <a:stretch/>
        </p:blipFill>
        <p:spPr>
          <a:xfrm>
            <a:off x="-1" y="5900468"/>
            <a:ext cx="12192001" cy="957532"/>
          </a:xfrm>
          <a:prstGeom prst="rect">
            <a:avLst/>
          </a:prstGeom>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35723" b="30944"/>
          <a:stretch/>
        </p:blipFill>
        <p:spPr>
          <a:xfrm>
            <a:off x="8167917" y="5900468"/>
            <a:ext cx="3874559" cy="913783"/>
          </a:xfrm>
          <a:prstGeom prst="rect">
            <a:avLst/>
          </a:prstGeom>
        </p:spPr>
      </p:pic>
    </p:spTree>
    <p:extLst>
      <p:ext uri="{BB962C8B-B14F-4D97-AF65-F5344CB8AC3E}">
        <p14:creationId xmlns:p14="http://schemas.microsoft.com/office/powerpoint/2010/main" val="2034490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A54F6-4A18-B73B-1BFA-7B365404D07D}"/>
              </a:ext>
            </a:extLst>
          </p:cNvPr>
          <p:cNvSpPr>
            <a:spLocks noGrp="1"/>
          </p:cNvSpPr>
          <p:nvPr>
            <p:ph type="title"/>
          </p:nvPr>
        </p:nvSpPr>
        <p:spPr/>
        <p:txBody>
          <a:bodyPr>
            <a:normAutofit fontScale="90000"/>
          </a:bodyPr>
          <a:lstStyle/>
          <a:p>
            <a:r>
              <a:rPr lang="el-GR" dirty="0"/>
              <a:t>Παράδειγμα 3: Υπάλληλος αμειβόμενος με τον κατώτατο μισθό – Προσληφθείς </a:t>
            </a:r>
            <a:r>
              <a:rPr lang="el-GR" b="1" dirty="0"/>
              <a:t>14.10.2009</a:t>
            </a:r>
          </a:p>
        </p:txBody>
      </p:sp>
      <p:sp>
        <p:nvSpPr>
          <p:cNvPr id="3" name="Text Placeholder 2">
            <a:extLst>
              <a:ext uri="{FF2B5EF4-FFF2-40B4-BE49-F238E27FC236}">
                <a16:creationId xmlns:a16="http://schemas.microsoft.com/office/drawing/2014/main" id="{80474092-F482-602D-3012-C302968C6D15}"/>
              </a:ext>
            </a:extLst>
          </p:cNvPr>
          <p:cNvSpPr>
            <a:spLocks noGrp="1"/>
          </p:cNvSpPr>
          <p:nvPr>
            <p:ph type="body" idx="1"/>
          </p:nvPr>
        </p:nvSpPr>
        <p:spPr>
          <a:xfrm>
            <a:off x="1014413" y="1690688"/>
            <a:ext cx="5157787" cy="823912"/>
          </a:xfrm>
        </p:spPr>
        <p:txBody>
          <a:bodyPr>
            <a:normAutofit fontScale="70000" lnSpcReduction="20000"/>
          </a:bodyPr>
          <a:lstStyle/>
          <a:p>
            <a:endParaRPr lang="el-GR" dirty="0"/>
          </a:p>
          <a:p>
            <a:r>
              <a:rPr lang="el-GR" dirty="0"/>
              <a:t>Την  14.2.2012 που έγινε η αναστολή με την ΠΥΣ 6/2012 ο εργαζόμενος είχε </a:t>
            </a:r>
          </a:p>
          <a:p>
            <a:endParaRPr lang="el-GR" dirty="0"/>
          </a:p>
        </p:txBody>
      </p:sp>
      <p:sp>
        <p:nvSpPr>
          <p:cNvPr id="4" name="Content Placeholder 3">
            <a:extLst>
              <a:ext uri="{FF2B5EF4-FFF2-40B4-BE49-F238E27FC236}">
                <a16:creationId xmlns:a16="http://schemas.microsoft.com/office/drawing/2014/main" id="{FAB81C00-C2BC-D72C-B045-08F6235FCFC5}"/>
              </a:ext>
            </a:extLst>
          </p:cNvPr>
          <p:cNvSpPr>
            <a:spLocks noGrp="1"/>
          </p:cNvSpPr>
          <p:nvPr>
            <p:ph sz="half" idx="2"/>
          </p:nvPr>
        </p:nvSpPr>
        <p:spPr/>
        <p:txBody>
          <a:bodyPr>
            <a:normAutofit/>
          </a:bodyPr>
          <a:lstStyle/>
          <a:p>
            <a:r>
              <a:rPr lang="el-GR" b="1" dirty="0"/>
              <a:t>2 χρόνια και 4 μήνες έως 14.02.2012</a:t>
            </a:r>
            <a:endParaRPr lang="el-GR" dirty="0"/>
          </a:p>
        </p:txBody>
      </p:sp>
      <p:sp>
        <p:nvSpPr>
          <p:cNvPr id="5" name="Text Placeholder 4">
            <a:extLst>
              <a:ext uri="{FF2B5EF4-FFF2-40B4-BE49-F238E27FC236}">
                <a16:creationId xmlns:a16="http://schemas.microsoft.com/office/drawing/2014/main" id="{DCD3FECE-1C18-53E2-91E0-CC115864C801}"/>
              </a:ext>
            </a:extLst>
          </p:cNvPr>
          <p:cNvSpPr>
            <a:spLocks noGrp="1"/>
          </p:cNvSpPr>
          <p:nvPr>
            <p:ph type="body" sz="quarter" idx="3"/>
          </p:nvPr>
        </p:nvSpPr>
        <p:spPr/>
        <p:txBody>
          <a:bodyPr>
            <a:normAutofit/>
          </a:bodyPr>
          <a:lstStyle/>
          <a:p>
            <a:r>
              <a:rPr lang="el-GR" dirty="0"/>
              <a:t>Από 01.01.2024</a:t>
            </a:r>
          </a:p>
        </p:txBody>
      </p:sp>
      <p:sp>
        <p:nvSpPr>
          <p:cNvPr id="6" name="Content Placeholder 5">
            <a:extLst>
              <a:ext uri="{FF2B5EF4-FFF2-40B4-BE49-F238E27FC236}">
                <a16:creationId xmlns:a16="http://schemas.microsoft.com/office/drawing/2014/main" id="{BDD4BD13-DBB5-C992-045E-8E58FFA47064}"/>
              </a:ext>
            </a:extLst>
          </p:cNvPr>
          <p:cNvSpPr>
            <a:spLocks noGrp="1"/>
          </p:cNvSpPr>
          <p:nvPr>
            <p:ph sz="quarter" idx="4"/>
          </p:nvPr>
        </p:nvSpPr>
        <p:spPr/>
        <p:txBody>
          <a:bodyPr>
            <a:normAutofit/>
          </a:bodyPr>
          <a:lstStyle/>
          <a:p>
            <a:r>
              <a:rPr lang="el-GR" dirty="0"/>
              <a:t>Την 01η.09.2024 οι αποδοχές διαμορφώνονται σε 780 ευρώ και 1 τριετία (+10%) = 858 ευρώ.</a:t>
            </a:r>
          </a:p>
          <a:p>
            <a:r>
              <a:rPr lang="el-GR" dirty="0"/>
              <a:t>Αύξηση 78 ευρώ ή 10%</a:t>
            </a:r>
          </a:p>
          <a:p>
            <a:endParaRPr lang="el-GR" dirty="0"/>
          </a:p>
        </p:txBody>
      </p:sp>
      <p:pic>
        <p:nvPicPr>
          <p:cNvPr id="7" name="Picture 6"/>
          <p:cNvPicPr>
            <a:picLocks noChangeAspect="1"/>
          </p:cNvPicPr>
          <p:nvPr/>
        </p:nvPicPr>
        <p:blipFill rotWithShape="1">
          <a:blip r:embed="rId2"/>
          <a:srcRect t="79162"/>
          <a:stretch/>
        </p:blipFill>
        <p:spPr>
          <a:xfrm>
            <a:off x="-1" y="5900468"/>
            <a:ext cx="12192001" cy="957532"/>
          </a:xfrm>
          <a:prstGeom prst="rect">
            <a:avLst/>
          </a:prstGeom>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35723" b="30944"/>
          <a:stretch/>
        </p:blipFill>
        <p:spPr>
          <a:xfrm>
            <a:off x="8167917" y="5900468"/>
            <a:ext cx="3874559" cy="913783"/>
          </a:xfrm>
          <a:prstGeom prst="rect">
            <a:avLst/>
          </a:prstGeom>
        </p:spPr>
      </p:pic>
    </p:spTree>
    <p:extLst>
      <p:ext uri="{BB962C8B-B14F-4D97-AF65-F5344CB8AC3E}">
        <p14:creationId xmlns:p14="http://schemas.microsoft.com/office/powerpoint/2010/main" val="1068657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A54F6-4A18-B73B-1BFA-7B365404D07D}"/>
              </a:ext>
            </a:extLst>
          </p:cNvPr>
          <p:cNvSpPr>
            <a:spLocks noGrp="1"/>
          </p:cNvSpPr>
          <p:nvPr>
            <p:ph type="title"/>
          </p:nvPr>
        </p:nvSpPr>
        <p:spPr/>
        <p:txBody>
          <a:bodyPr>
            <a:normAutofit fontScale="90000"/>
          </a:bodyPr>
          <a:lstStyle/>
          <a:p>
            <a:r>
              <a:rPr lang="el-GR" dirty="0"/>
              <a:t>Παράδειγμα 4: Υπάλληλος αμειβόμενος με τον κατώτατο μισθό – Προσληφθείς </a:t>
            </a:r>
            <a:r>
              <a:rPr lang="el-GR" b="1" dirty="0"/>
              <a:t>01.10.2020</a:t>
            </a:r>
          </a:p>
        </p:txBody>
      </p:sp>
      <p:sp>
        <p:nvSpPr>
          <p:cNvPr id="3" name="Text Placeholder 2">
            <a:extLst>
              <a:ext uri="{FF2B5EF4-FFF2-40B4-BE49-F238E27FC236}">
                <a16:creationId xmlns:a16="http://schemas.microsoft.com/office/drawing/2014/main" id="{80474092-F482-602D-3012-C302968C6D15}"/>
              </a:ext>
            </a:extLst>
          </p:cNvPr>
          <p:cNvSpPr>
            <a:spLocks noGrp="1"/>
          </p:cNvSpPr>
          <p:nvPr>
            <p:ph type="body" idx="1"/>
          </p:nvPr>
        </p:nvSpPr>
        <p:spPr/>
        <p:txBody>
          <a:bodyPr>
            <a:normAutofit/>
          </a:bodyPr>
          <a:lstStyle/>
          <a:p>
            <a:r>
              <a:rPr lang="el-GR" dirty="0"/>
              <a:t>Μέχρι 31.12.2023</a:t>
            </a:r>
          </a:p>
        </p:txBody>
      </p:sp>
      <p:sp>
        <p:nvSpPr>
          <p:cNvPr id="4" name="Content Placeholder 3">
            <a:extLst>
              <a:ext uri="{FF2B5EF4-FFF2-40B4-BE49-F238E27FC236}">
                <a16:creationId xmlns:a16="http://schemas.microsoft.com/office/drawing/2014/main" id="{FAB81C00-C2BC-D72C-B045-08F6235FCFC5}"/>
              </a:ext>
            </a:extLst>
          </p:cNvPr>
          <p:cNvSpPr>
            <a:spLocks noGrp="1"/>
          </p:cNvSpPr>
          <p:nvPr>
            <p:ph sz="half" idx="2"/>
          </p:nvPr>
        </p:nvSpPr>
        <p:spPr/>
        <p:txBody>
          <a:bodyPr>
            <a:normAutofit/>
          </a:bodyPr>
          <a:lstStyle/>
          <a:p>
            <a:r>
              <a:rPr lang="el-GR" dirty="0"/>
              <a:t>Συνολικός Χρόνος προϋπηρεσίας μέχρι 31.12.2023= 3 χρόνια και 3 μήνες </a:t>
            </a:r>
          </a:p>
          <a:p>
            <a:r>
              <a:rPr lang="el-GR" dirty="0"/>
              <a:t>Αποδοχές την 31</a:t>
            </a:r>
            <a:r>
              <a:rPr lang="el-GR" baseline="30000" dirty="0"/>
              <a:t>η</a:t>
            </a:r>
            <a:r>
              <a:rPr lang="el-GR" dirty="0"/>
              <a:t>.12.2023= 780 ευρώ</a:t>
            </a:r>
            <a:endParaRPr lang="el-GR" strike="sngStrike" dirty="0"/>
          </a:p>
        </p:txBody>
      </p:sp>
      <p:sp>
        <p:nvSpPr>
          <p:cNvPr id="5" name="Text Placeholder 4">
            <a:extLst>
              <a:ext uri="{FF2B5EF4-FFF2-40B4-BE49-F238E27FC236}">
                <a16:creationId xmlns:a16="http://schemas.microsoft.com/office/drawing/2014/main" id="{DCD3FECE-1C18-53E2-91E0-CC115864C801}"/>
              </a:ext>
            </a:extLst>
          </p:cNvPr>
          <p:cNvSpPr>
            <a:spLocks noGrp="1"/>
          </p:cNvSpPr>
          <p:nvPr>
            <p:ph type="body" sz="quarter" idx="3"/>
          </p:nvPr>
        </p:nvSpPr>
        <p:spPr/>
        <p:txBody>
          <a:bodyPr>
            <a:normAutofit fontScale="85000" lnSpcReduction="10000"/>
          </a:bodyPr>
          <a:lstStyle/>
          <a:p>
            <a:r>
              <a:rPr lang="el-GR" dirty="0"/>
              <a:t>ΠΛΕΟΝ</a:t>
            </a:r>
          </a:p>
          <a:p>
            <a:r>
              <a:rPr lang="el-GR" dirty="0"/>
              <a:t>Από 01.01.2024 που ξεπαγώνουν οι τριετίες </a:t>
            </a:r>
          </a:p>
        </p:txBody>
      </p:sp>
      <p:sp>
        <p:nvSpPr>
          <p:cNvPr id="6" name="Content Placeholder 5">
            <a:extLst>
              <a:ext uri="{FF2B5EF4-FFF2-40B4-BE49-F238E27FC236}">
                <a16:creationId xmlns:a16="http://schemas.microsoft.com/office/drawing/2014/main" id="{BDD4BD13-DBB5-C992-045E-8E58FFA47064}"/>
              </a:ext>
            </a:extLst>
          </p:cNvPr>
          <p:cNvSpPr>
            <a:spLocks noGrp="1"/>
          </p:cNvSpPr>
          <p:nvPr>
            <p:ph sz="quarter" idx="4"/>
          </p:nvPr>
        </p:nvSpPr>
        <p:spPr/>
        <p:txBody>
          <a:bodyPr>
            <a:normAutofit/>
          </a:bodyPr>
          <a:lstStyle/>
          <a:p>
            <a:r>
              <a:rPr lang="el-GR" dirty="0"/>
              <a:t>Την 01η.01.2027 οι αποδοχές του θα  διαμορφώνονται σε 780 ευρώ και 1 τριετία (10%) = 858 ευρώ.</a:t>
            </a:r>
          </a:p>
          <a:p>
            <a:r>
              <a:rPr lang="el-GR" dirty="0"/>
              <a:t>Αύξηση 78 ευρώ ή 10%</a:t>
            </a:r>
          </a:p>
          <a:p>
            <a:endParaRPr lang="el-GR" dirty="0"/>
          </a:p>
        </p:txBody>
      </p:sp>
      <p:pic>
        <p:nvPicPr>
          <p:cNvPr id="7" name="Picture 6"/>
          <p:cNvPicPr>
            <a:picLocks noChangeAspect="1"/>
          </p:cNvPicPr>
          <p:nvPr/>
        </p:nvPicPr>
        <p:blipFill rotWithShape="1">
          <a:blip r:embed="rId2"/>
          <a:srcRect t="79162"/>
          <a:stretch/>
        </p:blipFill>
        <p:spPr>
          <a:xfrm>
            <a:off x="-1" y="5900468"/>
            <a:ext cx="12192001" cy="957532"/>
          </a:xfrm>
          <a:prstGeom prst="rect">
            <a:avLst/>
          </a:prstGeom>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35723" b="30944"/>
          <a:stretch/>
        </p:blipFill>
        <p:spPr>
          <a:xfrm>
            <a:off x="8167917" y="5900468"/>
            <a:ext cx="3874559" cy="913783"/>
          </a:xfrm>
          <a:prstGeom prst="rect">
            <a:avLst/>
          </a:prstGeom>
        </p:spPr>
      </p:pic>
    </p:spTree>
    <p:extLst>
      <p:ext uri="{BB962C8B-B14F-4D97-AF65-F5344CB8AC3E}">
        <p14:creationId xmlns:p14="http://schemas.microsoft.com/office/powerpoint/2010/main" val="4085443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A54F6-4A18-B73B-1BFA-7B365404D07D}"/>
              </a:ext>
            </a:extLst>
          </p:cNvPr>
          <p:cNvSpPr>
            <a:spLocks noGrp="1"/>
          </p:cNvSpPr>
          <p:nvPr>
            <p:ph type="title"/>
          </p:nvPr>
        </p:nvSpPr>
        <p:spPr/>
        <p:txBody>
          <a:bodyPr>
            <a:normAutofit/>
          </a:bodyPr>
          <a:lstStyle/>
          <a:p>
            <a:r>
              <a:rPr lang="el-GR" sz="2800" b="1" dirty="0"/>
              <a:t>Παράδειγμα 5: Μάγειρας αμειβόμενος με την ισχύουσα και </a:t>
            </a:r>
            <a:r>
              <a:rPr lang="el-GR" sz="2800" b="1" dirty="0" err="1"/>
              <a:t>επεκταθείσα</a:t>
            </a:r>
            <a:r>
              <a:rPr lang="el-GR" sz="2800" b="1" dirty="0"/>
              <a:t> Κλαδική ΣΣΕ των ξενοδοχοϋπαλλήλων όλης της χώρας – Προσληφθείς 01.10.2005</a:t>
            </a:r>
          </a:p>
        </p:txBody>
      </p:sp>
      <p:sp>
        <p:nvSpPr>
          <p:cNvPr id="3" name="Text Placeholder 2">
            <a:extLst>
              <a:ext uri="{FF2B5EF4-FFF2-40B4-BE49-F238E27FC236}">
                <a16:creationId xmlns:a16="http://schemas.microsoft.com/office/drawing/2014/main" id="{80474092-F482-602D-3012-C302968C6D15}"/>
              </a:ext>
            </a:extLst>
          </p:cNvPr>
          <p:cNvSpPr>
            <a:spLocks noGrp="1"/>
          </p:cNvSpPr>
          <p:nvPr>
            <p:ph type="body" idx="1"/>
          </p:nvPr>
        </p:nvSpPr>
        <p:spPr/>
        <p:txBody>
          <a:bodyPr/>
          <a:lstStyle/>
          <a:p>
            <a:r>
              <a:rPr lang="el-GR" dirty="0"/>
              <a:t>Μέχρι 31.12.2023</a:t>
            </a:r>
          </a:p>
        </p:txBody>
      </p:sp>
      <p:sp>
        <p:nvSpPr>
          <p:cNvPr id="4" name="Content Placeholder 3">
            <a:extLst>
              <a:ext uri="{FF2B5EF4-FFF2-40B4-BE49-F238E27FC236}">
                <a16:creationId xmlns:a16="http://schemas.microsoft.com/office/drawing/2014/main" id="{FAB81C00-C2BC-D72C-B045-08F6235FCFC5}"/>
              </a:ext>
            </a:extLst>
          </p:cNvPr>
          <p:cNvSpPr>
            <a:spLocks noGrp="1"/>
          </p:cNvSpPr>
          <p:nvPr>
            <p:ph sz="half" idx="2"/>
          </p:nvPr>
        </p:nvSpPr>
        <p:spPr/>
        <p:txBody>
          <a:bodyPr>
            <a:normAutofit/>
          </a:bodyPr>
          <a:lstStyle/>
          <a:p>
            <a:r>
              <a:rPr lang="el-GR" dirty="0"/>
              <a:t>Αποδοχές την 31</a:t>
            </a:r>
            <a:r>
              <a:rPr lang="el-GR" baseline="30000" dirty="0"/>
              <a:t>η</a:t>
            </a:r>
            <a:r>
              <a:rPr lang="el-GR" dirty="0"/>
              <a:t>.12.2023= βασικός μισθός 911,34 ευρώ και 33,6 ευρώ </a:t>
            </a:r>
            <a:r>
              <a:rPr lang="el-GR" b="1" dirty="0"/>
              <a:t>επίδομα πολυετίας(6 </a:t>
            </a:r>
            <a:r>
              <a:rPr lang="el-GR" dirty="0"/>
              <a:t>συμπληρωμένα</a:t>
            </a:r>
            <a:r>
              <a:rPr lang="el-GR" b="1" dirty="0"/>
              <a:t> έτη</a:t>
            </a:r>
            <a:r>
              <a:rPr lang="el-GR" dirty="0"/>
              <a:t> έως 14.02.2012*5,6 ευρώ κατ΄ έτος), δηλαδή συνολικά 944,94 ευρώ</a:t>
            </a:r>
            <a:endParaRPr lang="el-GR" strike="sngStrike" dirty="0"/>
          </a:p>
        </p:txBody>
      </p:sp>
      <p:sp>
        <p:nvSpPr>
          <p:cNvPr id="5" name="Text Placeholder 4">
            <a:extLst>
              <a:ext uri="{FF2B5EF4-FFF2-40B4-BE49-F238E27FC236}">
                <a16:creationId xmlns:a16="http://schemas.microsoft.com/office/drawing/2014/main" id="{DCD3FECE-1C18-53E2-91E0-CC115864C801}"/>
              </a:ext>
            </a:extLst>
          </p:cNvPr>
          <p:cNvSpPr>
            <a:spLocks noGrp="1"/>
          </p:cNvSpPr>
          <p:nvPr>
            <p:ph type="body" sz="quarter" idx="3"/>
          </p:nvPr>
        </p:nvSpPr>
        <p:spPr/>
        <p:txBody>
          <a:bodyPr/>
          <a:lstStyle/>
          <a:p>
            <a:r>
              <a:rPr lang="el-GR" dirty="0"/>
              <a:t>Από 01.01.2024</a:t>
            </a:r>
          </a:p>
        </p:txBody>
      </p:sp>
      <p:sp>
        <p:nvSpPr>
          <p:cNvPr id="6" name="Content Placeholder 5">
            <a:extLst>
              <a:ext uri="{FF2B5EF4-FFF2-40B4-BE49-F238E27FC236}">
                <a16:creationId xmlns:a16="http://schemas.microsoft.com/office/drawing/2014/main" id="{BDD4BD13-DBB5-C992-045E-8E58FFA47064}"/>
              </a:ext>
            </a:extLst>
          </p:cNvPr>
          <p:cNvSpPr>
            <a:spLocks noGrp="1"/>
          </p:cNvSpPr>
          <p:nvPr>
            <p:ph sz="quarter" idx="4"/>
          </p:nvPr>
        </p:nvSpPr>
        <p:spPr/>
        <p:txBody>
          <a:bodyPr>
            <a:normAutofit/>
          </a:bodyPr>
          <a:lstStyle/>
          <a:p>
            <a:r>
              <a:rPr lang="el-GR" dirty="0"/>
              <a:t>Την 17η.08.2024 οι αποδοχές διαμορφώνονται σε 956,91 ευρώ ο βασικός μισθός και 39,2 ευρώ το </a:t>
            </a:r>
            <a:r>
              <a:rPr lang="el-GR" b="1" dirty="0"/>
              <a:t>επίδομα πολυετίας (7 </a:t>
            </a:r>
            <a:r>
              <a:rPr lang="el-GR" dirty="0"/>
              <a:t>συμπληρωμένα </a:t>
            </a:r>
            <a:r>
              <a:rPr lang="el-GR" b="1" dirty="0"/>
              <a:t>έτη</a:t>
            </a:r>
            <a:r>
              <a:rPr lang="el-GR" dirty="0"/>
              <a:t> * 5,6 ευρώ κατ΄ έτος) = 996,11 ευρώ.</a:t>
            </a:r>
          </a:p>
          <a:p>
            <a:r>
              <a:rPr lang="el-GR" dirty="0"/>
              <a:t>Αύξηση 51,17 ευρώ ή 5,4%</a:t>
            </a:r>
          </a:p>
          <a:p>
            <a:pPr marL="0" indent="0">
              <a:buNone/>
            </a:pPr>
            <a:endParaRPr lang="el-GR" dirty="0"/>
          </a:p>
        </p:txBody>
      </p:sp>
      <p:pic>
        <p:nvPicPr>
          <p:cNvPr id="7" name="Picture 6"/>
          <p:cNvPicPr>
            <a:picLocks noChangeAspect="1"/>
          </p:cNvPicPr>
          <p:nvPr/>
        </p:nvPicPr>
        <p:blipFill rotWithShape="1">
          <a:blip r:embed="rId2"/>
          <a:srcRect t="79162"/>
          <a:stretch/>
        </p:blipFill>
        <p:spPr>
          <a:xfrm>
            <a:off x="-1" y="5900468"/>
            <a:ext cx="12192001" cy="957532"/>
          </a:xfrm>
          <a:prstGeom prst="rect">
            <a:avLst/>
          </a:prstGeom>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35723" b="30944"/>
          <a:stretch/>
        </p:blipFill>
        <p:spPr>
          <a:xfrm>
            <a:off x="8167917" y="5900468"/>
            <a:ext cx="3874559" cy="913783"/>
          </a:xfrm>
          <a:prstGeom prst="rect">
            <a:avLst/>
          </a:prstGeom>
        </p:spPr>
      </p:pic>
    </p:spTree>
    <p:extLst>
      <p:ext uri="{BB962C8B-B14F-4D97-AF65-F5344CB8AC3E}">
        <p14:creationId xmlns:p14="http://schemas.microsoft.com/office/powerpoint/2010/main" val="12582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srcRect t="79162"/>
          <a:stretch/>
        </p:blipFill>
        <p:spPr>
          <a:xfrm>
            <a:off x="-1" y="0"/>
            <a:ext cx="12192001" cy="6858000"/>
          </a:xfrm>
          <a:prstGeom prst="rect">
            <a:avLst/>
          </a:prstGeom>
        </p:spPr>
      </p:pic>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18994"/>
          <a:stretch/>
        </p:blipFill>
        <p:spPr>
          <a:xfrm>
            <a:off x="1249532" y="0"/>
            <a:ext cx="9692935" cy="5555411"/>
          </a:xfrm>
          <a:prstGeom prst="rect">
            <a:avLst/>
          </a:prstGeom>
        </p:spPr>
      </p:pic>
      <p:sp>
        <p:nvSpPr>
          <p:cNvPr id="3" name="Subtitle 2">
            <a:extLst>
              <a:ext uri="{FF2B5EF4-FFF2-40B4-BE49-F238E27FC236}">
                <a16:creationId xmlns:a16="http://schemas.microsoft.com/office/drawing/2014/main" id="{AE720A64-869B-F6EA-004B-38FAE3EE7766}"/>
              </a:ext>
            </a:extLst>
          </p:cNvPr>
          <p:cNvSpPr>
            <a:spLocks noGrp="1"/>
          </p:cNvSpPr>
          <p:nvPr>
            <p:ph type="subTitle" idx="1"/>
          </p:nvPr>
        </p:nvSpPr>
        <p:spPr>
          <a:xfrm>
            <a:off x="1523999" y="4240392"/>
            <a:ext cx="9144000" cy="1655762"/>
          </a:xfrm>
        </p:spPr>
        <p:txBody>
          <a:bodyPr>
            <a:normAutofit/>
          </a:bodyPr>
          <a:lstStyle/>
          <a:p>
            <a:r>
              <a:rPr lang="el-GR" sz="3200" b="1" dirty="0">
                <a:solidFill>
                  <a:schemeClr val="bg1"/>
                </a:solidFill>
                <a:effectLst>
                  <a:outerShdw blurRad="38100" dist="38100" dir="2700000" algn="tl">
                    <a:srgbClr val="000000">
                      <a:alpha val="43137"/>
                    </a:srgbClr>
                  </a:outerShdw>
                </a:effectLst>
              </a:rPr>
              <a:t>Νέο νομοθετικό πλαίσιο για την αμοιβή του χρονου προϋπηρεσίας και την ανοδική αναπροσαρμογή των αποδοχών των εργαζομένων</a:t>
            </a:r>
          </a:p>
        </p:txBody>
      </p:sp>
    </p:spTree>
    <p:extLst>
      <p:ext uri="{BB962C8B-B14F-4D97-AF65-F5344CB8AC3E}">
        <p14:creationId xmlns:p14="http://schemas.microsoft.com/office/powerpoint/2010/main" val="28326404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262</TotalTime>
  <Words>529</Words>
  <Application>Microsoft Office PowerPoint</Application>
  <PresentationFormat>Ευρεία οθόνη</PresentationFormat>
  <Paragraphs>47</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Arial</vt:lpstr>
      <vt:lpstr>Calibri</vt:lpstr>
      <vt:lpstr>Calibri Light</vt:lpstr>
      <vt:lpstr>Office Theme</vt:lpstr>
      <vt:lpstr>Παρουσίαση του PowerPoint</vt:lpstr>
      <vt:lpstr>Νομοθετούμε</vt:lpstr>
      <vt:lpstr>Παράδειγμα 1: Υπάλληλος αμειβόμενος με τον κατώτατο μισθό – Προσληφθείς 14.09.2003</vt:lpstr>
      <vt:lpstr>Παράδειγμα 2: Υπάλληλος αμειβόμενος με τον κατώτατο μισθό – Προσληφθείς 1.05.2006</vt:lpstr>
      <vt:lpstr>Παράδειγμα 3: Υπάλληλος αμειβόμενος με τον κατώτατο μισθό – Προσληφθείς 14.10.2009</vt:lpstr>
      <vt:lpstr>Παράδειγμα 4: Υπάλληλος αμειβόμενος με τον κατώτατο μισθό – Προσληφθείς 01.10.2020</vt:lpstr>
      <vt:lpstr>Παράδειγμα 5: Μάγειρας αμειβόμενος με την ισχύουσα και επεκταθείσα Κλαδική ΣΣΕ των ξενοδοχοϋπαλλήλων όλης της χώρας – Προσληφθείς 01.10.2005</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Simos Gkoudrololos</dc:creator>
  <cp:lastModifiedBy>Stefanis Petros</cp:lastModifiedBy>
  <cp:revision>39</cp:revision>
  <dcterms:created xsi:type="dcterms:W3CDTF">2023-09-17T18:31:22Z</dcterms:created>
  <dcterms:modified xsi:type="dcterms:W3CDTF">2023-09-18T14:23:57Z</dcterms:modified>
</cp:coreProperties>
</file>